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handoutMasterIdLst>
    <p:handoutMasterId r:id="rId91"/>
  </p:handoutMasterIdLst>
  <p:sldIdLst>
    <p:sldId id="341" r:id="rId2"/>
    <p:sldId id="832" r:id="rId3"/>
    <p:sldId id="495" r:id="rId4"/>
    <p:sldId id="693" r:id="rId5"/>
    <p:sldId id="594" r:id="rId6"/>
    <p:sldId id="581" r:id="rId7"/>
    <p:sldId id="583" r:id="rId8"/>
    <p:sldId id="782" r:id="rId9"/>
    <p:sldId id="690" r:id="rId10"/>
    <p:sldId id="586" r:id="rId11"/>
    <p:sldId id="783" r:id="rId12"/>
    <p:sldId id="587" r:id="rId13"/>
    <p:sldId id="786" r:id="rId14"/>
    <p:sldId id="904" r:id="rId15"/>
    <p:sldId id="908" r:id="rId16"/>
    <p:sldId id="887" r:id="rId17"/>
    <p:sldId id="888" r:id="rId18"/>
    <p:sldId id="899" r:id="rId19"/>
    <p:sldId id="848" r:id="rId20"/>
    <p:sldId id="898" r:id="rId21"/>
    <p:sldId id="884" r:id="rId22"/>
    <p:sldId id="849" r:id="rId23"/>
    <p:sldId id="850" r:id="rId24"/>
    <p:sldId id="851" r:id="rId25"/>
    <p:sldId id="852" r:id="rId26"/>
    <p:sldId id="853" r:id="rId27"/>
    <p:sldId id="854" r:id="rId28"/>
    <p:sldId id="909" r:id="rId29"/>
    <p:sldId id="910" r:id="rId30"/>
    <p:sldId id="911" r:id="rId31"/>
    <p:sldId id="912" r:id="rId32"/>
    <p:sldId id="913" r:id="rId33"/>
    <p:sldId id="914" r:id="rId34"/>
    <p:sldId id="855" r:id="rId35"/>
    <p:sldId id="856" r:id="rId36"/>
    <p:sldId id="915" r:id="rId37"/>
    <p:sldId id="857" r:id="rId38"/>
    <p:sldId id="858" r:id="rId39"/>
    <p:sldId id="859" r:id="rId40"/>
    <p:sldId id="885" r:id="rId41"/>
    <p:sldId id="889" r:id="rId42"/>
    <p:sldId id="890" r:id="rId43"/>
    <p:sldId id="891" r:id="rId44"/>
    <p:sldId id="862" r:id="rId45"/>
    <p:sldId id="863" r:id="rId46"/>
    <p:sldId id="864" r:id="rId47"/>
    <p:sldId id="865" r:id="rId48"/>
    <p:sldId id="866" r:id="rId49"/>
    <p:sldId id="867" r:id="rId50"/>
    <p:sldId id="907" r:id="rId51"/>
    <p:sldId id="869" r:id="rId52"/>
    <p:sldId id="900" r:id="rId53"/>
    <p:sldId id="901" r:id="rId54"/>
    <p:sldId id="902" r:id="rId55"/>
    <p:sldId id="903" r:id="rId56"/>
    <p:sldId id="870" r:id="rId57"/>
    <p:sldId id="871" r:id="rId58"/>
    <p:sldId id="872" r:id="rId59"/>
    <p:sldId id="916" r:id="rId60"/>
    <p:sldId id="873" r:id="rId61"/>
    <p:sldId id="874" r:id="rId62"/>
    <p:sldId id="875" r:id="rId63"/>
    <p:sldId id="876" r:id="rId64"/>
    <p:sldId id="878" r:id="rId65"/>
    <p:sldId id="879" r:id="rId66"/>
    <p:sldId id="880" r:id="rId67"/>
    <p:sldId id="629" r:id="rId68"/>
    <p:sldId id="803" r:id="rId69"/>
    <p:sldId id="804" r:id="rId70"/>
    <p:sldId id="709" r:id="rId71"/>
    <p:sldId id="821" r:id="rId72"/>
    <p:sldId id="822" r:id="rId73"/>
    <p:sldId id="823" r:id="rId74"/>
    <p:sldId id="824" r:id="rId75"/>
    <p:sldId id="825" r:id="rId76"/>
    <p:sldId id="840" r:id="rId77"/>
    <p:sldId id="841" r:id="rId78"/>
    <p:sldId id="826" r:id="rId79"/>
    <p:sldId id="829" r:id="rId80"/>
    <p:sldId id="830" r:id="rId81"/>
    <p:sldId id="892" r:id="rId82"/>
    <p:sldId id="893" r:id="rId83"/>
    <p:sldId id="894" r:id="rId84"/>
    <p:sldId id="406" r:id="rId85"/>
    <p:sldId id="407" r:id="rId86"/>
    <p:sldId id="896" r:id="rId87"/>
    <p:sldId id="474" r:id="rId88"/>
    <p:sldId id="475" r:id="rId89"/>
  </p:sldIdLst>
  <p:sldSz cx="9144000" cy="6858000" type="screen4x3"/>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103" autoAdjust="0"/>
  </p:normalViewPr>
  <p:slideViewPr>
    <p:cSldViewPr>
      <p:cViewPr varScale="1">
        <p:scale>
          <a:sx n="109" d="100"/>
          <a:sy n="109" d="100"/>
        </p:scale>
        <p:origin x="-16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435304" cy="35458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5797023" y="0"/>
            <a:ext cx="4435304" cy="354580"/>
          </a:xfrm>
          <a:prstGeom prst="rect">
            <a:avLst/>
          </a:prstGeom>
        </p:spPr>
        <p:txBody>
          <a:bodyPr vert="horz" lIns="91440" tIns="45720" rIns="91440" bIns="45720" rtlCol="0"/>
          <a:lstStyle>
            <a:lvl1pPr algn="r">
              <a:defRPr sz="1200"/>
            </a:lvl1pPr>
          </a:lstStyle>
          <a:p>
            <a:fld id="{79DA867A-9602-42AC-AE3A-C78E6483591B}" type="datetimeFigureOut">
              <a:rPr lang="en-US" smtClean="0"/>
              <a:pPr/>
              <a:t>11/10/2015</a:t>
            </a:fld>
            <a:endParaRPr lang="en-IN"/>
          </a:p>
        </p:txBody>
      </p:sp>
      <p:sp>
        <p:nvSpPr>
          <p:cNvPr id="4" name="Footer Placeholder 3"/>
          <p:cNvSpPr>
            <a:spLocks noGrp="1"/>
          </p:cNvSpPr>
          <p:nvPr>
            <p:ph type="ftr" sz="quarter" idx="2"/>
          </p:nvPr>
        </p:nvSpPr>
        <p:spPr>
          <a:xfrm>
            <a:off x="2" y="6743619"/>
            <a:ext cx="4435304" cy="35458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5797023" y="6743619"/>
            <a:ext cx="4435304" cy="354580"/>
          </a:xfrm>
          <a:prstGeom prst="rect">
            <a:avLst/>
          </a:prstGeom>
        </p:spPr>
        <p:txBody>
          <a:bodyPr vert="horz" lIns="91440" tIns="45720" rIns="91440" bIns="45720" rtlCol="0" anchor="b"/>
          <a:lstStyle>
            <a:lvl1pPr algn="r">
              <a:defRPr sz="1200"/>
            </a:lvl1pPr>
          </a:lstStyle>
          <a:p>
            <a:fld id="{28EA53C3-8192-4E2C-A2D7-684D8993A3C7}" type="slidenum">
              <a:rPr lang="en-IN" smtClean="0"/>
              <a:pPr/>
              <a:t>‹#›</a:t>
            </a:fld>
            <a:endParaRPr lang="en-IN"/>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4434998" cy="354965"/>
          </a:xfrm>
          <a:prstGeom prst="rect">
            <a:avLst/>
          </a:prstGeom>
        </p:spPr>
        <p:txBody>
          <a:bodyPr vert="horz" lIns="99048" tIns="49524" rIns="99048" bIns="49524" rtlCol="0"/>
          <a:lstStyle>
            <a:lvl1pPr algn="l">
              <a:defRPr sz="1300"/>
            </a:lvl1pPr>
          </a:lstStyle>
          <a:p>
            <a:endParaRPr lang="en-IN"/>
          </a:p>
        </p:txBody>
      </p:sp>
      <p:sp>
        <p:nvSpPr>
          <p:cNvPr id="3" name="Date Placeholder 2"/>
          <p:cNvSpPr>
            <a:spLocks noGrp="1"/>
          </p:cNvSpPr>
          <p:nvPr>
            <p:ph type="dt" idx="1"/>
          </p:nvPr>
        </p:nvSpPr>
        <p:spPr>
          <a:xfrm>
            <a:off x="5797248" y="3"/>
            <a:ext cx="4434998" cy="354965"/>
          </a:xfrm>
          <a:prstGeom prst="rect">
            <a:avLst/>
          </a:prstGeom>
        </p:spPr>
        <p:txBody>
          <a:bodyPr vert="horz" lIns="99048" tIns="49524" rIns="99048" bIns="49524" rtlCol="0"/>
          <a:lstStyle>
            <a:lvl1pPr algn="r">
              <a:defRPr sz="1300"/>
            </a:lvl1pPr>
          </a:lstStyle>
          <a:p>
            <a:fld id="{86EC893A-8197-4625-98B8-8B68C01AE8F2}" type="datetimeFigureOut">
              <a:rPr lang="en-US" smtClean="0"/>
              <a:pPr/>
              <a:t>11/10/2015</a:t>
            </a:fld>
            <a:endParaRPr lang="en-IN"/>
          </a:p>
        </p:txBody>
      </p:sp>
      <p:sp>
        <p:nvSpPr>
          <p:cNvPr id="4" name="Slide Image Placeholder 3"/>
          <p:cNvSpPr>
            <a:spLocks noGrp="1" noRot="1" noChangeAspect="1"/>
          </p:cNvSpPr>
          <p:nvPr>
            <p:ph type="sldImg" idx="2"/>
          </p:nvPr>
        </p:nvSpPr>
        <p:spPr>
          <a:xfrm>
            <a:off x="3343275" y="533400"/>
            <a:ext cx="3548063" cy="2660650"/>
          </a:xfrm>
          <a:prstGeom prst="rect">
            <a:avLst/>
          </a:prstGeom>
          <a:noFill/>
          <a:ln w="12700">
            <a:solidFill>
              <a:prstClr val="black"/>
            </a:solidFill>
          </a:ln>
        </p:spPr>
        <p:txBody>
          <a:bodyPr vert="horz" lIns="99048" tIns="49524" rIns="99048" bIns="49524" rtlCol="0" anchor="ctr"/>
          <a:lstStyle/>
          <a:p>
            <a:endParaRPr lang="en-IN"/>
          </a:p>
        </p:txBody>
      </p:sp>
      <p:sp>
        <p:nvSpPr>
          <p:cNvPr id="5" name="Notes Placeholder 4"/>
          <p:cNvSpPr>
            <a:spLocks noGrp="1"/>
          </p:cNvSpPr>
          <p:nvPr>
            <p:ph type="body" sz="quarter" idx="3"/>
          </p:nvPr>
        </p:nvSpPr>
        <p:spPr>
          <a:xfrm>
            <a:off x="1023462" y="3372167"/>
            <a:ext cx="8187690" cy="3194685"/>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2" y="6743106"/>
            <a:ext cx="4434998" cy="354965"/>
          </a:xfrm>
          <a:prstGeom prst="rect">
            <a:avLst/>
          </a:prstGeom>
        </p:spPr>
        <p:txBody>
          <a:bodyPr vert="horz" lIns="99048" tIns="49524" rIns="99048" bIns="49524" rtlCol="0" anchor="b"/>
          <a:lstStyle>
            <a:lvl1pPr algn="l">
              <a:defRPr sz="1300"/>
            </a:lvl1pPr>
          </a:lstStyle>
          <a:p>
            <a:endParaRPr lang="en-IN"/>
          </a:p>
        </p:txBody>
      </p:sp>
      <p:sp>
        <p:nvSpPr>
          <p:cNvPr id="7" name="Slide Number Placeholder 6"/>
          <p:cNvSpPr>
            <a:spLocks noGrp="1"/>
          </p:cNvSpPr>
          <p:nvPr>
            <p:ph type="sldNum" sz="quarter" idx="5"/>
          </p:nvPr>
        </p:nvSpPr>
        <p:spPr>
          <a:xfrm>
            <a:off x="5797248" y="6743106"/>
            <a:ext cx="4434998" cy="354965"/>
          </a:xfrm>
          <a:prstGeom prst="rect">
            <a:avLst/>
          </a:prstGeom>
        </p:spPr>
        <p:txBody>
          <a:bodyPr vert="horz" lIns="99048" tIns="49524" rIns="99048" bIns="49524" rtlCol="0" anchor="b"/>
          <a:lstStyle>
            <a:lvl1pPr algn="r">
              <a:defRPr sz="1300"/>
            </a:lvl1pPr>
          </a:lstStyle>
          <a:p>
            <a:fld id="{DBD438F2-4C4F-4EF4-B13B-60D74BE9EF38}" type="slidenum">
              <a:rPr lang="en-IN" smtClean="0"/>
              <a:pPr/>
              <a:t>‹#›</a:t>
            </a:fld>
            <a:endParaRPr lang="en-IN"/>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p:txBody>
          <a:bodyPr/>
          <a:lstStyle/>
          <a:p>
            <a:pPr>
              <a:defRPr/>
            </a:pPr>
            <a:r>
              <a:rPr lang="en-GB" dirty="0" smtClean="0">
                <a:solidFill>
                  <a:prstClr val="black"/>
                </a:solidFill>
              </a:rPr>
              <a:t>Date</a:t>
            </a:r>
          </a:p>
        </p:txBody>
      </p:sp>
      <p:sp>
        <p:nvSpPr>
          <p:cNvPr id="33796" name="Rectangle 2"/>
          <p:cNvSpPr>
            <a:spLocks noGrp="1" noRot="1" noChangeAspect="1" noChangeArrowheads="1" noTextEdit="1"/>
          </p:cNvSpPr>
          <p:nvPr>
            <p:ph type="sldImg"/>
          </p:nvPr>
        </p:nvSpPr>
        <p:spPr bwMode="auto">
          <a:xfrm>
            <a:off x="3368675" y="546100"/>
            <a:ext cx="3570288" cy="2676525"/>
          </a:xfrm>
          <a:noFill/>
          <a:ln>
            <a:solidFill>
              <a:srgbClr val="000000"/>
            </a:solidFill>
            <a:miter lim="800000"/>
            <a:headEnd/>
            <a:tailEnd/>
          </a:ln>
        </p:spPr>
      </p:sp>
      <p:sp>
        <p:nvSpPr>
          <p:cNvPr id="33797" name="Rectangle 3"/>
          <p:cNvSpPr>
            <a:spLocks noGrp="1" noChangeArrowheads="1"/>
          </p:cNvSpPr>
          <p:nvPr>
            <p:ph type="body" idx="1"/>
          </p:nvPr>
        </p:nvSpPr>
        <p:spPr bwMode="auto">
          <a:xfrm>
            <a:off x="1385101" y="3385595"/>
            <a:ext cx="7520502" cy="3168742"/>
          </a:xfrm>
          <a:noFill/>
        </p:spPr>
        <p:txBody>
          <a:bodyPr wrap="square" lIns="90611" tIns="45303" rIns="90611" bIns="45303" numCol="1" anchor="t" anchorCtr="0" compatLnSpc="1">
            <a:prstTxWarp prst="textNoShape">
              <a:avLst/>
            </a:prstTxWarp>
          </a:bodyPr>
          <a:lstStyle/>
          <a:p>
            <a:pPr>
              <a:buFontTx/>
              <a:buNone/>
            </a:pPr>
            <a:endParaRPr lang="en-US" sz="1000" dirty="0" smtClean="0">
              <a:latin typeface="Georgia"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9187A9-56F6-43A0-A35A-18B6BE685786}" type="slidenum">
              <a:rPr lang="en-IN" smtClean="0"/>
              <a:pPr/>
              <a:t>71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4290" name="Rectangle 2"/>
          <p:cNvSpPr>
            <a:spLocks noGrp="1" noRot="1" noChangeAspect="1" noChangeArrowheads="1" noTextEdit="1"/>
          </p:cNvSpPr>
          <p:nvPr>
            <p:ph type="sldImg"/>
          </p:nvPr>
        </p:nvSpPr>
        <p:spPr>
          <a:xfrm>
            <a:off x="3343275" y="533400"/>
            <a:ext cx="3549650" cy="2662238"/>
          </a:xfrm>
          <a:ln/>
        </p:spPr>
      </p:sp>
      <p:sp>
        <p:nvSpPr>
          <p:cNvPr id="3724291" name="Rectangle 3"/>
          <p:cNvSpPr>
            <a:spLocks noGrp="1" noChangeArrowheads="1"/>
          </p:cNvSpPr>
          <p:nvPr>
            <p:ph type="body" idx="1"/>
          </p:nvPr>
        </p:nvSpPr>
        <p:spPr>
          <a:xfrm>
            <a:off x="1362911" y="3372717"/>
            <a:ext cx="7508811" cy="3193344"/>
          </a:xfrm>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4290" name="Rectangle 2"/>
          <p:cNvSpPr>
            <a:spLocks noGrp="1" noRot="1" noChangeAspect="1" noChangeArrowheads="1" noTextEdit="1"/>
          </p:cNvSpPr>
          <p:nvPr>
            <p:ph type="sldImg"/>
          </p:nvPr>
        </p:nvSpPr>
        <p:spPr>
          <a:xfrm>
            <a:off x="3344863" y="533400"/>
            <a:ext cx="3551237" cy="2662238"/>
          </a:xfrm>
          <a:ln/>
        </p:spPr>
      </p:sp>
      <p:sp>
        <p:nvSpPr>
          <p:cNvPr id="3724291" name="Rectangle 3"/>
          <p:cNvSpPr>
            <a:spLocks noGrp="1" noChangeArrowheads="1"/>
          </p:cNvSpPr>
          <p:nvPr>
            <p:ph type="body" idx="1"/>
          </p:nvPr>
        </p:nvSpPr>
        <p:spPr>
          <a:xfrm>
            <a:off x="1362902" y="3372720"/>
            <a:ext cx="7508812" cy="3193343"/>
          </a:xfrm>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D6C6AB8-47A8-41FE-87CA-7000A1D33B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47738" y="274638"/>
            <a:ext cx="7827962" cy="5151437"/>
          </a:xfrm>
        </p:spPr>
        <p:txBody>
          <a:bodyPr/>
          <a:lstStyle>
            <a:lvl1pPr>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Rectangle 78"/>
          <p:cNvSpPr>
            <a:spLocks noChangeArrowheads="1"/>
          </p:cNvSpPr>
          <p:nvPr userDrawn="1"/>
        </p:nvSpPr>
        <p:spPr bwMode="gray">
          <a:xfrm>
            <a:off x="442913" y="681038"/>
            <a:ext cx="8226425" cy="31750"/>
          </a:xfrm>
          <a:prstGeom prst="rect">
            <a:avLst/>
          </a:prstGeom>
          <a:gradFill rotWithShape="0">
            <a:gsLst>
              <a:gs pos="0">
                <a:schemeClr val="tx1"/>
              </a:gs>
              <a:gs pos="100000">
                <a:schemeClr val="bg1"/>
              </a:gs>
            </a:gsLst>
            <a:lin ang="0" scaled="1"/>
          </a:gradFill>
          <a:ln w="9525">
            <a:noFill/>
            <a:miter lim="800000"/>
            <a:headEnd/>
            <a:tailEnd/>
          </a:ln>
          <a:effectLst/>
        </p:spPr>
        <p:txBody>
          <a:bodyPr wrap="none" anchor="ctr"/>
          <a:lstStyle/>
          <a:p>
            <a:pPr algn="ctr"/>
            <a:endParaRPr lang="en-AU" sz="2400" dirty="0">
              <a:solidFill>
                <a:srgbClr val="000000"/>
              </a:solidFill>
              <a:latin typeface="Georgia" panose="02040502050405020303" pitchFamily="18" charset="0"/>
            </a:endParaRPr>
          </a:p>
        </p:txBody>
      </p:sp>
    </p:spTree>
    <p:extLst>
      <p:ext uri="{BB962C8B-B14F-4D97-AF65-F5344CB8AC3E}">
        <p14:creationId xmlns="" xmlns:p14="http://schemas.microsoft.com/office/powerpoint/2010/main" val="231987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C6AB8-47A8-41FE-87CA-7000A1D33B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C6AB8-47A8-41FE-87CA-7000A1D33B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D6C6AB8-47A8-41FE-87CA-7000A1D33B2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6C6AB8-47A8-41FE-87CA-7000A1D33B2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04800"/>
            <a:ext cx="8305800" cy="1295400"/>
          </a:xfrm>
        </p:spPr>
        <p:txBody>
          <a:bodyPr>
            <a:noAutofit/>
          </a:bodyPr>
          <a:lstStyle/>
          <a:p>
            <a:pPr algn="ctr"/>
            <a:r>
              <a:rPr lang="en-IN" sz="3200" b="1" dirty="0" smtClean="0">
                <a:latin typeface="Bookman Old Style" pitchFamily="18" charset="0"/>
              </a:rPr>
              <a:t>Procedural Aspects in Inbound Investments</a:t>
            </a:r>
            <a:endParaRPr lang="en-US" sz="3200" b="1" dirty="0">
              <a:latin typeface="Bookman Old Style" pitchFamily="18" charset="0"/>
            </a:endParaRPr>
          </a:p>
        </p:txBody>
      </p:sp>
      <p:sp>
        <p:nvSpPr>
          <p:cNvPr id="7" name="Content Placeholder 6"/>
          <p:cNvSpPr>
            <a:spLocks noGrp="1"/>
          </p:cNvSpPr>
          <p:nvPr>
            <p:ph idx="1"/>
          </p:nvPr>
        </p:nvSpPr>
        <p:spPr>
          <a:xfrm>
            <a:off x="228600" y="3048000"/>
            <a:ext cx="8458200" cy="3276600"/>
          </a:xfrm>
        </p:spPr>
        <p:txBody>
          <a:bodyPr>
            <a:normAutofit fontScale="85000" lnSpcReduction="20000"/>
          </a:bodyPr>
          <a:lstStyle/>
          <a:p>
            <a:pPr algn="ctr">
              <a:buNone/>
            </a:pPr>
            <a:r>
              <a:rPr lang="en-US" sz="2100" b="1" dirty="0" smtClean="0">
                <a:latin typeface="Bookman Old Style" pitchFamily="18" charset="0"/>
              </a:rPr>
              <a:t>07 November 2015</a:t>
            </a:r>
          </a:p>
          <a:p>
            <a:pPr algn="ctr">
              <a:buNone/>
            </a:pPr>
            <a:endParaRPr lang="en-IN" sz="1800" b="1" dirty="0" smtClean="0">
              <a:latin typeface="Bookman Old Style" pitchFamily="18" charset="0"/>
            </a:endParaRPr>
          </a:p>
          <a:p>
            <a:pPr algn="ctr">
              <a:buNone/>
            </a:pPr>
            <a:r>
              <a:rPr lang="en-IN" sz="2200" b="1" dirty="0" smtClean="0">
                <a:latin typeface="Bookman Old Style" pitchFamily="18" charset="0"/>
              </a:rPr>
              <a:t>Impact Seminar on</a:t>
            </a:r>
            <a:r>
              <a:rPr lang="en-IN" sz="2200" dirty="0" smtClean="0">
                <a:latin typeface="Bookman Old Style" pitchFamily="18" charset="0"/>
              </a:rPr>
              <a:t> </a:t>
            </a:r>
          </a:p>
          <a:p>
            <a:pPr algn="ctr">
              <a:buNone/>
            </a:pPr>
            <a:r>
              <a:rPr lang="en-IN" sz="2200" b="1" dirty="0" smtClean="0">
                <a:latin typeface="Bookman Old Style" pitchFamily="18" charset="0"/>
              </a:rPr>
              <a:t>‘Inbound Investment –</a:t>
            </a:r>
          </a:p>
          <a:p>
            <a:pPr algn="ctr">
              <a:buNone/>
            </a:pPr>
            <a:r>
              <a:rPr lang="en-IN" sz="2200" b="1" dirty="0" smtClean="0">
                <a:latin typeface="Bookman Old Style" pitchFamily="18" charset="0"/>
              </a:rPr>
              <a:t>Policies, Opportunities &amp; Challenges’</a:t>
            </a:r>
          </a:p>
          <a:p>
            <a:pPr algn="ctr">
              <a:buNone/>
            </a:pPr>
            <a:endParaRPr lang="en-IN" sz="2200" b="1" dirty="0" smtClean="0">
              <a:latin typeface="Bookman Old Style" pitchFamily="18" charset="0"/>
            </a:endParaRPr>
          </a:p>
          <a:p>
            <a:pPr algn="ctr">
              <a:buNone/>
            </a:pPr>
            <a:r>
              <a:rPr lang="en-IN" sz="2200" b="1" dirty="0" smtClean="0">
                <a:latin typeface="Bookman Old Style" pitchFamily="18" charset="0"/>
              </a:rPr>
              <a:t>By NIRC of ICSI</a:t>
            </a:r>
            <a:endParaRPr lang="en-US" sz="2200" b="1" dirty="0" smtClean="0">
              <a:latin typeface="Bookman Old Style" pitchFamily="18" charset="0"/>
            </a:endParaRPr>
          </a:p>
          <a:p>
            <a:pPr algn="ctr">
              <a:buNone/>
            </a:pPr>
            <a:endParaRPr lang="en-US" sz="1800" b="1" dirty="0" smtClean="0">
              <a:latin typeface="Bookman Old Style" pitchFamily="18" charset="0"/>
            </a:endParaRPr>
          </a:p>
          <a:p>
            <a:pPr algn="ctr">
              <a:buNone/>
            </a:pPr>
            <a:endParaRPr lang="en-US" sz="1800" b="1" dirty="0" smtClean="0">
              <a:latin typeface="Bookman Old Style" pitchFamily="18" charset="0"/>
            </a:endParaRPr>
          </a:p>
          <a:p>
            <a:pPr algn="ctr">
              <a:buNone/>
            </a:pPr>
            <a:endParaRPr lang="en-US" sz="1800" b="1" dirty="0" smtClean="0">
              <a:latin typeface="Bookman Old Style" pitchFamily="18" charset="0"/>
            </a:endParaRPr>
          </a:p>
          <a:p>
            <a:pPr algn="ctr">
              <a:buNone/>
            </a:pPr>
            <a:r>
              <a:rPr lang="en-US" sz="2400" b="1" dirty="0" smtClean="0">
                <a:latin typeface="Bookman Old Style" pitchFamily="18" charset="0"/>
              </a:rPr>
              <a:t>Vijay Gupta</a:t>
            </a:r>
          </a:p>
          <a:p>
            <a:pPr algn="ctr">
              <a:buNone/>
            </a:pPr>
            <a:r>
              <a:rPr lang="en-US" sz="1200" b="1" dirty="0" smtClean="0">
                <a:latin typeface="Bookman Old Style" pitchFamily="18" charset="0"/>
              </a:rPr>
              <a:t>ACMA, FCA, FCS</a:t>
            </a:r>
          </a:p>
          <a:p>
            <a:pPr algn="ctr">
              <a:buNone/>
            </a:pPr>
            <a:endParaRPr lang="en-US" sz="1800" dirty="0" smtClean="0">
              <a:latin typeface="Bookman Old Style" pitchFamily="18" charset="0"/>
            </a:endParaRPr>
          </a:p>
        </p:txBody>
      </p:sp>
      <p:cxnSp>
        <p:nvCxnSpPr>
          <p:cNvPr id="9" name="Straight Connector 8"/>
          <p:cNvCxnSpPr/>
          <p:nvPr/>
        </p:nvCxnSpPr>
        <p:spPr>
          <a:xfrm flipV="1">
            <a:off x="0" y="2819400"/>
            <a:ext cx="86868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57200" y="0"/>
          <a:ext cx="8458200" cy="6860638"/>
        </p:xfrm>
        <a:graphic>
          <a:graphicData uri="http://schemas.openxmlformats.org/drawingml/2006/table">
            <a:tbl>
              <a:tblPr firstRow="1" bandRow="1">
                <a:tableStyleId>{5C22544A-7EE6-4342-B048-85BDC9FD1C3A}</a:tableStyleId>
              </a:tblPr>
              <a:tblGrid>
                <a:gridCol w="3124200"/>
                <a:gridCol w="1447800"/>
                <a:gridCol w="3886200"/>
              </a:tblGrid>
              <a:tr h="462262">
                <a:tc gridSpan="3">
                  <a:txBody>
                    <a:bodyPr/>
                    <a:lstStyle/>
                    <a:p>
                      <a:pPr algn="ctr"/>
                      <a:r>
                        <a:rPr lang="en-US" sz="2800" b="1" dirty="0" smtClean="0">
                          <a:solidFill>
                            <a:schemeClr val="tx2"/>
                          </a:solidFill>
                          <a:latin typeface="Bookman Old Style" pitchFamily="18" charset="0"/>
                        </a:rPr>
                        <a:t>ISSUE OF INSTRUMENTS</a:t>
                      </a:r>
                      <a:endParaRPr lang="en-US" sz="2800" dirty="0">
                        <a:solidFill>
                          <a:schemeClr val="tx2"/>
                        </a:solidFill>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349254">
                <a:tc gridSpan="3">
                  <a:txBody>
                    <a:bodyPr/>
                    <a:lstStyle/>
                    <a:p>
                      <a:pPr algn="ctr"/>
                      <a:r>
                        <a:rPr lang="en-US" sz="1800" b="1" dirty="0" smtClean="0">
                          <a:solidFill>
                            <a:schemeClr val="tx1"/>
                          </a:solidFill>
                          <a:latin typeface="Bookman Old Style" pitchFamily="18" charset="0"/>
                        </a:rPr>
                        <a:t>Issue of Right Shares – equity, preference &amp; debentures</a:t>
                      </a:r>
                      <a:endParaRPr lang="en-US" sz="1800" dirty="0">
                        <a:solidFill>
                          <a:schemeClr val="tx1"/>
                        </a:solidFill>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321003">
                <a:tc rowSpan="2">
                  <a:txBody>
                    <a:bodyPr/>
                    <a:lstStyle/>
                    <a:p>
                      <a:r>
                        <a:rPr lang="en-US" sz="1800" b="1" dirty="0" smtClean="0">
                          <a:latin typeface="Bookman Old Style" pitchFamily="18" charset="0"/>
                        </a:rPr>
                        <a:t>Pricing of Right issue</a:t>
                      </a:r>
                      <a:endParaRPr lang="en-US" sz="1800" dirty="0">
                        <a:latin typeface="Bookman Old Style" pitchFamily="18" charset="0"/>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smtClean="0">
                          <a:latin typeface="Bookman Old Style" pitchFamily="18" charset="0"/>
                        </a:rPr>
                        <a:t>Listed </a:t>
                      </a:r>
                      <a:endParaRPr lang="en-US" sz="1800" b="1" dirty="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Bookman Old Style" pitchFamily="18" charset="0"/>
                        </a:rPr>
                        <a:t>Price as determined under SEBI</a:t>
                      </a:r>
                      <a:endParaRPr lang="en-US" sz="1800" dirty="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9535">
                <a:tc vMerge="1">
                  <a:txBody>
                    <a:bodyPr/>
                    <a:lstStyle/>
                    <a:p>
                      <a:endParaRPr lang="en-US" dirty="0"/>
                    </a:p>
                  </a:txBody>
                  <a:tcPr/>
                </a:tc>
                <a:tc>
                  <a:txBody>
                    <a:bodyPr/>
                    <a:lstStyle/>
                    <a:p>
                      <a:r>
                        <a:rPr lang="en-US" sz="1800" b="1" dirty="0" smtClean="0">
                          <a:latin typeface="Bookman Old Style" pitchFamily="18" charset="0"/>
                        </a:rPr>
                        <a:t>Unlisted</a:t>
                      </a:r>
                      <a:endParaRPr lang="en-US" sz="1800" b="1" dirty="0">
                        <a:latin typeface="Bookman Old Style" pitchFamily="18" charset="0"/>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Bookman Old Style" pitchFamily="18" charset="0"/>
                        </a:rPr>
                        <a:t>Not less than price at which the offer on right basis is made to resident shareholders</a:t>
                      </a:r>
                      <a:endParaRPr lang="en-US" sz="1800" dirty="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5269">
                <a:tc gridSpan="2">
                  <a:txBody>
                    <a:bodyPr/>
                    <a:lstStyle/>
                    <a:p>
                      <a:r>
                        <a:rPr lang="en-US" sz="1800" b="1" dirty="0" smtClean="0">
                          <a:latin typeface="Bookman Old Style" pitchFamily="18" charset="0"/>
                        </a:rPr>
                        <a:t>Additional allocation of rights share by residents to non-residents </a:t>
                      </a:r>
                      <a:endParaRPr lang="en-US" sz="1800" dirty="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n-US" sz="1800" b="0" dirty="0" smtClean="0">
                          <a:latin typeface="Bookman Old Style" pitchFamily="18" charset="0"/>
                        </a:rPr>
                        <a:t>Subject to sectoral cap</a:t>
                      </a:r>
                      <a:endParaRPr lang="en-US" sz="1800" b="0" dirty="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25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Bookman Old Style" pitchFamily="18" charset="0"/>
                        </a:rPr>
                        <a:t>Issue of Bonus Shares</a:t>
                      </a:r>
                      <a:endParaRPr lang="en-US" sz="1800" dirty="0" smtClean="0">
                        <a:solidFill>
                          <a:srgbClr val="FF0000"/>
                        </a:solidFill>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b="0" dirty="0"/>
                    </a:p>
                  </a:txBody>
                  <a:tcPr/>
                </a:tc>
              </a:tr>
              <a:tr h="321003">
                <a:tc gridSpan="3">
                  <a:txBody>
                    <a:bodyPr/>
                    <a:lstStyle/>
                    <a:p>
                      <a:pPr marL="284163" indent="457200">
                        <a:buFont typeface="Wingdings" pitchFamily="2" charset="2"/>
                        <a:buChar char="v"/>
                      </a:pPr>
                      <a:r>
                        <a:rPr lang="en-US" sz="1800" dirty="0" smtClean="0">
                          <a:latin typeface="Bookman Old Style" pitchFamily="18" charset="0"/>
                        </a:rPr>
                        <a:t>Subject to</a:t>
                      </a:r>
                      <a:r>
                        <a:rPr lang="en-US" sz="1800" baseline="0" dirty="0" smtClean="0">
                          <a:latin typeface="Bookman Old Style" pitchFamily="18" charset="0"/>
                        </a:rPr>
                        <a:t> </a:t>
                      </a:r>
                      <a:r>
                        <a:rPr lang="en-US" sz="1800" dirty="0" smtClean="0">
                          <a:latin typeface="Bookman Old Style" pitchFamily="18" charset="0"/>
                        </a:rPr>
                        <a:t> sectoral cap, Companies Act</a:t>
                      </a:r>
                      <a:r>
                        <a:rPr lang="en-US" sz="1800" baseline="0" dirty="0" smtClean="0">
                          <a:latin typeface="Bookman Old Style" pitchFamily="18" charset="0"/>
                        </a:rPr>
                        <a:t> &amp; </a:t>
                      </a:r>
                      <a:r>
                        <a:rPr lang="en-US" sz="1800" dirty="0" smtClean="0">
                          <a:latin typeface="Bookman Old Style" pitchFamily="18" charset="0"/>
                        </a:rPr>
                        <a:t>SEBI</a:t>
                      </a:r>
                      <a:endParaRPr lang="en-US" sz="1800" dirty="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tr>
              <a:tr h="914290">
                <a:tc gridSpan="3">
                  <a:txBody>
                    <a:bodyPr/>
                    <a:lstStyle/>
                    <a:p>
                      <a:pPr algn="ctr"/>
                      <a:r>
                        <a:rPr lang="en-US" sz="1800" b="1" dirty="0" smtClean="0">
                          <a:solidFill>
                            <a:srgbClr val="FF0000"/>
                          </a:solidFill>
                          <a:latin typeface="Bookman Old Style" pitchFamily="18" charset="0"/>
                        </a:rPr>
                        <a:t>Acquisition of shares under Scheme of Merger/</a:t>
                      </a:r>
                      <a:r>
                        <a:rPr lang="en-US" sz="1800" b="1" baseline="0" dirty="0" smtClean="0">
                          <a:solidFill>
                            <a:srgbClr val="FF0000"/>
                          </a:solidFill>
                          <a:latin typeface="Bookman Old Style" pitchFamily="18" charset="0"/>
                        </a:rPr>
                        <a:t> </a:t>
                      </a:r>
                      <a:r>
                        <a:rPr lang="en-US" sz="1800" b="1" dirty="0" smtClean="0">
                          <a:solidFill>
                            <a:srgbClr val="FF0000"/>
                          </a:solidFill>
                          <a:latin typeface="Bookman Old Style" pitchFamily="18" charset="0"/>
                        </a:rPr>
                        <a:t>Demerger</a:t>
                      </a:r>
                      <a:r>
                        <a:rPr lang="en-US" sz="1800" b="1" baseline="0" dirty="0" smtClean="0">
                          <a:solidFill>
                            <a:srgbClr val="FF0000"/>
                          </a:solidFill>
                          <a:latin typeface="Bookman Old Style" pitchFamily="18" charset="0"/>
                        </a:rPr>
                        <a:t>/</a:t>
                      </a:r>
                      <a:r>
                        <a:rPr lang="en-US" sz="1800" b="1" dirty="0" smtClean="0">
                          <a:solidFill>
                            <a:srgbClr val="FF0000"/>
                          </a:solidFill>
                          <a:latin typeface="Bookman Old Style" pitchFamily="18" charset="0"/>
                        </a:rPr>
                        <a:t>Amalgamation/Reconstruction of two or more </a:t>
                      </a:r>
                      <a:r>
                        <a:rPr lang="en-US" sz="1800" b="1" dirty="0" smtClean="0">
                          <a:solidFill>
                            <a:schemeClr val="tx1"/>
                          </a:solidFill>
                          <a:latin typeface="Bookman Old Style" pitchFamily="18" charset="0"/>
                        </a:rPr>
                        <a:t>Indian companies</a:t>
                      </a:r>
                      <a:r>
                        <a:rPr lang="en-US" sz="1800" dirty="0" smtClean="0">
                          <a:solidFill>
                            <a:schemeClr val="tx1"/>
                          </a:solidFill>
                          <a:latin typeface="Bookman Old Style" pitchFamily="18" charset="0"/>
                        </a:rPr>
                        <a:t> </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tr>
              <a:tr h="2355131">
                <a:tc gridSpan="3">
                  <a:txBody>
                    <a:bodyPr/>
                    <a:lstStyle/>
                    <a:p>
                      <a:pPr marL="284163" indent="457200">
                        <a:buFont typeface="Wingdings" pitchFamily="2" charset="2"/>
                        <a:buChar char="v"/>
                      </a:pPr>
                      <a:r>
                        <a:rPr lang="en-US" sz="1800" dirty="0" smtClean="0">
                          <a:latin typeface="Bookman Old Style" pitchFamily="18" charset="0"/>
                        </a:rPr>
                        <a:t>Subject to sectoral cap</a:t>
                      </a:r>
                    </a:p>
                    <a:p>
                      <a:pPr marL="284163" indent="457200">
                        <a:buFont typeface="Wingdings" pitchFamily="2" charset="2"/>
                        <a:buChar char="v"/>
                      </a:pPr>
                      <a:r>
                        <a:rPr lang="en-US" sz="1800" dirty="0" smtClean="0">
                          <a:latin typeface="Bookman Old Style" pitchFamily="18" charset="0"/>
                        </a:rPr>
                        <a:t>Not engaged in prohibited activities</a:t>
                      </a:r>
                    </a:p>
                    <a:p>
                      <a:pPr marL="284163" marR="0" indent="45720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IN" sz="1800" kern="1200" dirty="0" smtClean="0">
                          <a:solidFill>
                            <a:schemeClr val="dk1"/>
                          </a:solidFill>
                          <a:latin typeface="Bookman Old Style" pitchFamily="18" charset="0"/>
                          <a:ea typeface="+mn-ea"/>
                          <a:cs typeface="+mn-cs"/>
                        </a:rPr>
                        <a:t>The transferee or the new company files a report within 30 days with the Reserve Bank giving full details of the shares held by persons resident outside India in the transferor and the transferee or the new company, before and after the merger/amalgamation/reconstruction, and also furnishes a confirmation that all the terms and conditions stipulated in the scheme approved by the Court have been complied with.</a:t>
                      </a:r>
                      <a:endParaRPr lang="en-US" sz="1800" dirty="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marL="284163" indent="-284163">
                        <a:buFont typeface="Arial" pitchFamily="34" charset="0"/>
                        <a:buChar char="•"/>
                      </a:pP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09600"/>
          </a:xfrm>
        </p:spPr>
        <p:txBody>
          <a:bodyPr>
            <a:normAutofit/>
          </a:bodyPr>
          <a:lstStyle/>
          <a:p>
            <a:pPr algn="ctr"/>
            <a:r>
              <a:rPr lang="en-US" sz="2800" b="1" dirty="0" smtClean="0">
                <a:solidFill>
                  <a:srgbClr val="FF0000"/>
                </a:solidFill>
                <a:latin typeface="Bookman Old Style" pitchFamily="18" charset="0"/>
              </a:rPr>
              <a:t>Issue of shares under ESOP/Sweat equity</a:t>
            </a:r>
            <a:endParaRPr lang="en-IN" sz="2800" dirty="0">
              <a:solidFill>
                <a:srgbClr val="FF0000"/>
              </a:solidFill>
              <a:latin typeface="Bookman Old Style" pitchFamily="18" charset="0"/>
            </a:endParaRPr>
          </a:p>
        </p:txBody>
      </p:sp>
      <p:sp>
        <p:nvSpPr>
          <p:cNvPr id="5" name="Content Placeholder 4"/>
          <p:cNvSpPr>
            <a:spLocks noGrp="1"/>
          </p:cNvSpPr>
          <p:nvPr>
            <p:ph idx="1"/>
          </p:nvPr>
        </p:nvSpPr>
        <p:spPr>
          <a:xfrm>
            <a:off x="457200" y="762000"/>
            <a:ext cx="8229600" cy="5791200"/>
          </a:xfrm>
        </p:spPr>
        <p:txBody>
          <a:bodyPr>
            <a:noAutofit/>
          </a:bodyPr>
          <a:lstStyle/>
          <a:p>
            <a:pPr marL="0" indent="0" algn="just">
              <a:lnSpc>
                <a:spcPct val="120000"/>
              </a:lnSpc>
              <a:spcBef>
                <a:spcPts val="0"/>
              </a:spcBef>
              <a:buNone/>
            </a:pPr>
            <a:r>
              <a:rPr lang="en-IN" sz="1600" b="1" dirty="0" smtClean="0">
                <a:latin typeface="Bookman Old Style" pitchFamily="18" charset="0"/>
              </a:rPr>
              <a:t>Indian company </a:t>
            </a:r>
            <a:r>
              <a:rPr lang="en-IN" sz="1600" dirty="0" smtClean="0">
                <a:latin typeface="Bookman Old Style" pitchFamily="18" charset="0"/>
              </a:rPr>
              <a:t>may issue “employees’ stock option” and/or “sweat equity shares” to </a:t>
            </a:r>
            <a:r>
              <a:rPr lang="en-IN" sz="1600" b="1" dirty="0" smtClean="0">
                <a:latin typeface="Bookman Old Style" pitchFamily="18" charset="0"/>
              </a:rPr>
              <a:t>its</a:t>
            </a:r>
            <a:r>
              <a:rPr lang="en-IN" sz="1600" dirty="0" smtClean="0">
                <a:latin typeface="Bookman Old Style" pitchFamily="18" charset="0"/>
              </a:rPr>
              <a:t> </a:t>
            </a:r>
            <a:r>
              <a:rPr lang="en-IN" sz="1600" b="1" dirty="0" smtClean="0">
                <a:latin typeface="Bookman Old Style" pitchFamily="18" charset="0"/>
              </a:rPr>
              <a:t>employees/directors or employees/directors of its holding company or joint venture or wholly owned overseas subsidiary/subsidiaries who are resident outside India</a:t>
            </a:r>
            <a:r>
              <a:rPr lang="en-IN" sz="1600" dirty="0" smtClean="0">
                <a:latin typeface="Bookman Old Style" pitchFamily="18" charset="0"/>
              </a:rPr>
              <a:t>, provided that : </a:t>
            </a:r>
          </a:p>
          <a:p>
            <a:pPr marL="452438" indent="-452438" algn="just">
              <a:lnSpc>
                <a:spcPct val="120000"/>
              </a:lnSpc>
              <a:spcBef>
                <a:spcPts val="0"/>
              </a:spcBef>
              <a:buNone/>
            </a:pPr>
            <a:r>
              <a:rPr lang="en-IN" sz="1600" dirty="0" smtClean="0">
                <a:latin typeface="Bookman Old Style" pitchFamily="18" charset="0"/>
              </a:rPr>
              <a:t>a) 	The scheme has been drawn either in terms of regulations issued under the Securities Exchange Board of India Act, 1992 or the </a:t>
            </a:r>
            <a:r>
              <a:rPr lang="en-IN" sz="1600" b="1" dirty="0" smtClean="0">
                <a:latin typeface="Bookman Old Style" pitchFamily="18" charset="0"/>
              </a:rPr>
              <a:t>Companies (Share Capital and Debentures) Rules, 2014 </a:t>
            </a:r>
            <a:r>
              <a:rPr lang="en-IN" sz="1600" dirty="0" smtClean="0">
                <a:latin typeface="Bookman Old Style" pitchFamily="18" charset="0"/>
              </a:rPr>
              <a:t>notified by the Central Government under the Companies Act 2013, as the case may be. </a:t>
            </a:r>
          </a:p>
          <a:p>
            <a:pPr marL="452438" indent="-452438" algn="just">
              <a:lnSpc>
                <a:spcPct val="120000"/>
              </a:lnSpc>
              <a:spcBef>
                <a:spcPts val="0"/>
              </a:spcBef>
              <a:buNone/>
            </a:pPr>
            <a:r>
              <a:rPr lang="en-IN" sz="1600" dirty="0" smtClean="0">
                <a:latin typeface="Bookman Old Style" pitchFamily="18" charset="0"/>
              </a:rPr>
              <a:t>b) 	The “employee’s stock option”/ “sweat equity shares” issued to non-resident employees/directors under the applicable rules/regulations are in compliance with the </a:t>
            </a:r>
            <a:r>
              <a:rPr lang="en-IN" sz="1600" b="1" dirty="0" err="1" smtClean="0">
                <a:latin typeface="Bookman Old Style" pitchFamily="18" charset="0"/>
              </a:rPr>
              <a:t>sectoral</a:t>
            </a:r>
            <a:r>
              <a:rPr lang="en-IN" sz="1600" b="1" dirty="0" smtClean="0">
                <a:latin typeface="Bookman Old Style" pitchFamily="18" charset="0"/>
              </a:rPr>
              <a:t> cap </a:t>
            </a:r>
            <a:r>
              <a:rPr lang="en-IN" sz="1600" dirty="0" smtClean="0">
                <a:latin typeface="Bookman Old Style" pitchFamily="18" charset="0"/>
              </a:rPr>
              <a:t>applicable to the said company. </a:t>
            </a:r>
          </a:p>
          <a:p>
            <a:pPr marL="452438" indent="-452438" algn="just">
              <a:lnSpc>
                <a:spcPct val="120000"/>
              </a:lnSpc>
              <a:spcBef>
                <a:spcPts val="0"/>
              </a:spcBef>
              <a:buNone/>
            </a:pPr>
            <a:r>
              <a:rPr lang="en-IN" sz="1600" dirty="0" smtClean="0">
                <a:latin typeface="Bookman Old Style" pitchFamily="18" charset="0"/>
              </a:rPr>
              <a:t>c) 	Issue of “employee’s stock option”/ “sweat equity shares” in a company where foreign investment is under the </a:t>
            </a:r>
            <a:r>
              <a:rPr lang="en-IN" sz="1600" b="1" dirty="0" smtClean="0">
                <a:latin typeface="Bookman Old Style" pitchFamily="18" charset="0"/>
              </a:rPr>
              <a:t>approval route </a:t>
            </a:r>
            <a:r>
              <a:rPr lang="en-IN" sz="1600" dirty="0" smtClean="0">
                <a:latin typeface="Bookman Old Style" pitchFamily="18" charset="0"/>
              </a:rPr>
              <a:t>shall require prior approval of the Foreign Investment Promotion Board (FIPB) of Government of India. </a:t>
            </a:r>
          </a:p>
          <a:p>
            <a:pPr marL="452438" indent="-452438" algn="just">
              <a:lnSpc>
                <a:spcPct val="120000"/>
              </a:lnSpc>
              <a:spcBef>
                <a:spcPts val="0"/>
              </a:spcBef>
              <a:buNone/>
            </a:pPr>
            <a:r>
              <a:rPr lang="en-IN" sz="1600" dirty="0" smtClean="0">
                <a:latin typeface="Bookman Old Style" pitchFamily="18" charset="0"/>
              </a:rPr>
              <a:t>d) 	Issue of “employee’s stock option”/ “sweat equity shares” under the applicable rules/regulations to an employee/director who is a citizen of </a:t>
            </a:r>
            <a:r>
              <a:rPr lang="en-IN" sz="1600" b="1" dirty="0" smtClean="0">
                <a:latin typeface="Bookman Old Style" pitchFamily="18" charset="0"/>
              </a:rPr>
              <a:t>Bangladesh/Pakistan </a:t>
            </a:r>
            <a:r>
              <a:rPr lang="en-IN" sz="1600" dirty="0" smtClean="0">
                <a:latin typeface="Bookman Old Style" pitchFamily="18" charset="0"/>
              </a:rPr>
              <a:t>shall require prior approval of the Foreign Investment Promotion Board (FIPB) of Government of India.</a:t>
            </a:r>
            <a:endParaRPr lang="en-IN" sz="1600"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228600"/>
            <a:ext cx="8305799" cy="6370975"/>
          </a:xfrm>
          <a:prstGeom prst="rect">
            <a:avLst/>
          </a:prstGeom>
        </p:spPr>
        <p:txBody>
          <a:bodyPr wrap="square">
            <a:spAutoFit/>
          </a:bodyPr>
          <a:lstStyle/>
          <a:p>
            <a:pPr algn="ctr"/>
            <a:r>
              <a:rPr lang="en-IN" sz="2400" b="1" dirty="0" smtClean="0">
                <a:solidFill>
                  <a:srgbClr val="FF0000"/>
                </a:solidFill>
                <a:latin typeface="Bookman Old Style" pitchFamily="18" charset="0"/>
              </a:rPr>
              <a:t>Mode of payment</a:t>
            </a:r>
          </a:p>
          <a:p>
            <a:pPr algn="just"/>
            <a:endParaRPr lang="en-IN" sz="2400" b="1" dirty="0" smtClean="0">
              <a:solidFill>
                <a:srgbClr val="FF0000"/>
              </a:solidFill>
              <a:latin typeface="Bookman Old Style" pitchFamily="18" charset="0"/>
            </a:endParaRPr>
          </a:p>
          <a:p>
            <a:pPr marL="542925" indent="-542925" algn="just">
              <a:buAutoNum type="romanLcParenBoth"/>
            </a:pPr>
            <a:r>
              <a:rPr lang="en-IN" sz="2000" b="1" dirty="0" smtClean="0">
                <a:latin typeface="Bookman Old Style" pitchFamily="18" charset="0"/>
              </a:rPr>
              <a:t>Inward remittance </a:t>
            </a:r>
            <a:r>
              <a:rPr lang="en-IN" sz="2000" dirty="0" smtClean="0">
                <a:latin typeface="Bookman Old Style" pitchFamily="18" charset="0"/>
              </a:rPr>
              <a:t>through normal banking channels</a:t>
            </a:r>
          </a:p>
          <a:p>
            <a:pPr marL="542925" indent="-542925" algn="just">
              <a:buAutoNum type="romanLcParenBoth"/>
            </a:pPr>
            <a:endParaRPr lang="en-US" sz="2000" dirty="0" smtClean="0">
              <a:latin typeface="Bookman Old Style" pitchFamily="18" charset="0"/>
            </a:endParaRPr>
          </a:p>
          <a:p>
            <a:pPr marL="542925" indent="-542925" algn="just">
              <a:buAutoNum type="romanLcParenBoth" startAt="2"/>
            </a:pPr>
            <a:r>
              <a:rPr lang="en-IN" sz="2000" dirty="0" smtClean="0">
                <a:latin typeface="Bookman Old Style" pitchFamily="18" charset="0"/>
              </a:rPr>
              <a:t>Debit to </a:t>
            </a:r>
            <a:r>
              <a:rPr lang="en-IN" sz="2000" b="1" dirty="0" smtClean="0">
                <a:latin typeface="Bookman Old Style" pitchFamily="18" charset="0"/>
              </a:rPr>
              <a:t>NRE / FCNR </a:t>
            </a:r>
            <a:r>
              <a:rPr lang="en-IN" sz="2000" dirty="0" smtClean="0">
                <a:latin typeface="Bookman Old Style" pitchFamily="18" charset="0"/>
              </a:rPr>
              <a:t>account of a person concerned maintained with an AD category I bank</a:t>
            </a:r>
          </a:p>
          <a:p>
            <a:pPr marL="542925" indent="-542925" algn="just">
              <a:buAutoNum type="romanLcParenBoth" startAt="2"/>
            </a:pPr>
            <a:endParaRPr lang="en-US" sz="2000" dirty="0" smtClean="0">
              <a:latin typeface="Bookman Old Style" pitchFamily="18" charset="0"/>
            </a:endParaRPr>
          </a:p>
          <a:p>
            <a:pPr marL="542925" indent="-542925" algn="just">
              <a:buAutoNum type="romanLcParenBoth" startAt="3"/>
            </a:pPr>
            <a:r>
              <a:rPr lang="en-IN" sz="2000" b="1" dirty="0" smtClean="0">
                <a:latin typeface="Bookman Old Style" pitchFamily="18" charset="0"/>
              </a:rPr>
              <a:t>Conversion</a:t>
            </a:r>
            <a:r>
              <a:rPr lang="en-IN" sz="2000" dirty="0" smtClean="0">
                <a:latin typeface="Bookman Old Style" pitchFamily="18" charset="0"/>
              </a:rPr>
              <a:t> of royalty / lump sum / technical knowhow fee/ Legitimate due for payment or conversion of ECB, shall be treated as consideration for issue of shares</a:t>
            </a:r>
          </a:p>
          <a:p>
            <a:pPr marL="542925" indent="-542925" algn="just">
              <a:buAutoNum type="romanLcParenBoth" startAt="3"/>
            </a:pPr>
            <a:endParaRPr lang="en-US" sz="2000" dirty="0" smtClean="0">
              <a:latin typeface="Bookman Old Style" pitchFamily="18" charset="0"/>
            </a:endParaRPr>
          </a:p>
          <a:p>
            <a:pPr marL="542925" indent="-542925" algn="just">
              <a:buAutoNum type="romanLcParenBoth" startAt="4"/>
            </a:pPr>
            <a:r>
              <a:rPr lang="en-IN" sz="2000" b="1" dirty="0" smtClean="0">
                <a:latin typeface="Bookman Old Style" pitchFamily="18" charset="0"/>
              </a:rPr>
              <a:t>Conversion </a:t>
            </a:r>
            <a:r>
              <a:rPr lang="en-IN" sz="2000" dirty="0" smtClean="0">
                <a:latin typeface="Bookman Old Style" pitchFamily="18" charset="0"/>
              </a:rPr>
              <a:t>of import payables / pre incorporation expenses / share swap can be treated as consideration for issue of shares with the approval of FIPB</a:t>
            </a:r>
          </a:p>
          <a:p>
            <a:pPr marL="542925" indent="-542925" algn="just">
              <a:buAutoNum type="romanLcParenBoth" startAt="4"/>
            </a:pPr>
            <a:endParaRPr lang="en-US" sz="2000" dirty="0" smtClean="0">
              <a:latin typeface="Bookman Old Style" pitchFamily="18" charset="0"/>
            </a:endParaRPr>
          </a:p>
          <a:p>
            <a:pPr marL="542925" indent="-542925" algn="just">
              <a:buAutoNum type="romanLcParenBoth" startAt="5"/>
            </a:pPr>
            <a:r>
              <a:rPr lang="en-IN" sz="2000" dirty="0" smtClean="0">
                <a:latin typeface="Bookman Old Style" pitchFamily="18" charset="0"/>
              </a:rPr>
              <a:t>Debit to non-interest bearing </a:t>
            </a:r>
            <a:r>
              <a:rPr lang="en-IN" sz="2000" b="1" dirty="0" smtClean="0">
                <a:latin typeface="Bookman Old Style" pitchFamily="18" charset="0"/>
              </a:rPr>
              <a:t>Escrow account </a:t>
            </a:r>
            <a:r>
              <a:rPr lang="en-IN" sz="2000" dirty="0" smtClean="0">
                <a:latin typeface="Bookman Old Style" pitchFamily="18" charset="0"/>
              </a:rPr>
              <a:t>in Indian Rupees in India which is opened with the approval from AD Category – I bank and is maintained with the AD Category I bank on behalf of residents and non-residents towards payment of share purchase consideration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381000"/>
          </a:xfrm>
        </p:spPr>
        <p:txBody>
          <a:bodyPr>
            <a:noAutofit/>
          </a:bodyPr>
          <a:lstStyle/>
          <a:p>
            <a:pPr algn="ctr"/>
            <a:r>
              <a:rPr lang="en-US" sz="2800" b="1" dirty="0" smtClean="0">
                <a:solidFill>
                  <a:srgbClr val="FF0000"/>
                </a:solidFill>
                <a:latin typeface="Bookman Old Style" pitchFamily="18" charset="0"/>
              </a:rPr>
              <a:t>Escrow Account</a:t>
            </a:r>
            <a:endParaRPr lang="en-US" sz="2800" dirty="0">
              <a:solidFill>
                <a:srgbClr val="FF0000"/>
              </a:solidFill>
            </a:endParaRPr>
          </a:p>
        </p:txBody>
      </p:sp>
      <p:graphicFrame>
        <p:nvGraphicFramePr>
          <p:cNvPr id="4" name="Table 3"/>
          <p:cNvGraphicFramePr>
            <a:graphicFrameLocks noGrp="1"/>
          </p:cNvGraphicFramePr>
          <p:nvPr/>
        </p:nvGraphicFramePr>
        <p:xfrm>
          <a:off x="152400" y="394985"/>
          <a:ext cx="8839200" cy="6431280"/>
        </p:xfrm>
        <a:graphic>
          <a:graphicData uri="http://schemas.openxmlformats.org/drawingml/2006/table">
            <a:tbl>
              <a:tblPr firstRow="1" bandRow="1">
                <a:tableStyleId>{5C22544A-7EE6-4342-B048-85BDC9FD1C3A}</a:tableStyleId>
              </a:tblPr>
              <a:tblGrid>
                <a:gridCol w="5562600"/>
                <a:gridCol w="3276600"/>
              </a:tblGrid>
              <a:tr h="824215">
                <a:tc>
                  <a:txBody>
                    <a:bodyPr/>
                    <a:lstStyle/>
                    <a:p>
                      <a:r>
                        <a:rPr lang="en-US" sz="1700" b="1" dirty="0" smtClean="0">
                          <a:solidFill>
                            <a:srgbClr val="FF0000"/>
                          </a:solidFill>
                          <a:latin typeface="Bookman Old Style" pitchFamily="18" charset="0"/>
                        </a:rPr>
                        <a:t>For open offers / exit offers and delisting of shares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1" dirty="0" smtClean="0">
                          <a:solidFill>
                            <a:schemeClr val="tx1"/>
                          </a:solidFill>
                          <a:latin typeface="Bookman Old Style" pitchFamily="18" charset="0"/>
                        </a:rPr>
                        <a:t>AD Category – I banks can open </a:t>
                      </a:r>
                      <a:r>
                        <a:rPr lang="en-US" sz="1700" dirty="0" smtClean="0">
                          <a:solidFill>
                            <a:schemeClr val="tx1"/>
                          </a:solidFill>
                          <a:latin typeface="Bookman Old Style" pitchFamily="18" charset="0"/>
                        </a:rPr>
                        <a:t>Escrow account and Special account of non-resident corporate </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8055">
                <a:tc>
                  <a:txBody>
                    <a:bodyPr/>
                    <a:lstStyle/>
                    <a:p>
                      <a:r>
                        <a:rPr lang="en-IN" sz="1700" b="1" dirty="0" smtClean="0">
                          <a:latin typeface="Bookman Old Style" pitchFamily="18" charset="0"/>
                        </a:rPr>
                        <a:t>Non-interest bearing Escrow accounts in Indian Rupees in India on behalf of residents and/or non-residents, towards </a:t>
                      </a:r>
                      <a:r>
                        <a:rPr lang="en-IN" sz="1700" b="1" dirty="0" smtClean="0">
                          <a:solidFill>
                            <a:srgbClr val="FF0000"/>
                          </a:solidFill>
                          <a:latin typeface="Bookman Old Style" pitchFamily="18" charset="0"/>
                        </a:rPr>
                        <a:t>payment of share purchase consideration</a:t>
                      </a:r>
                      <a:r>
                        <a:rPr lang="en-IN" sz="1700" dirty="0" smtClean="0">
                          <a:solidFill>
                            <a:srgbClr val="FF0000"/>
                          </a:solidFill>
                          <a:latin typeface="Bookman Old Style" pitchFamily="18" charset="0"/>
                        </a:rPr>
                        <a:t> </a:t>
                      </a:r>
                      <a:r>
                        <a:rPr lang="en-IN" sz="1700" dirty="0" smtClean="0">
                          <a:latin typeface="Bookman Old Style" pitchFamily="18" charset="0"/>
                        </a:rPr>
                        <a:t>and/or provide </a:t>
                      </a:r>
                      <a:r>
                        <a:rPr lang="en-IN" sz="1700" b="1" dirty="0" smtClean="0">
                          <a:latin typeface="Bookman Old Style" pitchFamily="18" charset="0"/>
                        </a:rPr>
                        <a:t>Escrow facilities for keeping securities </a:t>
                      </a:r>
                      <a:r>
                        <a:rPr lang="en-IN" sz="1700" b="1" dirty="0" smtClean="0">
                          <a:solidFill>
                            <a:srgbClr val="FF0000"/>
                          </a:solidFill>
                          <a:latin typeface="Bookman Old Style" pitchFamily="18" charset="0"/>
                        </a:rPr>
                        <a:t>to facilitate FDI transactions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700" dirty="0" smtClean="0">
                          <a:latin typeface="Bookman Old Style" pitchFamily="18" charset="0"/>
                        </a:rPr>
                        <a:t>Permitted to open and maintain, </a:t>
                      </a:r>
                      <a:r>
                        <a:rPr lang="en-IN" sz="1700" b="1" dirty="0" smtClean="0">
                          <a:latin typeface="Bookman Old Style" pitchFamily="18" charset="0"/>
                        </a:rPr>
                        <a:t>without prior approval of RBI</a:t>
                      </a:r>
                      <a:endParaRPr lang="en-US" sz="1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6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1" dirty="0" smtClean="0">
                          <a:latin typeface="Bookman Old Style" pitchFamily="18" charset="0"/>
                        </a:rPr>
                        <a:t>Escrow accounts for securities</a:t>
                      </a:r>
                      <a:r>
                        <a:rPr lang="en-IN" sz="1700" b="1" baseline="0" dirty="0" smtClean="0">
                          <a:latin typeface="Bookman Old Style" pitchFamily="18" charset="0"/>
                        </a:rPr>
                        <a:t> by </a:t>
                      </a:r>
                      <a:r>
                        <a:rPr lang="en-IN" sz="1700" b="1" dirty="0" smtClean="0">
                          <a:solidFill>
                            <a:srgbClr val="FF0000"/>
                          </a:solidFill>
                          <a:latin typeface="Bookman Old Style" pitchFamily="18" charset="0"/>
                        </a:rPr>
                        <a:t>SEBI authorised Depository Participants</a:t>
                      </a:r>
                      <a:endParaRPr lang="en-US" sz="1700" dirty="0" smtClean="0">
                        <a:solidFill>
                          <a:srgbClr val="FF0000"/>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700" b="0" dirty="0" smtClean="0">
                          <a:latin typeface="Bookman Old Style" pitchFamily="18" charset="0"/>
                        </a:rPr>
                        <a:t>Permitted to open and maintain, </a:t>
                      </a:r>
                      <a:r>
                        <a:rPr lang="en-IN" sz="1700" b="1" dirty="0" smtClean="0">
                          <a:latin typeface="Bookman Old Style" pitchFamily="18" charset="0"/>
                        </a:rPr>
                        <a:t>without RBI approval</a:t>
                      </a:r>
                      <a:endParaRPr lang="en-US" sz="1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3655">
                <a:tc>
                  <a:txBody>
                    <a:bodyPr/>
                    <a:lstStyle/>
                    <a:p>
                      <a:r>
                        <a:rPr lang="en-US" sz="1700" b="1" dirty="0" smtClean="0">
                          <a:latin typeface="Bookman Old Style" pitchFamily="18" charset="0"/>
                        </a:rPr>
                        <a:t>Fund or non-fund based facilities </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1" dirty="0" smtClean="0">
                          <a:latin typeface="Bookman Old Style" pitchFamily="18" charset="0"/>
                        </a:rPr>
                        <a:t>Not permitted</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8149">
                <a:tc>
                  <a:txBody>
                    <a:bodyPr/>
                    <a:lstStyle/>
                    <a:p>
                      <a:r>
                        <a:rPr lang="en-IN" sz="1700" b="1" dirty="0" smtClean="0">
                          <a:solidFill>
                            <a:srgbClr val="FF0000"/>
                          </a:solidFill>
                          <a:latin typeface="Bookman Old Style" pitchFamily="18" charset="0"/>
                        </a:rPr>
                        <a:t>Issue of fresh shares to the non-residents </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700" b="1" dirty="0" smtClean="0">
                          <a:latin typeface="Bookman Old Style" pitchFamily="18" charset="0"/>
                        </a:rPr>
                        <a:t>Applicable</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415">
                <a:tc>
                  <a:txBody>
                    <a:bodyPr/>
                    <a:lstStyle/>
                    <a:p>
                      <a:r>
                        <a:rPr lang="en-IN" sz="1700" b="1" dirty="0" smtClean="0">
                          <a:solidFill>
                            <a:srgbClr val="FF0000"/>
                          </a:solidFill>
                          <a:latin typeface="Bookman Old Style" pitchFamily="18" charset="0"/>
                        </a:rPr>
                        <a:t>Transfer of shares from/to the non-residents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1" dirty="0" smtClean="0">
                          <a:latin typeface="Bookman Old Style" pitchFamily="18" charset="0"/>
                        </a:rPr>
                        <a:t>Applicable</a:t>
                      </a:r>
                      <a:endParaRPr lang="en-US" sz="17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8149">
                <a:tc>
                  <a:txBody>
                    <a:bodyPr/>
                    <a:lstStyle/>
                    <a:p>
                      <a:r>
                        <a:rPr lang="en-US" sz="1700" b="1" dirty="0" smtClean="0">
                          <a:latin typeface="Bookman Old Style" pitchFamily="18" charset="0"/>
                        </a:rPr>
                        <a:t>Validity</a:t>
                      </a:r>
                      <a:r>
                        <a:rPr lang="en-US" sz="1700" dirty="0" smtClean="0">
                          <a:latin typeface="Bookman Old Style" pitchFamily="18" charset="0"/>
                        </a:rPr>
                        <a:t> of Escrow Account</a:t>
                      </a:r>
                      <a:endParaRPr lang="en-US" sz="1700" dirty="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1" dirty="0" smtClean="0">
                          <a:latin typeface="Bookman Old Style" pitchFamily="18" charset="0"/>
                        </a:rPr>
                        <a:t>Maximum</a:t>
                      </a:r>
                      <a:r>
                        <a:rPr lang="en-IN" sz="1700" b="1" baseline="0" dirty="0" smtClean="0">
                          <a:latin typeface="Bookman Old Style" pitchFamily="18" charset="0"/>
                        </a:rPr>
                        <a:t> </a:t>
                      </a:r>
                      <a:r>
                        <a:rPr lang="en-IN" sz="1700" b="1" dirty="0" smtClean="0">
                          <a:latin typeface="Bookman Old Style" pitchFamily="18" charset="0"/>
                        </a:rPr>
                        <a:t>6</a:t>
                      </a:r>
                      <a:r>
                        <a:rPr lang="en-IN" sz="1700" b="1" baseline="0" dirty="0" smtClean="0">
                          <a:latin typeface="Bookman Old Style" pitchFamily="18" charset="0"/>
                        </a:rPr>
                        <a:t> </a:t>
                      </a:r>
                      <a:r>
                        <a:rPr lang="en-IN" sz="1700" b="1" dirty="0" smtClean="0">
                          <a:latin typeface="Bookman Old Style" pitchFamily="18" charset="0"/>
                        </a:rPr>
                        <a:t>months</a:t>
                      </a:r>
                      <a:endParaRPr lang="en-US" sz="1700" dirty="0" smtClean="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7893">
                <a:tc>
                  <a:txBody>
                    <a:bodyPr/>
                    <a:lstStyle/>
                    <a:p>
                      <a:r>
                        <a:rPr lang="en-US" sz="1700" b="1" dirty="0" smtClean="0">
                          <a:latin typeface="Bookman Old Style" pitchFamily="18" charset="0"/>
                        </a:rPr>
                        <a:t>Terms </a:t>
                      </a:r>
                      <a:r>
                        <a:rPr lang="en-US" sz="1700" b="0" dirty="0" smtClean="0">
                          <a:latin typeface="Bookman Old Style" pitchFamily="18" charset="0"/>
                        </a:rPr>
                        <a:t>of Escrow account </a:t>
                      </a:r>
                      <a:endParaRPr lang="en-US" sz="1700" b="0" dirty="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dirty="0" smtClean="0">
                          <a:latin typeface="Bookman Old Style" pitchFamily="18" charset="0"/>
                        </a:rPr>
                        <a:t>Shall be laid down strictly in </a:t>
                      </a:r>
                      <a:r>
                        <a:rPr lang="en-US" sz="1700" b="1" dirty="0" smtClean="0">
                          <a:latin typeface="Bookman Old Style" pitchFamily="18" charset="0"/>
                        </a:rPr>
                        <a:t>Escrow agreement, Share purchase agreement, conditions of issue of shares</a:t>
                      </a:r>
                      <a:endParaRPr lang="en-US" sz="1700" dirty="0" smtClean="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a:bodyPr>
          <a:lstStyle/>
          <a:p>
            <a:pPr algn="ctr"/>
            <a:r>
              <a:rPr lang="en-IN" sz="2800" b="1" dirty="0" smtClean="0">
                <a:solidFill>
                  <a:srgbClr val="FF0000"/>
                </a:solidFill>
                <a:latin typeface="Bookman Old Style" pitchFamily="18" charset="0"/>
              </a:rPr>
              <a:t>Prior permission of the Reserve Bank</a:t>
            </a:r>
            <a:endParaRPr lang="en-IN" sz="2800" dirty="0">
              <a:solidFill>
                <a:srgbClr val="FF0000"/>
              </a:solidFill>
              <a:latin typeface="Bookman Old Style" pitchFamily="18" charset="0"/>
            </a:endParaRPr>
          </a:p>
        </p:txBody>
      </p:sp>
      <p:sp>
        <p:nvSpPr>
          <p:cNvPr id="3" name="Content Placeholder 2"/>
          <p:cNvSpPr>
            <a:spLocks noGrp="1"/>
          </p:cNvSpPr>
          <p:nvPr>
            <p:ph idx="1"/>
          </p:nvPr>
        </p:nvSpPr>
        <p:spPr>
          <a:xfrm>
            <a:off x="457200" y="914400"/>
            <a:ext cx="8229600" cy="5638800"/>
          </a:xfrm>
        </p:spPr>
        <p:txBody>
          <a:bodyPr>
            <a:normAutofit fontScale="77500" lnSpcReduction="20000"/>
          </a:bodyPr>
          <a:lstStyle/>
          <a:p>
            <a:pPr>
              <a:buNone/>
            </a:pPr>
            <a:r>
              <a:rPr lang="en-IN" sz="2000" dirty="0" smtClean="0">
                <a:latin typeface="Bookman Old Style" pitchFamily="18" charset="0"/>
              </a:rPr>
              <a:t>(</a:t>
            </a:r>
            <a:r>
              <a:rPr lang="en-IN" sz="2000" dirty="0" err="1" smtClean="0">
                <a:latin typeface="Bookman Old Style" pitchFamily="18" charset="0"/>
              </a:rPr>
              <a:t>i</a:t>
            </a:r>
            <a:r>
              <a:rPr lang="en-IN" sz="2000" dirty="0" smtClean="0">
                <a:latin typeface="Bookman Old Style" pitchFamily="18" charset="0"/>
              </a:rPr>
              <a:t>) </a:t>
            </a:r>
            <a:r>
              <a:rPr lang="en-IN" sz="1900" dirty="0" smtClean="0">
                <a:latin typeface="Bookman Old Style" pitchFamily="18" charset="0"/>
              </a:rPr>
              <a:t>	Transfer from residents to non-residents by way of sale: Non-resident acquirer proposes </a:t>
            </a:r>
            <a:r>
              <a:rPr lang="en-IN" sz="1900" b="1" dirty="0" smtClean="0">
                <a:solidFill>
                  <a:srgbClr val="FF0000"/>
                </a:solidFill>
                <a:latin typeface="Bookman Old Style" pitchFamily="18" charset="0"/>
              </a:rPr>
              <a:t>deferment of payment </a:t>
            </a:r>
            <a:r>
              <a:rPr lang="en-IN" sz="1900" dirty="0" smtClean="0">
                <a:latin typeface="Bookman Old Style" pitchFamily="18" charset="0"/>
              </a:rPr>
              <a:t>of the amount of consideration. In case approval is granted for the transaction, the same should be reported in Form </a:t>
            </a:r>
            <a:r>
              <a:rPr lang="en-IN" sz="1900" b="1" dirty="0" smtClean="0">
                <a:solidFill>
                  <a:srgbClr val="FF0000"/>
                </a:solidFill>
                <a:latin typeface="Bookman Old Style" pitchFamily="18" charset="0"/>
              </a:rPr>
              <a:t>FC-TRS</a:t>
            </a:r>
            <a:r>
              <a:rPr lang="en-IN" sz="1900" dirty="0" smtClean="0">
                <a:latin typeface="Bookman Old Style" pitchFamily="18" charset="0"/>
              </a:rPr>
              <a:t> to the AD Category – I bank, </a:t>
            </a:r>
            <a:r>
              <a:rPr lang="en-IN" sz="1900" b="1" dirty="0" smtClean="0">
                <a:solidFill>
                  <a:srgbClr val="FF0000"/>
                </a:solidFill>
                <a:latin typeface="Bookman Old Style" pitchFamily="18" charset="0"/>
              </a:rPr>
              <a:t>within 60 days from the date of receipt of the full and final amount of consideration. Also </a:t>
            </a:r>
            <a:r>
              <a:rPr lang="en-IN" sz="1900" dirty="0" smtClean="0">
                <a:latin typeface="Bookman Old Style" pitchFamily="18" charset="0"/>
              </a:rPr>
              <a:t>for transfer from </a:t>
            </a:r>
            <a:r>
              <a:rPr lang="en-IN" sz="1900" b="1" dirty="0" smtClean="0">
                <a:latin typeface="Bookman Old Style" pitchFamily="18" charset="0"/>
              </a:rPr>
              <a:t>non-residents to residents </a:t>
            </a:r>
            <a:r>
              <a:rPr lang="en-IN" sz="1900" dirty="0" smtClean="0">
                <a:latin typeface="Bookman Old Style" pitchFamily="18" charset="0"/>
              </a:rPr>
              <a:t>by way of sale under </a:t>
            </a:r>
            <a:r>
              <a:rPr lang="en-IN" sz="1900" b="1" dirty="0" smtClean="0">
                <a:solidFill>
                  <a:srgbClr val="FF0000"/>
                </a:solidFill>
                <a:latin typeface="Bookman Old Style" pitchFamily="18" charset="0"/>
              </a:rPr>
              <a:t>deferment of payment arrangement.</a:t>
            </a:r>
          </a:p>
          <a:p>
            <a:pPr marL="542925" indent="-542925" algn="just">
              <a:lnSpc>
                <a:spcPct val="120000"/>
              </a:lnSpc>
              <a:spcBef>
                <a:spcPts val="0"/>
              </a:spcBef>
              <a:buNone/>
            </a:pPr>
            <a:endParaRPr lang="en-IN" sz="1900" dirty="0" smtClean="0">
              <a:latin typeface="Bookman Old Style" pitchFamily="18" charset="0"/>
            </a:endParaRPr>
          </a:p>
          <a:p>
            <a:pPr marL="542925" indent="-542925" algn="just">
              <a:lnSpc>
                <a:spcPct val="120000"/>
              </a:lnSpc>
              <a:spcBef>
                <a:spcPts val="0"/>
              </a:spcBef>
              <a:buNone/>
            </a:pPr>
            <a:r>
              <a:rPr lang="en-IN" sz="1900" dirty="0" smtClean="0">
                <a:latin typeface="Bookman Old Style" pitchFamily="18" charset="0"/>
              </a:rPr>
              <a:t>(ii)	</a:t>
            </a:r>
            <a:r>
              <a:rPr lang="en-IN" sz="2000" dirty="0" smtClean="0">
                <a:latin typeface="Bookman Old Style" pitchFamily="18" charset="0"/>
              </a:rPr>
              <a:t>A person resident in India, who intends to transfer any security, </a:t>
            </a:r>
            <a:r>
              <a:rPr lang="en-IN" sz="2000" b="1" dirty="0" smtClean="0">
                <a:solidFill>
                  <a:srgbClr val="FF0000"/>
                </a:solidFill>
                <a:latin typeface="Bookman Old Style" pitchFamily="18" charset="0"/>
              </a:rPr>
              <a:t>by way of gift to a person resident outside India</a:t>
            </a:r>
            <a:r>
              <a:rPr lang="en-IN" sz="2000" dirty="0" smtClean="0">
                <a:latin typeface="Bookman Old Style" pitchFamily="18" charset="0"/>
              </a:rPr>
              <a:t>. Gift does </a:t>
            </a:r>
            <a:r>
              <a:rPr lang="en-IN" sz="2000" b="1" dirty="0" smtClean="0">
                <a:latin typeface="Bookman Old Style" pitchFamily="18" charset="0"/>
              </a:rPr>
              <a:t>not exceed 5 per cent of the paid-up capital </a:t>
            </a:r>
            <a:r>
              <a:rPr lang="en-IN" sz="2000" dirty="0" smtClean="0">
                <a:latin typeface="Bookman Old Style" pitchFamily="18" charset="0"/>
              </a:rPr>
              <a:t>of the Indian company / each series of debentures / each mutual fund scheme; </a:t>
            </a:r>
            <a:r>
              <a:rPr lang="en-IN" sz="2000" dirty="0" err="1" smtClean="0">
                <a:latin typeface="Bookman Old Style" pitchFamily="18" charset="0"/>
              </a:rPr>
              <a:t>Sectoral</a:t>
            </a:r>
            <a:r>
              <a:rPr lang="en-IN" sz="2000" dirty="0" smtClean="0">
                <a:latin typeface="Bookman Old Style" pitchFamily="18" charset="0"/>
              </a:rPr>
              <a:t> cap limit is not breached; The transferor (donor) and the proposed transferee (</a:t>
            </a:r>
            <a:r>
              <a:rPr lang="en-IN" sz="2000" dirty="0" err="1" smtClean="0">
                <a:latin typeface="Bookman Old Style" pitchFamily="18" charset="0"/>
              </a:rPr>
              <a:t>donee</a:t>
            </a:r>
            <a:r>
              <a:rPr lang="en-IN" sz="2000" dirty="0" smtClean="0">
                <a:latin typeface="Bookman Old Style" pitchFamily="18" charset="0"/>
              </a:rPr>
              <a:t>) are close relatives as defined in Section 6 of the Companies Act, 1956; </a:t>
            </a:r>
            <a:r>
              <a:rPr lang="en-IN" sz="2000" b="1" dirty="0" smtClean="0">
                <a:latin typeface="Bookman Old Style" pitchFamily="18" charset="0"/>
              </a:rPr>
              <a:t>Value of security </a:t>
            </a:r>
            <a:r>
              <a:rPr lang="en-IN" sz="2000" dirty="0" smtClean="0">
                <a:latin typeface="Bookman Old Style" pitchFamily="18" charset="0"/>
              </a:rPr>
              <a:t>to be transferred together with any security already transferred by the transferor, as gift, to any person residing outside India does </a:t>
            </a:r>
            <a:r>
              <a:rPr lang="en-IN" sz="2000" b="1" dirty="0" smtClean="0">
                <a:latin typeface="Bookman Old Style" pitchFamily="18" charset="0"/>
              </a:rPr>
              <a:t>not exceed </a:t>
            </a:r>
            <a:r>
              <a:rPr lang="en-IN" sz="2000" dirty="0" smtClean="0">
                <a:latin typeface="Bookman Old Style" pitchFamily="18" charset="0"/>
              </a:rPr>
              <a:t>the rupee equivalent of </a:t>
            </a:r>
            <a:r>
              <a:rPr lang="en-IN" sz="2000" b="1" dirty="0" smtClean="0">
                <a:latin typeface="Bookman Old Style" pitchFamily="18" charset="0"/>
              </a:rPr>
              <a:t>USD 50,000 per financial year</a:t>
            </a:r>
            <a:r>
              <a:rPr lang="en-IN" sz="2000" dirty="0" smtClean="0">
                <a:latin typeface="Bookman Old Style" pitchFamily="18" charset="0"/>
              </a:rPr>
              <a:t>. </a:t>
            </a:r>
          </a:p>
          <a:p>
            <a:pPr marL="542925" indent="-542925" algn="just">
              <a:lnSpc>
                <a:spcPct val="120000"/>
              </a:lnSpc>
              <a:spcBef>
                <a:spcPts val="0"/>
              </a:spcBef>
              <a:buAutoNum type="romanLcParenBoth" startAt="2"/>
            </a:pPr>
            <a:endParaRPr lang="en-IN" sz="2000" dirty="0" smtClean="0">
              <a:latin typeface="Bookman Old Style" pitchFamily="18" charset="0"/>
            </a:endParaRPr>
          </a:p>
          <a:p>
            <a:pPr marL="542925" indent="-542925">
              <a:lnSpc>
                <a:spcPct val="120000"/>
              </a:lnSpc>
              <a:spcBef>
                <a:spcPts val="0"/>
              </a:spcBef>
              <a:buClrTx/>
              <a:buAutoNum type="romanLcParenBoth" startAt="3"/>
            </a:pPr>
            <a:r>
              <a:rPr lang="en-IN" sz="2000" dirty="0" smtClean="0">
                <a:latin typeface="Bookman Old Style" pitchFamily="18" charset="0"/>
              </a:rPr>
              <a:t>Transfer of shares from NRI to NR requires the prior approval of the Reserve Bank of India. </a:t>
            </a:r>
          </a:p>
          <a:p>
            <a:pPr marL="542925" indent="-542925">
              <a:lnSpc>
                <a:spcPct val="120000"/>
              </a:lnSpc>
              <a:spcBef>
                <a:spcPts val="0"/>
              </a:spcBef>
              <a:buFont typeface="Wingdings 2"/>
              <a:buAutoNum type="romanLcParenBoth" startAt="3"/>
            </a:pPr>
            <a:endParaRPr lang="en-IN" sz="1800" dirty="0" smtClean="0">
              <a:latin typeface="Bookman Old Style" pitchFamily="18" charset="0"/>
            </a:endParaRPr>
          </a:p>
          <a:p>
            <a:pPr marL="542925" indent="-542925">
              <a:lnSpc>
                <a:spcPct val="120000"/>
              </a:lnSpc>
              <a:spcBef>
                <a:spcPts val="0"/>
              </a:spcBef>
              <a:buClrTx/>
              <a:buFont typeface="Wingdings 2"/>
              <a:buAutoNum type="romanLcParenBoth" startAt="3"/>
            </a:pPr>
            <a:r>
              <a:rPr lang="en-IN" sz="1800" dirty="0" smtClean="0">
                <a:latin typeface="Bookman Old Style" pitchFamily="18" charset="0"/>
              </a:rPr>
              <a:t>Transfer is at a price which falls outside the pricing guidelines specified by the Reserve Bank</a:t>
            </a:r>
          </a:p>
          <a:p>
            <a:pPr marL="542925" indent="-542925">
              <a:lnSpc>
                <a:spcPct val="120000"/>
              </a:lnSpc>
              <a:spcBef>
                <a:spcPts val="0"/>
              </a:spcBef>
              <a:buAutoNum type="romanLcParenBoth" startAt="3"/>
            </a:pPr>
            <a:endParaRPr lang="en-IN" sz="20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ages from brochure FIPB.jpg"/>
          <p:cNvPicPr>
            <a:picLocks noGrp="1" noChangeAspect="1"/>
          </p:cNvPicPr>
          <p:nvPr>
            <p:ph idx="1"/>
          </p:nvPr>
        </p:nvPicPr>
        <p:blipFill>
          <a:blip r:embed="rId3"/>
          <a:stretch>
            <a:fillRect/>
          </a:stretch>
        </p:blipFill>
        <p:spPr>
          <a:xfrm>
            <a:off x="1143000" y="241917"/>
            <a:ext cx="6476999" cy="6387483"/>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pPr algn="ctr"/>
            <a:r>
              <a:rPr lang="en-IN" sz="2000" b="1" dirty="0" smtClean="0">
                <a:solidFill>
                  <a:srgbClr val="FF0000"/>
                </a:solidFill>
                <a:latin typeface="Bookman Old Style" pitchFamily="18" charset="0"/>
              </a:rPr>
              <a:t>e-</a:t>
            </a:r>
            <a:r>
              <a:rPr lang="en-IN" sz="2000" b="1" dirty="0" err="1" smtClean="0">
                <a:solidFill>
                  <a:srgbClr val="FF0000"/>
                </a:solidFill>
                <a:latin typeface="Bookman Old Style" pitchFamily="18" charset="0"/>
              </a:rPr>
              <a:t>FIPB___Revised</a:t>
            </a:r>
            <a:r>
              <a:rPr lang="en-IN" sz="2000" b="1" dirty="0" smtClean="0">
                <a:solidFill>
                  <a:srgbClr val="FF0000"/>
                </a:solidFill>
                <a:latin typeface="Bookman Old Style" pitchFamily="18" charset="0"/>
              </a:rPr>
              <a:t> filing procedure</a:t>
            </a:r>
            <a:endParaRPr lang="en-US" sz="2000" dirty="0">
              <a:solidFill>
                <a:srgbClr val="FF0000"/>
              </a:solidFill>
              <a:latin typeface="Bookman Old Style" pitchFamily="18" charset="0"/>
            </a:endParaRPr>
          </a:p>
        </p:txBody>
      </p:sp>
      <p:sp>
        <p:nvSpPr>
          <p:cNvPr id="3" name="Content Placeholder 2"/>
          <p:cNvSpPr>
            <a:spLocks noGrp="1"/>
          </p:cNvSpPr>
          <p:nvPr>
            <p:ph idx="1"/>
          </p:nvPr>
        </p:nvSpPr>
        <p:spPr>
          <a:xfrm>
            <a:off x="457200" y="457200"/>
            <a:ext cx="8229600" cy="6400800"/>
          </a:xfrm>
        </p:spPr>
        <p:txBody>
          <a:bodyPr>
            <a:noAutofit/>
          </a:bodyPr>
          <a:lstStyle/>
          <a:p>
            <a:pPr marL="0" indent="0" algn="just">
              <a:spcBef>
                <a:spcPts val="0"/>
              </a:spcBef>
              <a:buNone/>
            </a:pPr>
            <a:r>
              <a:rPr lang="en-IN" sz="1400" dirty="0" smtClean="0">
                <a:latin typeface="Bookman Old Style" pitchFamily="18" charset="0"/>
              </a:rPr>
              <a:t>Once the e-filing of the application is completed, the application needs to file/courier only </a:t>
            </a:r>
            <a:r>
              <a:rPr lang="en-IN" sz="1400" b="1" dirty="0" smtClean="0">
                <a:solidFill>
                  <a:srgbClr val="FF0000"/>
                </a:solidFill>
                <a:latin typeface="Bookman Old Style" pitchFamily="18" charset="0"/>
              </a:rPr>
              <a:t>SINGLE copy of the printed version</a:t>
            </a:r>
            <a:r>
              <a:rPr lang="en-IN" sz="1400" dirty="0" smtClean="0">
                <a:solidFill>
                  <a:srgbClr val="FF0000"/>
                </a:solidFill>
                <a:latin typeface="Bookman Old Style" pitchFamily="18" charset="0"/>
              </a:rPr>
              <a:t> </a:t>
            </a:r>
            <a:r>
              <a:rPr lang="en-IN" sz="1400" dirty="0" smtClean="0">
                <a:latin typeface="Bookman Old Style" pitchFamily="18" charset="0"/>
              </a:rPr>
              <a:t>of the online application, along with the duly authenticated copy of the documents attached with the application. </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Global Reach </a:t>
            </a:r>
            <a:r>
              <a:rPr lang="en-IN" sz="1400" dirty="0" smtClean="0">
                <a:latin typeface="Bookman Old Style" pitchFamily="18" charset="0"/>
              </a:rPr>
              <a:t>-Apply from anywhere in the world! Access your status from anywhere in the world! Transact while on a move!</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E-communication </a:t>
            </a:r>
            <a:r>
              <a:rPr lang="en-IN" sz="1400" dirty="0" smtClean="0">
                <a:latin typeface="Bookman Old Style" pitchFamily="18" charset="0"/>
              </a:rPr>
              <a:t>- communication between the applicant, FIPS and other ministries/ departments is online.</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Quicker communication- </a:t>
            </a:r>
            <a:r>
              <a:rPr lang="en-IN" sz="1400" dirty="0" smtClean="0">
                <a:latin typeface="Bookman Old Style" pitchFamily="18" charset="0"/>
              </a:rPr>
              <a:t>All the correspondence including updates/ decisions are communicated through SMS/emails </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Quicker processing- </a:t>
            </a:r>
            <a:r>
              <a:rPr lang="en-IN" sz="1400" dirty="0" smtClean="0">
                <a:latin typeface="Bookman Old Style" pitchFamily="18" charset="0"/>
              </a:rPr>
              <a:t>FIPS forwards the application online to the concerned ministries for processing, queries are raised online eliminating physical delivery and loss of time due to postal delays.</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Less Paperwork </a:t>
            </a:r>
            <a:r>
              <a:rPr lang="en-IN" sz="1400" dirty="0" smtClean="0">
                <a:latin typeface="Bookman Old Style" pitchFamily="18" charset="0"/>
              </a:rPr>
              <a:t>- Single signed copy only needed (for record) instead of present multiple sets of the application.</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SMS/email alert- </a:t>
            </a:r>
            <a:r>
              <a:rPr lang="en-IN" sz="1400" dirty="0" smtClean="0">
                <a:latin typeface="Bookman Old Style" pitchFamily="18" charset="0"/>
              </a:rPr>
              <a:t>Regular alerts are sent to the applicants related to the queries raised by the administrative ministries, inclusion of the proposal in the scheduled FIPS meeting and decisions.</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Time saving- </a:t>
            </a:r>
            <a:r>
              <a:rPr lang="en-IN" sz="1400" dirty="0" smtClean="0">
                <a:latin typeface="Bookman Old Style" pitchFamily="18" charset="0"/>
              </a:rPr>
              <a:t>E-correspondence between applicant and ministries and also between ministries themselves avoids delays adding to speed and efficiency.</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Transparency and security: </a:t>
            </a:r>
            <a:r>
              <a:rPr lang="en-IN" sz="1400" dirty="0" smtClean="0">
                <a:latin typeface="Bookman Old Style" pitchFamily="18" charset="0"/>
              </a:rPr>
              <a:t>all transactions and correspondences are recorded online and are secure.</a:t>
            </a:r>
          </a:p>
          <a:p>
            <a:pPr marL="0" indent="0" algn="just">
              <a:spcBef>
                <a:spcPts val="0"/>
              </a:spcBef>
              <a:buNone/>
            </a:pPr>
            <a:r>
              <a:rPr lang="en-IN" sz="1050" b="1" dirty="0" smtClean="0">
                <a:latin typeface="Bookman Old Style" pitchFamily="18" charset="0"/>
              </a:rPr>
              <a:t> </a:t>
            </a:r>
            <a:endParaRPr lang="en-IN" sz="1050" dirty="0" smtClean="0">
              <a:latin typeface="Bookman Old Style" pitchFamily="18" charset="0"/>
            </a:endParaRPr>
          </a:p>
          <a:p>
            <a:pPr marL="0" indent="0" algn="just">
              <a:spcBef>
                <a:spcPts val="0"/>
              </a:spcBef>
              <a:buNone/>
            </a:pPr>
            <a:r>
              <a:rPr lang="en-IN" sz="1400" b="1" dirty="0" smtClean="0">
                <a:latin typeface="Bookman Old Style" pitchFamily="18" charset="0"/>
              </a:rPr>
              <a:t>Query module- </a:t>
            </a:r>
            <a:r>
              <a:rPr lang="en-IN" sz="1400" dirty="0" smtClean="0">
                <a:latin typeface="Bookman Old Style" pitchFamily="18" charset="0"/>
              </a:rPr>
              <a:t>Any doubts? A user can raise a query online which shall be replied by the relevant ministry.</a:t>
            </a:r>
            <a:endParaRPr lang="en-US" sz="1100" dirty="0">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s from brochure FIPB-2.jpg"/>
          <p:cNvPicPr>
            <a:picLocks noGrp="1" noChangeAspect="1"/>
          </p:cNvPicPr>
          <p:nvPr>
            <p:ph idx="1"/>
          </p:nvPr>
        </p:nvPicPr>
        <p:blipFill>
          <a:blip r:embed="rId3"/>
          <a:stretch>
            <a:fillRect/>
          </a:stretch>
        </p:blipFill>
        <p:spPr>
          <a:xfrm>
            <a:off x="1371600" y="273291"/>
            <a:ext cx="5943600" cy="6200721"/>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normAutofit/>
          </a:bodyPr>
          <a:lstStyle/>
          <a:p>
            <a:pPr algn="ctr"/>
            <a:r>
              <a:rPr lang="en-IN" sz="2800" b="1" dirty="0" smtClean="0">
                <a:latin typeface="Bookman Old Style" pitchFamily="18" charset="0"/>
              </a:rPr>
              <a:t>Important issues in reporting / compliance requirements</a:t>
            </a:r>
            <a:endParaRPr lang="en-IN" sz="2800" dirty="0">
              <a:latin typeface="Bookman Old Style" pitchFamily="18" charset="0"/>
            </a:endParaRPr>
          </a:p>
        </p:txBody>
      </p:sp>
      <p:sp>
        <p:nvSpPr>
          <p:cNvPr id="5" name="Content Placeholder 4"/>
          <p:cNvSpPr>
            <a:spLocks noGrp="1"/>
          </p:cNvSpPr>
          <p:nvPr>
            <p:ph idx="1"/>
          </p:nvPr>
        </p:nvSpPr>
        <p:spPr>
          <a:xfrm>
            <a:off x="457200" y="990600"/>
            <a:ext cx="8229600" cy="5715000"/>
          </a:xfrm>
        </p:spPr>
        <p:txBody>
          <a:bodyPr>
            <a:noAutofit/>
          </a:bodyPr>
          <a:lstStyle/>
          <a:p>
            <a:pPr marL="355600" indent="-355600" algn="just">
              <a:lnSpc>
                <a:spcPct val="120000"/>
              </a:lnSpc>
              <a:spcBef>
                <a:spcPts val="0"/>
              </a:spcBef>
              <a:buFont typeface="Wingdings" pitchFamily="2" charset="2"/>
              <a:buChar char="Ø"/>
            </a:pPr>
            <a:r>
              <a:rPr lang="en-IN" sz="1400" dirty="0" smtClean="0">
                <a:latin typeface="Bookman Old Style" pitchFamily="18" charset="0"/>
              </a:rPr>
              <a:t>KYC and documentation if funds received from entity/person other than foreign investor – KYC from both the entities, and letter of confirmations from both the entities; Multiple FDI inward remittances – How many times KYCs? Unless change.</a:t>
            </a:r>
          </a:p>
          <a:p>
            <a:pPr marL="355600" indent="-355600" algn="just">
              <a:lnSpc>
                <a:spcPct val="120000"/>
              </a:lnSpc>
              <a:spcBef>
                <a:spcPts val="0"/>
              </a:spcBef>
              <a:buFont typeface="Wingdings" pitchFamily="2" charset="2"/>
              <a:buChar char="Ø"/>
            </a:pPr>
            <a:r>
              <a:rPr lang="en-US" sz="1400" dirty="0" smtClean="0">
                <a:latin typeface="Bookman Old Style" pitchFamily="18" charset="0"/>
              </a:rPr>
              <a:t>Time limit for allotment of shares for downstream investment?</a:t>
            </a:r>
            <a:endParaRPr lang="en-IN" sz="1400" dirty="0" smtClean="0">
              <a:latin typeface="Bookman Old Style" pitchFamily="18" charset="0"/>
            </a:endParaRPr>
          </a:p>
          <a:p>
            <a:pPr marL="355600" indent="-355600" algn="just">
              <a:lnSpc>
                <a:spcPct val="120000"/>
              </a:lnSpc>
              <a:spcBef>
                <a:spcPts val="0"/>
              </a:spcBef>
              <a:buFont typeface="Wingdings" pitchFamily="2" charset="2"/>
              <a:buChar char="Ø"/>
            </a:pPr>
            <a:r>
              <a:rPr lang="en-IN" sz="1400" dirty="0" smtClean="0">
                <a:latin typeface="Bookman Old Style" pitchFamily="18" charset="0"/>
              </a:rPr>
              <a:t>KYC in case of nominee if funds received / not received from nominee</a:t>
            </a:r>
          </a:p>
          <a:p>
            <a:pPr marL="355600" indent="-355600" algn="just">
              <a:lnSpc>
                <a:spcPct val="120000"/>
              </a:lnSpc>
              <a:spcBef>
                <a:spcPts val="0"/>
              </a:spcBef>
              <a:buFont typeface="Wingdings" pitchFamily="2" charset="2"/>
              <a:buChar char="Ø"/>
            </a:pPr>
            <a:r>
              <a:rPr lang="en-US" sz="1400" dirty="0" smtClean="0">
                <a:latin typeface="Bookman Old Style" pitchFamily="18" charset="0"/>
              </a:rPr>
              <a:t>Under CA2013 FCCDs must be converted within 5 years</a:t>
            </a:r>
          </a:p>
          <a:p>
            <a:pPr marL="355600" indent="-355600" algn="just">
              <a:lnSpc>
                <a:spcPct val="120000"/>
              </a:lnSpc>
              <a:spcBef>
                <a:spcPts val="0"/>
              </a:spcBef>
              <a:buFont typeface="Wingdings" pitchFamily="2" charset="2"/>
              <a:buChar char="Ø"/>
            </a:pPr>
            <a:r>
              <a:rPr lang="en-US" sz="1400" dirty="0" smtClean="0">
                <a:latin typeface="Bookman Old Style" pitchFamily="18" charset="0"/>
              </a:rPr>
              <a:t>Issue of security certificates – 2 months on </a:t>
            </a:r>
            <a:r>
              <a:rPr lang="en-US" sz="1400" dirty="0" err="1" smtClean="0">
                <a:latin typeface="Bookman Old Style" pitchFamily="18" charset="0"/>
              </a:rPr>
              <a:t>CoI</a:t>
            </a:r>
            <a:r>
              <a:rPr lang="en-US" sz="1400" dirty="0" smtClean="0">
                <a:latin typeface="Bookman Old Style" pitchFamily="18" charset="0"/>
              </a:rPr>
              <a:t>; 2 months of allotment; 1 month of transfer</a:t>
            </a:r>
            <a:endParaRPr lang="en-IN" sz="1400" dirty="0" smtClean="0">
              <a:latin typeface="Bookman Old Style" pitchFamily="18" charset="0"/>
            </a:endParaRPr>
          </a:p>
          <a:p>
            <a:pPr marL="355600" indent="-355600" algn="just">
              <a:lnSpc>
                <a:spcPct val="120000"/>
              </a:lnSpc>
              <a:spcBef>
                <a:spcPts val="0"/>
              </a:spcBef>
              <a:buFont typeface="Wingdings" pitchFamily="2" charset="2"/>
              <a:buChar char="Ø"/>
            </a:pPr>
            <a:r>
              <a:rPr lang="en-IN" sz="1400" dirty="0" smtClean="0">
                <a:latin typeface="Bookman Old Style" pitchFamily="18" charset="0"/>
              </a:rPr>
              <a:t>Obtaining FIRC from AD banks and description therein</a:t>
            </a:r>
          </a:p>
          <a:p>
            <a:pPr marL="355600" indent="-355600" algn="just">
              <a:lnSpc>
                <a:spcPct val="120000"/>
              </a:lnSpc>
              <a:spcBef>
                <a:spcPts val="0"/>
              </a:spcBef>
              <a:buFont typeface="Wingdings" pitchFamily="2" charset="2"/>
              <a:buChar char="Ø"/>
            </a:pPr>
            <a:r>
              <a:rPr lang="en-IN" sz="1400" dirty="0" smtClean="0">
                <a:latin typeface="Bookman Old Style" pitchFamily="18" charset="0"/>
              </a:rPr>
              <a:t>Time taken by AD-Bank to peruse the documents</a:t>
            </a:r>
          </a:p>
          <a:p>
            <a:pPr marL="355600" indent="-355600" algn="just">
              <a:lnSpc>
                <a:spcPct val="120000"/>
              </a:lnSpc>
              <a:spcBef>
                <a:spcPts val="0"/>
              </a:spcBef>
              <a:buFont typeface="Wingdings" pitchFamily="2" charset="2"/>
              <a:buChar char="Ø"/>
            </a:pPr>
            <a:r>
              <a:rPr lang="en-IN" sz="1400" dirty="0" smtClean="0">
                <a:latin typeface="Bookman Old Style" pitchFamily="18" charset="0"/>
              </a:rPr>
              <a:t>Date of fair valuation certificate (sometime on format, contents, etc.)</a:t>
            </a:r>
          </a:p>
          <a:p>
            <a:pPr marL="355600" indent="-355600" algn="just">
              <a:lnSpc>
                <a:spcPct val="120000"/>
              </a:lnSpc>
              <a:spcBef>
                <a:spcPts val="0"/>
              </a:spcBef>
              <a:buFont typeface="Wingdings" pitchFamily="2" charset="2"/>
              <a:buChar char="Ø"/>
            </a:pPr>
            <a:r>
              <a:rPr lang="en-IN" sz="1400" dirty="0" smtClean="0">
                <a:latin typeface="Bookman Old Style" pitchFamily="18" charset="0"/>
              </a:rPr>
              <a:t>Reconciling of shareholding pattern as per RBI records: past issues / transfer of shares/ NR to NR transfer</a:t>
            </a:r>
          </a:p>
          <a:p>
            <a:pPr marL="355600" indent="-355600" algn="just">
              <a:lnSpc>
                <a:spcPct val="120000"/>
              </a:lnSpc>
              <a:spcBef>
                <a:spcPts val="0"/>
              </a:spcBef>
              <a:buFont typeface="Wingdings" pitchFamily="2" charset="2"/>
              <a:buChar char="Ø"/>
            </a:pPr>
            <a:r>
              <a:rPr lang="en-IN" sz="1400" dirty="0" smtClean="0">
                <a:latin typeface="Bookman Old Style" pitchFamily="18" charset="0"/>
              </a:rPr>
              <a:t>Appropriateness of main object clause in the Memorandum of Association</a:t>
            </a:r>
          </a:p>
          <a:p>
            <a:pPr marL="355600" indent="-355600" algn="just">
              <a:lnSpc>
                <a:spcPct val="120000"/>
              </a:lnSpc>
              <a:spcBef>
                <a:spcPts val="0"/>
              </a:spcBef>
              <a:buFont typeface="Wingdings" pitchFamily="2" charset="2"/>
              <a:buChar char="Ø"/>
            </a:pPr>
            <a:r>
              <a:rPr lang="en-IN" sz="1400" dirty="0" smtClean="0">
                <a:latin typeface="Bookman Old Style" pitchFamily="18" charset="0"/>
              </a:rPr>
              <a:t>Determining correct NIC Codes 2008</a:t>
            </a:r>
          </a:p>
          <a:p>
            <a:pPr marL="355600" indent="-355600" algn="just">
              <a:lnSpc>
                <a:spcPct val="120000"/>
              </a:lnSpc>
              <a:spcBef>
                <a:spcPts val="0"/>
              </a:spcBef>
              <a:buFont typeface="Wingdings" pitchFamily="2" charset="2"/>
              <a:buChar char="Ø"/>
            </a:pPr>
            <a:r>
              <a:rPr lang="en-US" sz="1400" dirty="0" smtClean="0">
                <a:latin typeface="Bookman Old Style" pitchFamily="18" charset="0"/>
              </a:rPr>
              <a:t>Registered office address</a:t>
            </a:r>
            <a:endParaRPr lang="en-IN" sz="1400" dirty="0" smtClean="0">
              <a:latin typeface="Bookman Old Style" pitchFamily="18" charset="0"/>
            </a:endParaRPr>
          </a:p>
          <a:p>
            <a:pPr marL="355600" indent="-355600" algn="just">
              <a:lnSpc>
                <a:spcPct val="120000"/>
              </a:lnSpc>
              <a:spcBef>
                <a:spcPts val="0"/>
              </a:spcBef>
              <a:buFont typeface="Wingdings" pitchFamily="2" charset="2"/>
              <a:buChar char="Ø"/>
            </a:pPr>
            <a:r>
              <a:rPr lang="en-IN" sz="1400" dirty="0" smtClean="0">
                <a:latin typeface="Bookman Old Style" pitchFamily="18" charset="0"/>
              </a:rPr>
              <a:t>Changes in AD Bank post receipt of funds but before issue of shares</a:t>
            </a:r>
          </a:p>
          <a:p>
            <a:pPr marL="355600" indent="-355600" algn="just">
              <a:lnSpc>
                <a:spcPct val="120000"/>
              </a:lnSpc>
              <a:spcBef>
                <a:spcPts val="0"/>
              </a:spcBef>
              <a:buFont typeface="Wingdings" pitchFamily="2" charset="2"/>
              <a:buChar char="Ø"/>
            </a:pPr>
            <a:r>
              <a:rPr lang="en-IN" sz="1400" dirty="0" smtClean="0">
                <a:latin typeface="Bookman Old Style" pitchFamily="18" charset="0"/>
              </a:rPr>
              <a:t>Interpretation </a:t>
            </a:r>
            <a:r>
              <a:rPr lang="en-IN" sz="1400" dirty="0" err="1" smtClean="0">
                <a:latin typeface="Bookman Old Style" pitchFamily="18" charset="0"/>
              </a:rPr>
              <a:t>Sectoral</a:t>
            </a:r>
            <a:r>
              <a:rPr lang="en-IN" sz="1400" dirty="0" smtClean="0">
                <a:latin typeface="Bookman Old Style" pitchFamily="18" charset="0"/>
              </a:rPr>
              <a:t> aspects with AD-Banks</a:t>
            </a:r>
          </a:p>
          <a:p>
            <a:pPr marL="355600" indent="-355600" algn="just">
              <a:lnSpc>
                <a:spcPct val="120000"/>
              </a:lnSpc>
              <a:spcBef>
                <a:spcPts val="0"/>
              </a:spcBef>
              <a:buFont typeface="Wingdings" pitchFamily="2" charset="2"/>
              <a:buChar char="Ø"/>
            </a:pPr>
            <a:r>
              <a:rPr lang="en-IN" sz="1400" dirty="0" smtClean="0">
                <a:latin typeface="Bookman Old Style" pitchFamily="18" charset="0"/>
              </a:rPr>
              <a:t>Conversion of ECB – whether interest due covered (Legitimate due)? </a:t>
            </a:r>
            <a:endParaRPr lang="en-IN" sz="1400" dirty="0">
              <a:latin typeface="Bookman Old Style"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1" y="457199"/>
          <a:ext cx="8610599" cy="5550569"/>
        </p:xfrm>
        <a:graphic>
          <a:graphicData uri="http://schemas.openxmlformats.org/drawingml/2006/table">
            <a:tbl>
              <a:tblPr firstRow="1" bandRow="1">
                <a:tableStyleId>{5C22544A-7EE6-4342-B048-85BDC9FD1C3A}</a:tableStyleId>
              </a:tblPr>
              <a:tblGrid>
                <a:gridCol w="1929962"/>
                <a:gridCol w="1855733"/>
                <a:gridCol w="1261898"/>
                <a:gridCol w="1781503"/>
                <a:gridCol w="1781503"/>
              </a:tblGrid>
              <a:tr h="640955">
                <a:tc>
                  <a:txBody>
                    <a:bodyPr/>
                    <a:lstStyle/>
                    <a:p>
                      <a:pPr marL="0" marR="0" algn="ctr">
                        <a:spcBef>
                          <a:spcPts val="0"/>
                        </a:spcBef>
                        <a:spcAft>
                          <a:spcPts val="0"/>
                        </a:spcAft>
                      </a:pPr>
                      <a:r>
                        <a:rPr lang="en-US" sz="1400" dirty="0">
                          <a:solidFill>
                            <a:schemeClr val="tx1"/>
                          </a:solidFill>
                          <a:latin typeface="Bookman Old Style" pitchFamily="18" charset="0"/>
                          <a:ea typeface="Calibri"/>
                        </a:rPr>
                        <a:t>Form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smtClean="0">
                          <a:solidFill>
                            <a:schemeClr val="tx1"/>
                          </a:solidFill>
                          <a:latin typeface="Bookman Old Style" pitchFamily="18" charset="0"/>
                          <a:ea typeface="Calibri"/>
                        </a:rPr>
                        <a:t>Supporting</a:t>
                      </a:r>
                      <a:endParaRPr lang="en-US" sz="1400" dirty="0">
                        <a:solidFill>
                          <a:schemeClr val="tx1"/>
                        </a:solidFill>
                        <a:latin typeface="Bookman Old Style" pitchFamily="18" charset="0"/>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1"/>
                          </a:solidFill>
                          <a:latin typeface="Bookman Old Style" pitchFamily="18" charset="0"/>
                          <a:ea typeface="Calibri"/>
                        </a:rPr>
                        <a:t>Time period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1"/>
                          </a:solidFill>
                          <a:latin typeface="Bookman Old Style" pitchFamily="18" charset="0"/>
                          <a:ea typeface="Calibri"/>
                        </a:rPr>
                        <a:t>Action by Regional Office concerned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tx1"/>
                          </a:solidFill>
                          <a:latin typeface="Bookman Old Style" pitchFamily="18" charset="0"/>
                          <a:ea typeface="Calibri"/>
                        </a:rPr>
                        <a:t>Non-compliance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9214">
                <a:tc>
                  <a:txBody>
                    <a:bodyPr/>
                    <a:lstStyle/>
                    <a:p>
                      <a:pPr marL="0" marR="0" algn="just">
                        <a:spcBef>
                          <a:spcPts val="0"/>
                        </a:spcBef>
                        <a:spcAft>
                          <a:spcPts val="0"/>
                        </a:spcAft>
                      </a:pPr>
                      <a:r>
                        <a:rPr lang="en-US" sz="1400" b="1" dirty="0">
                          <a:solidFill>
                            <a:srgbClr val="FF0000"/>
                          </a:solidFill>
                          <a:latin typeface="Bookman Old Style" pitchFamily="18" charset="0"/>
                          <a:ea typeface="Calibri"/>
                        </a:rPr>
                        <a:t>Advance Reporting </a:t>
                      </a:r>
                      <a:r>
                        <a:rPr lang="en-US" sz="1400" b="1" dirty="0" smtClean="0">
                          <a:solidFill>
                            <a:srgbClr val="FF0000"/>
                          </a:solidFill>
                          <a:latin typeface="Bookman Old Style" pitchFamily="18" charset="0"/>
                          <a:ea typeface="Calibri"/>
                        </a:rPr>
                        <a:t>Form</a:t>
                      </a:r>
                      <a:r>
                        <a:rPr lang="en-US" sz="1400" b="1" baseline="0" dirty="0" smtClean="0">
                          <a:solidFill>
                            <a:srgbClr val="FF0000"/>
                          </a:solidFill>
                          <a:latin typeface="Bookman Old Style" pitchFamily="18" charset="0"/>
                          <a:ea typeface="Calibri"/>
                        </a:rPr>
                        <a:t> thru AD Bank for shares/FCCD/FCPS/Warrants</a:t>
                      </a: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6538" marR="0" indent="-236538" algn="just">
                        <a:spcBef>
                          <a:spcPts val="0"/>
                        </a:spcBef>
                        <a:spcAft>
                          <a:spcPts val="0"/>
                        </a:spcAft>
                        <a:buFont typeface="Wingdings" pitchFamily="2" charset="2"/>
                        <a:buChar char="v"/>
                      </a:pPr>
                      <a:r>
                        <a:rPr lang="en-US" sz="1400" b="1" dirty="0" smtClean="0">
                          <a:solidFill>
                            <a:srgbClr val="FF0000"/>
                          </a:solidFill>
                          <a:latin typeface="Bookman Old Style" pitchFamily="18" charset="0"/>
                          <a:ea typeface="Calibri"/>
                        </a:rPr>
                        <a:t>FIRC/s/ Debit certificate </a:t>
                      </a:r>
                      <a:r>
                        <a:rPr lang="en-US" sz="1400" dirty="0" smtClean="0">
                          <a:solidFill>
                            <a:srgbClr val="000000"/>
                          </a:solidFill>
                          <a:latin typeface="Bookman Old Style" pitchFamily="18" charset="0"/>
                          <a:ea typeface="Calibri"/>
                        </a:rPr>
                        <a:t> </a:t>
                      </a:r>
                      <a:r>
                        <a:rPr lang="en-US" sz="1400" dirty="0">
                          <a:solidFill>
                            <a:srgbClr val="000000"/>
                          </a:solidFill>
                          <a:latin typeface="Bookman Old Style" pitchFamily="18" charset="0"/>
                          <a:ea typeface="Calibri"/>
                        </a:rPr>
                        <a:t>evidencing </a:t>
                      </a:r>
                      <a:r>
                        <a:rPr lang="en-US" sz="1400" dirty="0" smtClean="0">
                          <a:solidFill>
                            <a:srgbClr val="000000"/>
                          </a:solidFill>
                          <a:latin typeface="Bookman Old Style" pitchFamily="18" charset="0"/>
                          <a:ea typeface="Calibri"/>
                        </a:rPr>
                        <a:t>receipt </a:t>
                      </a:r>
                      <a:r>
                        <a:rPr lang="en-US" sz="1400" dirty="0">
                          <a:solidFill>
                            <a:srgbClr val="000000"/>
                          </a:solidFill>
                          <a:latin typeface="Bookman Old Style" pitchFamily="18" charset="0"/>
                          <a:ea typeface="Calibri"/>
                        </a:rPr>
                        <a:t>of </a:t>
                      </a:r>
                      <a:r>
                        <a:rPr lang="en-US" sz="1400" dirty="0" smtClean="0">
                          <a:solidFill>
                            <a:srgbClr val="000000"/>
                          </a:solidFill>
                          <a:latin typeface="Bookman Old Style" pitchFamily="18" charset="0"/>
                          <a:ea typeface="Calibri"/>
                        </a:rPr>
                        <a:t>remittance </a:t>
                      </a:r>
                    </a:p>
                    <a:p>
                      <a:pPr marL="236538" marR="0" indent="-236538" algn="just">
                        <a:spcBef>
                          <a:spcPts val="0"/>
                        </a:spcBef>
                        <a:spcAft>
                          <a:spcPts val="0"/>
                        </a:spcAft>
                        <a:buFont typeface="Wingdings" pitchFamily="2" charset="2"/>
                        <a:buChar char="v"/>
                      </a:pPr>
                      <a:r>
                        <a:rPr lang="en-US" sz="1400" b="1" dirty="0" smtClean="0">
                          <a:solidFill>
                            <a:srgbClr val="FF0000"/>
                          </a:solidFill>
                          <a:latin typeface="Bookman Old Style" pitchFamily="18" charset="0"/>
                          <a:ea typeface="Calibri"/>
                        </a:rPr>
                        <a:t>KYC </a:t>
                      </a:r>
                      <a:r>
                        <a:rPr lang="en-US" sz="1400" b="1" dirty="0">
                          <a:solidFill>
                            <a:srgbClr val="FF0000"/>
                          </a:solidFill>
                          <a:latin typeface="Bookman Old Style" pitchFamily="18" charset="0"/>
                          <a:ea typeface="Calibri"/>
                        </a:rPr>
                        <a:t>report </a:t>
                      </a:r>
                      <a:r>
                        <a:rPr lang="en-US" sz="1400" b="1" dirty="0" smtClean="0">
                          <a:solidFill>
                            <a:srgbClr val="FF0000"/>
                          </a:solidFill>
                          <a:latin typeface="Bookman Old Style" pitchFamily="18" charset="0"/>
                          <a:ea typeface="Calibri"/>
                        </a:rPr>
                        <a:t> </a:t>
                      </a:r>
                      <a:r>
                        <a:rPr lang="en-US" sz="1400" dirty="0" smtClean="0">
                          <a:solidFill>
                            <a:srgbClr val="000000"/>
                          </a:solidFill>
                          <a:latin typeface="Bookman Old Style" pitchFamily="18" charset="0"/>
                          <a:ea typeface="Calibri"/>
                        </a:rPr>
                        <a:t>on non-resident investor</a:t>
                      </a: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smtClean="0">
                          <a:solidFill>
                            <a:srgbClr val="000000"/>
                          </a:solidFill>
                          <a:latin typeface="Bookman Old Style" pitchFamily="18" charset="0"/>
                          <a:ea typeface="Calibri"/>
                        </a:rPr>
                        <a:t>Not </a:t>
                      </a:r>
                      <a:r>
                        <a:rPr lang="en-US" sz="1400" dirty="0">
                          <a:solidFill>
                            <a:srgbClr val="000000"/>
                          </a:solidFill>
                          <a:latin typeface="Bookman Old Style" pitchFamily="18" charset="0"/>
                          <a:ea typeface="Calibri"/>
                        </a:rPr>
                        <a:t>later than </a:t>
                      </a:r>
                      <a:r>
                        <a:rPr lang="en-US" sz="1400" b="1" dirty="0">
                          <a:solidFill>
                            <a:srgbClr val="FF0000"/>
                          </a:solidFill>
                          <a:latin typeface="Bookman Old Style" pitchFamily="18" charset="0"/>
                          <a:ea typeface="Calibri"/>
                        </a:rPr>
                        <a:t>30 days </a:t>
                      </a:r>
                      <a:r>
                        <a:rPr lang="en-US" sz="1400" dirty="0">
                          <a:solidFill>
                            <a:srgbClr val="000000"/>
                          </a:solidFill>
                          <a:latin typeface="Bookman Old Style" pitchFamily="18" charset="0"/>
                          <a:ea typeface="Calibri"/>
                        </a:rPr>
                        <a:t>from the date of receipt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smtClean="0">
                          <a:solidFill>
                            <a:srgbClr val="000000"/>
                          </a:solidFill>
                          <a:latin typeface="Bookman Old Style" pitchFamily="18" charset="0"/>
                          <a:ea typeface="Calibri"/>
                        </a:rPr>
                        <a:t>Allotment of Unique </a:t>
                      </a:r>
                      <a:r>
                        <a:rPr lang="en-US" sz="1400" dirty="0">
                          <a:solidFill>
                            <a:srgbClr val="000000"/>
                          </a:solidFill>
                          <a:latin typeface="Bookman Old Style" pitchFamily="18" charset="0"/>
                          <a:ea typeface="Calibri"/>
                        </a:rPr>
                        <a:t>Identification Number (</a:t>
                      </a:r>
                      <a:r>
                        <a:rPr lang="en-US" sz="1400" b="1" dirty="0">
                          <a:solidFill>
                            <a:srgbClr val="FF0000"/>
                          </a:solidFill>
                          <a:latin typeface="Bookman Old Style" pitchFamily="18" charset="0"/>
                          <a:ea typeface="Calibri"/>
                        </a:rPr>
                        <a:t>UIN</a:t>
                      </a:r>
                      <a:r>
                        <a:rPr lang="en-US" sz="1400" dirty="0">
                          <a:solidFill>
                            <a:srgbClr val="000000"/>
                          </a:solidFill>
                          <a:latin typeface="Bookman Old Style" pitchFamily="18" charset="0"/>
                          <a:ea typeface="Calibri"/>
                        </a:rPr>
                        <a:t>) for the amount reported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6538" marR="0" indent="-236538" algn="just">
                        <a:spcBef>
                          <a:spcPts val="0"/>
                        </a:spcBef>
                        <a:spcAft>
                          <a:spcPts val="0"/>
                        </a:spcAft>
                        <a:buFont typeface="Wingdings" pitchFamily="2" charset="2"/>
                        <a:buChar char="v"/>
                      </a:pPr>
                      <a:r>
                        <a:rPr lang="en-US" sz="1400" b="1" dirty="0" smtClean="0">
                          <a:solidFill>
                            <a:srgbClr val="FF0000"/>
                          </a:solidFill>
                          <a:latin typeface="Bookman Old Style" pitchFamily="18" charset="0"/>
                          <a:ea typeface="Calibri"/>
                        </a:rPr>
                        <a:t>Contravention</a:t>
                      </a:r>
                      <a:r>
                        <a:rPr lang="en-US" sz="1400" dirty="0" smtClean="0">
                          <a:solidFill>
                            <a:srgbClr val="000000"/>
                          </a:solidFill>
                          <a:latin typeface="Bookman Old Style" pitchFamily="18" charset="0"/>
                          <a:ea typeface="Calibri"/>
                        </a:rPr>
                        <a:t>      under</a:t>
                      </a:r>
                      <a:r>
                        <a:rPr lang="en-US" sz="1400" baseline="0" dirty="0" smtClean="0">
                          <a:solidFill>
                            <a:srgbClr val="000000"/>
                          </a:solidFill>
                          <a:latin typeface="Bookman Old Style" pitchFamily="18" charset="0"/>
                          <a:ea typeface="Calibri"/>
                        </a:rPr>
                        <a:t> </a:t>
                      </a:r>
                      <a:r>
                        <a:rPr lang="en-US" sz="1400" dirty="0" smtClean="0">
                          <a:solidFill>
                            <a:srgbClr val="000000"/>
                          </a:solidFill>
                          <a:latin typeface="Bookman Old Style" pitchFamily="18" charset="0"/>
                          <a:ea typeface="Calibri"/>
                        </a:rPr>
                        <a:t>FEMA</a:t>
                      </a:r>
                    </a:p>
                    <a:p>
                      <a:pPr marL="236538" marR="0" indent="-236538" algn="just">
                        <a:spcBef>
                          <a:spcPts val="0"/>
                        </a:spcBef>
                        <a:spcAft>
                          <a:spcPts val="0"/>
                        </a:spcAft>
                        <a:buFont typeface="Wingdings" pitchFamily="2" charset="2"/>
                        <a:buNone/>
                      </a:pPr>
                      <a:endParaRPr lang="en-US" sz="1400" dirty="0" smtClean="0">
                        <a:solidFill>
                          <a:srgbClr val="000000"/>
                        </a:solidFill>
                        <a:latin typeface="Bookman Old Style" pitchFamily="18" charset="0"/>
                        <a:ea typeface="Calibri"/>
                      </a:endParaRPr>
                    </a:p>
                    <a:p>
                      <a:pPr marL="173038" marR="0" indent="-173038" algn="just">
                        <a:spcBef>
                          <a:spcPts val="0"/>
                        </a:spcBef>
                        <a:spcAft>
                          <a:spcPts val="0"/>
                        </a:spcAft>
                        <a:buFont typeface="Wingdings" pitchFamily="2" charset="2"/>
                        <a:buChar char="v"/>
                      </a:pPr>
                      <a:r>
                        <a:rPr lang="en-US" sz="1400" dirty="0" smtClean="0">
                          <a:solidFill>
                            <a:srgbClr val="000000"/>
                          </a:solidFill>
                          <a:latin typeface="Bookman Old Style" pitchFamily="18" charset="0"/>
                          <a:ea typeface="Calibri"/>
                        </a:rPr>
                        <a:t> Attract </a:t>
                      </a:r>
                      <a:r>
                        <a:rPr lang="en-US" sz="1400" b="1" dirty="0">
                          <a:solidFill>
                            <a:srgbClr val="FF0000"/>
                          </a:solidFill>
                          <a:latin typeface="Bookman Old Style" pitchFamily="18" charset="0"/>
                          <a:ea typeface="Calibri"/>
                        </a:rPr>
                        <a:t>penal </a:t>
                      </a:r>
                      <a:r>
                        <a:rPr lang="en-US" sz="1400" b="1" dirty="0" smtClean="0">
                          <a:solidFill>
                            <a:srgbClr val="FF0000"/>
                          </a:solidFill>
                          <a:latin typeface="Bookman Old Style" pitchFamily="18" charset="0"/>
                          <a:ea typeface="Calibri"/>
                        </a:rPr>
                        <a:t>provisions</a:t>
                      </a:r>
                      <a:endParaRPr lang="en-US" sz="1400" b="1" dirty="0">
                        <a:solidFill>
                          <a:srgbClr val="FF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9214">
                <a:tc gridSpan="5">
                  <a:txBody>
                    <a:bodyPr/>
                    <a:lstStyle/>
                    <a:p>
                      <a:pPr marL="0" marR="0" algn="just">
                        <a:spcBef>
                          <a:spcPts val="0"/>
                        </a:spcBef>
                        <a:spcAft>
                          <a:spcPts val="0"/>
                        </a:spcAft>
                      </a:pPr>
                      <a:endParaRPr lang="en-US" sz="1400" dirty="0" smtClean="0">
                        <a:solidFill>
                          <a:srgbClr val="000000"/>
                        </a:solidFill>
                        <a:latin typeface="Bookman Old Style" pitchFamily="18" charset="0"/>
                        <a:ea typeface="Calibri"/>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1400" b="1" kern="1200" dirty="0" smtClean="0">
                          <a:solidFill>
                            <a:schemeClr val="dk1"/>
                          </a:solidFill>
                          <a:latin typeface="Bookman Old Style" pitchFamily="18" charset="0"/>
                          <a:ea typeface="+mn-ea"/>
                          <a:cs typeface="+mn-cs"/>
                        </a:rPr>
                        <a:t>Remittance received from entity other than foreign investors - KYC and documentation: </a:t>
                      </a:r>
                      <a:r>
                        <a:rPr lang="en-US" sz="1400" dirty="0" smtClean="0">
                          <a:solidFill>
                            <a:srgbClr val="000000"/>
                          </a:solidFill>
                          <a:latin typeface="Bookman Old Style" pitchFamily="18" charset="0"/>
                          <a:ea typeface="Calibri"/>
                        </a:rPr>
                        <a:t>Investor name matches with FIRC/ KYC: If different – </a:t>
                      </a:r>
                      <a:r>
                        <a:rPr lang="en-US" sz="1400" dirty="0" err="1" smtClean="0">
                          <a:solidFill>
                            <a:srgbClr val="000000"/>
                          </a:solidFill>
                          <a:latin typeface="Bookman Old Style" pitchFamily="18" charset="0"/>
                          <a:ea typeface="Calibri"/>
                        </a:rPr>
                        <a:t>NoC</a:t>
                      </a:r>
                      <a:r>
                        <a:rPr lang="en-US" sz="1400" dirty="0" smtClean="0">
                          <a:solidFill>
                            <a:srgbClr val="000000"/>
                          </a:solidFill>
                          <a:latin typeface="Bookman Old Style" pitchFamily="18" charset="0"/>
                          <a:ea typeface="Calibri"/>
                        </a:rPr>
                        <a:t> from Remitter and Investor, Nature of relationship between Remitter and Investor, Letter form Investor, Board resolution of Investee Company</a:t>
                      </a:r>
                    </a:p>
                    <a:p>
                      <a:pPr marL="0" marR="0" algn="just">
                        <a:spcBef>
                          <a:spcPts val="0"/>
                        </a:spcBef>
                        <a:spcAft>
                          <a:spcPts val="0"/>
                        </a:spcAft>
                      </a:pPr>
                      <a:r>
                        <a:rPr lang="en-US" sz="1400" dirty="0" smtClean="0">
                          <a:solidFill>
                            <a:srgbClr val="000000"/>
                          </a:solidFill>
                          <a:latin typeface="Bookman Old Style" pitchFamily="18" charset="0"/>
                          <a:ea typeface="Calibri"/>
                        </a:rPr>
                        <a:t>No KYC if debit to NRE/ FCNR(B)</a:t>
                      </a:r>
                    </a:p>
                    <a:p>
                      <a:pPr marL="0" marR="0" algn="just">
                        <a:spcBef>
                          <a:spcPts val="0"/>
                        </a:spcBef>
                        <a:spcAft>
                          <a:spcPts val="0"/>
                        </a:spcAft>
                      </a:pPr>
                      <a:r>
                        <a:rPr lang="en-US" sz="1400" dirty="0" smtClean="0">
                          <a:solidFill>
                            <a:srgbClr val="000000"/>
                          </a:solidFill>
                          <a:latin typeface="Bookman Old Style" pitchFamily="18" charset="0"/>
                          <a:ea typeface="Calibri"/>
                        </a:rPr>
                        <a:t>AD Bank letter/ debit certificate for NRE/ FCNR(B) transfer: Name, account type, amount, date of debit</a:t>
                      </a:r>
                    </a:p>
                    <a:p>
                      <a:pPr marL="0" marR="0" algn="just">
                        <a:spcBef>
                          <a:spcPts val="0"/>
                        </a:spcBef>
                        <a:spcAft>
                          <a:spcPts val="0"/>
                        </a:spcAft>
                      </a:pPr>
                      <a:r>
                        <a:rPr lang="en-US" sz="1400" dirty="0" smtClean="0">
                          <a:solidFill>
                            <a:srgbClr val="000000"/>
                          </a:solidFill>
                          <a:latin typeface="Bookman Old Style" pitchFamily="18" charset="0"/>
                          <a:ea typeface="Calibri"/>
                        </a:rPr>
                        <a:t>Amount in INR/FC matches with FIRC/Bank certificate</a:t>
                      </a:r>
                    </a:p>
                    <a:p>
                      <a:pPr marL="0" marR="0" algn="just">
                        <a:spcBef>
                          <a:spcPts val="0"/>
                        </a:spcBef>
                        <a:spcAft>
                          <a:spcPts val="0"/>
                        </a:spcAft>
                      </a:pPr>
                      <a:r>
                        <a:rPr lang="en-US" sz="1400" dirty="0" smtClean="0">
                          <a:solidFill>
                            <a:srgbClr val="000000"/>
                          </a:solidFill>
                          <a:latin typeface="Bookman Old Style" pitchFamily="18" charset="0"/>
                          <a:ea typeface="Calibri"/>
                        </a:rPr>
                        <a:t>Copy of approval letter if under Approval Route</a:t>
                      </a:r>
                    </a:p>
                    <a:p>
                      <a:pPr marL="0" marR="0" algn="just">
                        <a:spcBef>
                          <a:spcPts val="0"/>
                        </a:spcBef>
                        <a:spcAft>
                          <a:spcPts val="0"/>
                        </a:spcAft>
                      </a:pPr>
                      <a:r>
                        <a:rPr lang="en-US" sz="1400" dirty="0" smtClean="0">
                          <a:solidFill>
                            <a:srgbClr val="000000"/>
                          </a:solidFill>
                          <a:latin typeface="Bookman Old Style" pitchFamily="18" charset="0"/>
                          <a:ea typeface="Calibri"/>
                        </a:rPr>
                        <a:t>In FIRC: Name of beneficiary; remitter bank; remitter;</a:t>
                      </a:r>
                      <a:r>
                        <a:rPr lang="en-US" sz="1400" baseline="0" dirty="0" smtClean="0">
                          <a:solidFill>
                            <a:srgbClr val="000000"/>
                          </a:solidFill>
                          <a:latin typeface="Bookman Old Style" pitchFamily="18" charset="0"/>
                          <a:ea typeface="Calibri"/>
                        </a:rPr>
                        <a:t> date of credit; INR equivalent; Purpose of remittance mentioned in FIRC</a:t>
                      </a:r>
                    </a:p>
                    <a:p>
                      <a:pPr marL="0" marR="0" algn="just">
                        <a:spcBef>
                          <a:spcPts val="0"/>
                        </a:spcBef>
                        <a:spcAft>
                          <a:spcPts val="0"/>
                        </a:spcAft>
                      </a:pPr>
                      <a:r>
                        <a:rPr lang="en-US" sz="1400" baseline="0" dirty="0" smtClean="0">
                          <a:solidFill>
                            <a:srgbClr val="000000"/>
                          </a:solidFill>
                          <a:latin typeface="Bookman Old Style" pitchFamily="18" charset="0"/>
                          <a:ea typeface="Calibri"/>
                        </a:rPr>
                        <a:t>For each upfront/ call payment</a:t>
                      </a:r>
                      <a:endParaRPr lang="en-US" sz="1400" dirty="0" smtClean="0">
                        <a:solidFill>
                          <a:srgbClr val="000000"/>
                        </a:solidFill>
                        <a:latin typeface="Bookman Old Style" pitchFamily="18" charset="0"/>
                        <a:ea typeface="Calibri"/>
                      </a:endParaRPr>
                    </a:p>
                    <a:p>
                      <a:pPr marL="0" marR="0" algn="just">
                        <a:spcBef>
                          <a:spcPts val="0"/>
                        </a:spcBef>
                        <a:spcAft>
                          <a:spcPts val="0"/>
                        </a:spcAft>
                      </a:pPr>
                      <a:endParaRPr lang="en-US" sz="1400" dirty="0" smtClean="0">
                        <a:solidFill>
                          <a:srgbClr val="000000"/>
                        </a:solidFill>
                        <a:latin typeface="Bookman Old Style" pitchFamily="18" charset="0"/>
                        <a:ea typeface="Calibri"/>
                      </a:endParaRPr>
                    </a:p>
                    <a:p>
                      <a:pPr marL="0" marR="0" algn="just">
                        <a:spcBef>
                          <a:spcPts val="0"/>
                        </a:spcBef>
                        <a:spcAft>
                          <a:spcPts val="0"/>
                        </a:spcAft>
                      </a:pP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236538" marR="0" indent="-236538" algn="just">
                        <a:spcBef>
                          <a:spcPts val="0"/>
                        </a:spcBef>
                        <a:spcAft>
                          <a:spcPts val="0"/>
                        </a:spcAft>
                        <a:buFont typeface="Wingdings" pitchFamily="2" charset="2"/>
                        <a:buChar char="v"/>
                      </a:pP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spcBef>
                          <a:spcPts val="0"/>
                        </a:spcBef>
                        <a:spcAft>
                          <a:spcPts val="0"/>
                        </a:spcAft>
                      </a:pP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spcBef>
                          <a:spcPts val="0"/>
                        </a:spcBef>
                        <a:spcAft>
                          <a:spcPts val="0"/>
                        </a:spcAft>
                      </a:pP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3038" marR="0" indent="-173038" algn="just">
                        <a:spcBef>
                          <a:spcPts val="0"/>
                        </a:spcBef>
                        <a:spcAft>
                          <a:spcPts val="0"/>
                        </a:spcAft>
                        <a:buFont typeface="Wingdings" pitchFamily="2" charset="2"/>
                        <a:buChar char="v"/>
                      </a:pPr>
                      <a:endParaRPr lang="en-US" sz="1400" b="1" dirty="0">
                        <a:solidFill>
                          <a:srgbClr val="FF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5"/>
          <p:cNvSpPr/>
          <p:nvPr/>
        </p:nvSpPr>
        <p:spPr>
          <a:xfrm>
            <a:off x="381000" y="1"/>
            <a:ext cx="8305800" cy="461665"/>
          </a:xfrm>
          <a:prstGeom prst="rect">
            <a:avLst/>
          </a:prstGeom>
        </p:spPr>
        <p:txBody>
          <a:bodyPr wrap="square">
            <a:spAutoFit/>
          </a:bodyPr>
          <a:lstStyle/>
          <a:p>
            <a:pPr algn="ctr"/>
            <a:r>
              <a:rPr lang="en-US" sz="2400" b="1" dirty="0" smtClean="0">
                <a:solidFill>
                  <a:schemeClr val="tx2"/>
                </a:solidFill>
                <a:latin typeface="Bookman Old Style" pitchFamily="18" charset="0"/>
              </a:rPr>
              <a:t>Reporting of FDI Inflow</a:t>
            </a:r>
            <a:endParaRPr lang="en-US" sz="2400" dirty="0">
              <a:solidFill>
                <a:schemeClr val="tx2"/>
              </a:solidFill>
              <a:latin typeface="Bookman Old Style"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04800"/>
            <a:ext cx="8305800" cy="838200"/>
          </a:xfrm>
        </p:spPr>
        <p:txBody>
          <a:bodyPr>
            <a:noAutofit/>
          </a:bodyPr>
          <a:lstStyle/>
          <a:p>
            <a:pPr algn="ctr"/>
            <a:r>
              <a:rPr lang="en-IN" sz="3200" b="1" dirty="0" smtClean="0">
                <a:latin typeface="Bookman Old Style" pitchFamily="18" charset="0"/>
              </a:rPr>
              <a:t>Agenda</a:t>
            </a:r>
            <a:endParaRPr lang="en-US" sz="3200" b="1" dirty="0">
              <a:latin typeface="Bookman Old Style" pitchFamily="18" charset="0"/>
            </a:endParaRPr>
          </a:p>
        </p:txBody>
      </p:sp>
      <p:sp>
        <p:nvSpPr>
          <p:cNvPr id="7" name="Content Placeholder 6"/>
          <p:cNvSpPr>
            <a:spLocks noGrp="1"/>
          </p:cNvSpPr>
          <p:nvPr>
            <p:ph idx="1"/>
          </p:nvPr>
        </p:nvSpPr>
        <p:spPr>
          <a:xfrm>
            <a:off x="228600" y="1447800"/>
            <a:ext cx="8458200" cy="4876800"/>
          </a:xfrm>
        </p:spPr>
        <p:txBody>
          <a:bodyPr>
            <a:normAutofit/>
          </a:bodyPr>
          <a:lstStyle/>
          <a:p>
            <a:pPr>
              <a:buNone/>
            </a:pPr>
            <a:r>
              <a:rPr lang="en-US" sz="1800" b="1" dirty="0" smtClean="0">
                <a:latin typeface="Bookman Old Style" pitchFamily="18" charset="0"/>
                <a:ea typeface="Times New Roman"/>
                <a:cs typeface="Times-Bold"/>
              </a:rPr>
              <a:t>Inbound Investment Schemes (only snap shot)</a:t>
            </a:r>
            <a:endParaRPr lang="en-IN" sz="1800" dirty="0" smtClean="0">
              <a:latin typeface="Bookman Old Style" pitchFamily="18" charset="0"/>
            </a:endParaRPr>
          </a:p>
          <a:p>
            <a:pPr>
              <a:buNone/>
            </a:pPr>
            <a:r>
              <a:rPr lang="en-US" sz="1800" b="1" dirty="0" smtClean="0">
                <a:latin typeface="Bookman Old Style" pitchFamily="18" charset="0"/>
              </a:rPr>
              <a:t>FDI/ECB Policy references</a:t>
            </a:r>
            <a:endParaRPr lang="en-IN" sz="1800" dirty="0" smtClean="0">
              <a:latin typeface="Bookman Old Style" pitchFamily="18" charset="0"/>
            </a:endParaRPr>
          </a:p>
          <a:p>
            <a:pPr>
              <a:buNone/>
            </a:pPr>
            <a:r>
              <a:rPr lang="en-US" sz="1800" b="1" dirty="0" smtClean="0">
                <a:latin typeface="Bookman Old Style" pitchFamily="18" charset="0"/>
              </a:rPr>
              <a:t>FIPB</a:t>
            </a:r>
            <a:endParaRPr lang="en-IN" sz="1800" dirty="0" smtClean="0">
              <a:latin typeface="Bookman Old Style" pitchFamily="18" charset="0"/>
            </a:endParaRPr>
          </a:p>
          <a:p>
            <a:pPr>
              <a:buNone/>
            </a:pPr>
            <a:r>
              <a:rPr lang="en-US" sz="1800" b="1" dirty="0" smtClean="0">
                <a:latin typeface="Bookman Old Style" pitchFamily="18" charset="0"/>
              </a:rPr>
              <a:t>Reporting of FDI Inflow </a:t>
            </a:r>
            <a:endParaRPr lang="en-IN" sz="1800" dirty="0" smtClean="0">
              <a:latin typeface="Bookman Old Style" pitchFamily="18" charset="0"/>
            </a:endParaRPr>
          </a:p>
          <a:p>
            <a:pPr>
              <a:buNone/>
            </a:pPr>
            <a:r>
              <a:rPr lang="en-US" sz="1800" b="1" dirty="0" smtClean="0">
                <a:latin typeface="Bookman Old Style" pitchFamily="18" charset="0"/>
              </a:rPr>
              <a:t>Reporting of Issue of Shares </a:t>
            </a:r>
            <a:endParaRPr lang="en-IN" sz="1800" dirty="0" smtClean="0">
              <a:latin typeface="Bookman Old Style" pitchFamily="18" charset="0"/>
            </a:endParaRPr>
          </a:p>
          <a:p>
            <a:pPr>
              <a:buNone/>
            </a:pPr>
            <a:r>
              <a:rPr lang="en-US" sz="1800" b="1" dirty="0" smtClean="0">
                <a:latin typeface="Bookman Old Style" pitchFamily="18" charset="0"/>
              </a:rPr>
              <a:t>Transfer of shares</a:t>
            </a:r>
            <a:endParaRPr lang="en-IN" sz="1800" dirty="0" smtClean="0">
              <a:latin typeface="Bookman Old Style" pitchFamily="18" charset="0"/>
            </a:endParaRPr>
          </a:p>
          <a:p>
            <a:pPr>
              <a:buNone/>
            </a:pPr>
            <a:r>
              <a:rPr lang="en-US" sz="1800" b="1" dirty="0" smtClean="0">
                <a:latin typeface="Bookman Old Style" pitchFamily="18" charset="0"/>
              </a:rPr>
              <a:t>Downstream Investments </a:t>
            </a:r>
            <a:endParaRPr lang="en-IN" sz="1800" dirty="0" smtClean="0">
              <a:latin typeface="Bookman Old Style" pitchFamily="18" charset="0"/>
            </a:endParaRPr>
          </a:p>
          <a:p>
            <a:pPr>
              <a:buNone/>
            </a:pPr>
            <a:r>
              <a:rPr lang="en-US" sz="1800" b="1" dirty="0" smtClean="0">
                <a:latin typeface="Bookman Old Style" pitchFamily="18" charset="0"/>
              </a:rPr>
              <a:t>Annual Return of Liabilities &amp; Assets</a:t>
            </a:r>
            <a:endParaRPr lang="en-IN" sz="1800" dirty="0" smtClean="0">
              <a:latin typeface="Bookman Old Style" pitchFamily="18" charset="0"/>
            </a:endParaRPr>
          </a:p>
          <a:p>
            <a:pPr>
              <a:buNone/>
            </a:pPr>
            <a:r>
              <a:rPr lang="en-IN" sz="1800" b="1" dirty="0" smtClean="0">
                <a:latin typeface="Bookman Old Style" pitchFamily="18" charset="0"/>
              </a:rPr>
              <a:t>Schedule 4 of FEMA 20</a:t>
            </a:r>
            <a:endParaRPr lang="en-IN" sz="1800" dirty="0" smtClean="0">
              <a:latin typeface="Bookman Old Style" pitchFamily="18" charset="0"/>
            </a:endParaRPr>
          </a:p>
          <a:p>
            <a:pPr>
              <a:buNone/>
            </a:pPr>
            <a:r>
              <a:rPr lang="en-US" sz="1800" b="1" dirty="0" smtClean="0">
                <a:latin typeface="Bookman Old Style" pitchFamily="18" charset="0"/>
              </a:rPr>
              <a:t>FPIs &amp; NRIs under </a:t>
            </a:r>
            <a:r>
              <a:rPr lang="en-IN" sz="1800" b="1" dirty="0" smtClean="0">
                <a:latin typeface="Bookman Old Style" pitchFamily="18" charset="0"/>
              </a:rPr>
              <a:t>Portfolio Investments</a:t>
            </a:r>
            <a:r>
              <a:rPr lang="en-US" sz="1800" b="1" dirty="0" smtClean="0">
                <a:latin typeface="Bookman Old Style" pitchFamily="18" charset="0"/>
              </a:rPr>
              <a:t> Scheme</a:t>
            </a:r>
            <a:endParaRPr lang="en-IN" sz="1800" dirty="0" smtClean="0">
              <a:latin typeface="Bookman Old Style" pitchFamily="18" charset="0"/>
            </a:endParaRPr>
          </a:p>
          <a:p>
            <a:pPr>
              <a:buNone/>
            </a:pPr>
            <a:r>
              <a:rPr lang="en-IN" sz="1800" b="1" dirty="0" smtClean="0">
                <a:latin typeface="Bookman Old Style" pitchFamily="18" charset="0"/>
              </a:rPr>
              <a:t>Limited Liability Partnership</a:t>
            </a:r>
            <a:endParaRPr lang="en-IN" sz="1800" dirty="0" smtClean="0">
              <a:latin typeface="Bookman Old Style" pitchFamily="18" charset="0"/>
            </a:endParaRPr>
          </a:p>
          <a:p>
            <a:pPr>
              <a:buNone/>
            </a:pPr>
            <a:r>
              <a:rPr lang="en-US" sz="1800" b="1" dirty="0" smtClean="0">
                <a:latin typeface="Bookman Old Style" pitchFamily="18" charset="0"/>
              </a:rPr>
              <a:t>Remittances</a:t>
            </a:r>
            <a:endParaRPr lang="en-IN" sz="1800" dirty="0" smtClean="0">
              <a:latin typeface="Bookman Old Style" pitchFamily="18" charset="0"/>
            </a:endParaRPr>
          </a:p>
          <a:p>
            <a:pPr>
              <a:buNone/>
            </a:pPr>
            <a:r>
              <a:rPr lang="en-IN" sz="1800" b="1" dirty="0" smtClean="0">
                <a:latin typeface="Bookman Old Style" pitchFamily="18" charset="0"/>
              </a:rPr>
              <a:t>External Commercial Borrowings</a:t>
            </a:r>
            <a:endParaRPr lang="en-IN" sz="1800" dirty="0" smtClean="0">
              <a:latin typeface="Bookman Old Style" pitchFamily="18" charset="0"/>
            </a:endParaRPr>
          </a:p>
          <a:p>
            <a:pPr>
              <a:buNone/>
            </a:pPr>
            <a:r>
              <a:rPr lang="en-IN" sz="1800" b="1" dirty="0" smtClean="0">
                <a:latin typeface="Bookman Old Style" pitchFamily="18" charset="0"/>
              </a:rPr>
              <a:t>Compounding</a:t>
            </a:r>
          </a:p>
          <a:p>
            <a:pPr algn="ctr">
              <a:buNone/>
            </a:pPr>
            <a:endParaRPr lang="en-US" sz="1800" dirty="0" smtClean="0">
              <a:latin typeface="Bookman Old Style"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pPr algn="ctr"/>
            <a:r>
              <a:rPr lang="en-IN" sz="2000" b="1" dirty="0" smtClean="0">
                <a:solidFill>
                  <a:srgbClr val="FF0000"/>
                </a:solidFill>
                <a:latin typeface="Bookman Old Style" pitchFamily="18" charset="0"/>
              </a:rPr>
              <a:t>FDI – NIC Codes</a:t>
            </a:r>
            <a:r>
              <a:rPr lang="en-IN" sz="2000" dirty="0" smtClean="0">
                <a:solidFill>
                  <a:srgbClr val="FF0000"/>
                </a:solidFill>
                <a:latin typeface="Bookman Old Style" pitchFamily="18" charset="0"/>
              </a:rPr>
              <a:t> </a:t>
            </a:r>
            <a:r>
              <a:rPr lang="en-IN" sz="2000" b="1" dirty="0" smtClean="0">
                <a:solidFill>
                  <a:srgbClr val="FF0000"/>
                </a:solidFill>
                <a:latin typeface="Bookman Old Style" pitchFamily="18" charset="0"/>
              </a:rPr>
              <a:t>Reporting under FDI Scheme</a:t>
            </a:r>
            <a:endParaRPr lang="en-US" sz="2000" dirty="0">
              <a:solidFill>
                <a:srgbClr val="FF0000"/>
              </a:solidFill>
              <a:latin typeface="Bookman Old Style" pitchFamily="18" charset="0"/>
            </a:endParaRPr>
          </a:p>
        </p:txBody>
      </p:sp>
      <p:sp>
        <p:nvSpPr>
          <p:cNvPr id="3" name="Content Placeholder 2"/>
          <p:cNvSpPr>
            <a:spLocks noGrp="1"/>
          </p:cNvSpPr>
          <p:nvPr>
            <p:ph idx="1"/>
          </p:nvPr>
        </p:nvSpPr>
        <p:spPr>
          <a:xfrm>
            <a:off x="457200" y="914400"/>
            <a:ext cx="8229600" cy="5715000"/>
          </a:xfrm>
        </p:spPr>
        <p:txBody>
          <a:bodyPr>
            <a:noAutofit/>
          </a:bodyPr>
          <a:lstStyle/>
          <a:p>
            <a:pPr marL="0" indent="0" algn="just">
              <a:spcBef>
                <a:spcPts val="0"/>
              </a:spcBef>
              <a:buNone/>
            </a:pPr>
            <a:r>
              <a:rPr lang="en-IN" sz="2000" dirty="0" smtClean="0">
                <a:latin typeface="Bookman Old Style" pitchFamily="18" charset="0"/>
              </a:rPr>
              <a:t>Indian companies are required to report the NIC Codes in the </a:t>
            </a:r>
            <a:r>
              <a:rPr lang="en-IN" sz="2000" b="1" dirty="0" smtClean="0">
                <a:solidFill>
                  <a:srgbClr val="FF0000"/>
                </a:solidFill>
                <a:latin typeface="Bookman Old Style" pitchFamily="18" charset="0"/>
              </a:rPr>
              <a:t>FCGPR and FCTRS</a:t>
            </a:r>
            <a:r>
              <a:rPr lang="en-IN" sz="2000" dirty="0" smtClean="0">
                <a:solidFill>
                  <a:srgbClr val="FF0000"/>
                </a:solidFill>
                <a:latin typeface="Bookman Old Style" pitchFamily="18" charset="0"/>
              </a:rPr>
              <a:t> </a:t>
            </a:r>
            <a:r>
              <a:rPr lang="en-IN" sz="2000" dirty="0" smtClean="0">
                <a:latin typeface="Bookman Old Style" pitchFamily="18" charset="0"/>
              </a:rPr>
              <a:t>forms as per the </a:t>
            </a:r>
            <a:r>
              <a:rPr lang="en-IN" sz="2000" b="1" dirty="0" smtClean="0">
                <a:solidFill>
                  <a:srgbClr val="FF0000"/>
                </a:solidFill>
                <a:latin typeface="Bookman Old Style" pitchFamily="18" charset="0"/>
              </a:rPr>
              <a:t>NIC 2008 version</a:t>
            </a:r>
            <a:r>
              <a:rPr lang="en-IN" sz="2000" dirty="0" smtClean="0">
                <a:latin typeface="Bookman Old Style" pitchFamily="18" charset="0"/>
              </a:rPr>
              <a:t>, henceforth.</a:t>
            </a:r>
          </a:p>
          <a:p>
            <a:pPr marL="0" indent="0" algn="just">
              <a:spcBef>
                <a:spcPts val="0"/>
              </a:spcBef>
              <a:buNone/>
            </a:pPr>
            <a:r>
              <a:rPr lang="en-IN" sz="2000" dirty="0" smtClean="0">
                <a:latin typeface="Bookman Old Style" pitchFamily="18" charset="0"/>
              </a:rPr>
              <a:t> </a:t>
            </a:r>
          </a:p>
          <a:p>
            <a:pPr marL="0" indent="0" algn="just">
              <a:spcBef>
                <a:spcPts val="0"/>
              </a:spcBef>
              <a:buNone/>
            </a:pPr>
            <a:r>
              <a:rPr lang="en-IN" sz="2000" dirty="0" smtClean="0">
                <a:latin typeface="Bookman Old Style" pitchFamily="18" charset="0"/>
              </a:rPr>
              <a:t>A </a:t>
            </a:r>
            <a:r>
              <a:rPr lang="en-IN" sz="2000" b="1" dirty="0" smtClean="0">
                <a:solidFill>
                  <a:srgbClr val="FF0000"/>
                </a:solidFill>
                <a:latin typeface="Bookman Old Style" pitchFamily="18" charset="0"/>
              </a:rPr>
              <a:t>uniform State and District code list</a:t>
            </a:r>
            <a:r>
              <a:rPr lang="en-IN" sz="2000" dirty="0" smtClean="0">
                <a:solidFill>
                  <a:srgbClr val="FF0000"/>
                </a:solidFill>
                <a:latin typeface="Bookman Old Style" pitchFamily="18" charset="0"/>
              </a:rPr>
              <a:t> </a:t>
            </a:r>
            <a:r>
              <a:rPr lang="en-IN" sz="2000" dirty="0" smtClean="0">
                <a:latin typeface="Bookman Old Style" pitchFamily="18" charset="0"/>
              </a:rPr>
              <a:t>for reporting of details of foreign direct investment by Indian companies in Form FCGPR. The list can be accessed on the RBI website (</a:t>
            </a:r>
            <a:r>
              <a:rPr lang="en-IN" sz="2000" u="sng" dirty="0" smtClean="0">
                <a:latin typeface="Bookman Old Style" pitchFamily="18" charset="0"/>
              </a:rPr>
              <a:t>www.rbi.org.in - </a:t>
            </a:r>
            <a:r>
              <a:rPr lang="en-IN" sz="2000" dirty="0" smtClean="0">
                <a:latin typeface="Bookman Old Style" pitchFamily="18" charset="0"/>
              </a:rPr>
              <a:t>FEMA – </a:t>
            </a:r>
            <a:r>
              <a:rPr lang="en-IN" sz="2000" u="sng" dirty="0" smtClean="0">
                <a:latin typeface="Bookman Old Style" pitchFamily="18" charset="0"/>
              </a:rPr>
              <a:t>State and District Code List</a:t>
            </a:r>
            <a:r>
              <a:rPr lang="en-IN" sz="2000" dirty="0" smtClean="0">
                <a:latin typeface="Bookman Old Style" pitchFamily="18" charset="0"/>
              </a:rPr>
              <a:t>). </a:t>
            </a:r>
            <a:endParaRPr lang="en-US" sz="2000" dirty="0" smtClean="0">
              <a:latin typeface="Bookman Old Style" pitchFamily="18" charset="0"/>
            </a:endParaRPr>
          </a:p>
          <a:p>
            <a:pPr marL="0" lvl="3" indent="0" algn="just">
              <a:spcBef>
                <a:spcPts val="0"/>
              </a:spcBef>
              <a:buNone/>
            </a:pPr>
            <a:endParaRPr lang="en-US" sz="1400" dirty="0" smtClean="0">
              <a:latin typeface="Bookman Old Style" pitchFamily="18" charset="0"/>
            </a:endParaRPr>
          </a:p>
          <a:p>
            <a:pPr marL="0" lvl="3" indent="0" algn="just">
              <a:spcBef>
                <a:spcPts val="0"/>
              </a:spcBef>
              <a:buNone/>
            </a:pPr>
            <a:endParaRPr lang="en-US" sz="1400" dirty="0" smtClean="0">
              <a:latin typeface="Bookman Old Style" pitchFamily="18" charset="0"/>
            </a:endParaRPr>
          </a:p>
          <a:p>
            <a:pPr marL="0" lvl="3" indent="0">
              <a:spcBef>
                <a:spcPts val="0"/>
              </a:spcBef>
              <a:buNone/>
            </a:pPr>
            <a:r>
              <a:rPr lang="en-US" sz="1400" b="1" dirty="0" smtClean="0">
                <a:solidFill>
                  <a:srgbClr val="FF0000"/>
                </a:solidFill>
                <a:latin typeface="Bookman Old Style" pitchFamily="18" charset="0"/>
              </a:rPr>
              <a:t>Mapping of Activities/ Sectors by DIPP </a:t>
            </a:r>
            <a:r>
              <a:rPr lang="en-US" sz="1400" dirty="0" smtClean="0">
                <a:latin typeface="Bookman Old Style" pitchFamily="18" charset="0"/>
              </a:rPr>
              <a:t>- http://dipp.nic.in/English/acts_rules/Press_Notes/Mapping_NIC2008_05January2015.pdf.</a:t>
            </a:r>
            <a:endParaRPr lang="en-IN" sz="1400" dirty="0" smtClean="0">
              <a:latin typeface="Bookman Old Style" pitchFamily="18" charset="0"/>
            </a:endParaRPr>
          </a:p>
          <a:p>
            <a:pPr marL="0" lvl="3" indent="0" algn="just">
              <a:spcBef>
                <a:spcPts val="0"/>
              </a:spcBef>
              <a:buNone/>
            </a:pPr>
            <a:endParaRPr lang="en-IN" sz="1400" dirty="0" smtClean="0">
              <a:latin typeface="Bookman Old Style" pitchFamily="18" charset="0"/>
            </a:endParaRPr>
          </a:p>
          <a:p>
            <a:pPr marL="0" lvl="3" indent="0" algn="just">
              <a:spcBef>
                <a:spcPts val="0"/>
              </a:spcBef>
              <a:buNone/>
            </a:pPr>
            <a:r>
              <a:rPr lang="en-IN" sz="1400" dirty="0" smtClean="0">
                <a:latin typeface="Bookman Old Style" pitchFamily="18" charset="0"/>
              </a:rPr>
              <a:t>Circular No. 6 dated July 18, 2014</a:t>
            </a:r>
            <a:endParaRPr lang="en-US" sz="1400" dirty="0">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152400" y="152400"/>
            <a:ext cx="8662988" cy="6172200"/>
          </a:xfrm>
          <a:prstGeom prst="rect">
            <a:avLst/>
          </a:prstGeom>
        </p:spPr>
        <p:txBody>
          <a:bodyPr/>
          <a:lstStyle/>
          <a:p>
            <a:pPr marL="274320" indent="-274320" algn="ctr">
              <a:buClr>
                <a:schemeClr val="accent3"/>
              </a:buClr>
              <a:buSzPct val="95000"/>
              <a:defRPr/>
            </a:pPr>
            <a:r>
              <a:rPr lang="en-US" sz="2400" b="1" dirty="0" smtClean="0">
                <a:solidFill>
                  <a:schemeClr val="tx2"/>
                </a:solidFill>
                <a:latin typeface="Bookman Old Style" pitchFamily="18" charset="0"/>
              </a:rPr>
              <a:t>Reporting of FDI Inflow</a:t>
            </a:r>
          </a:p>
          <a:p>
            <a:pPr marL="274320" indent="-274320" algn="ctr">
              <a:buClr>
                <a:schemeClr val="accent3"/>
              </a:buClr>
              <a:buSzPct val="95000"/>
              <a:buFont typeface="Wingdings" pitchFamily="2" charset="2"/>
              <a:buChar char="Ø"/>
              <a:defRPr/>
            </a:pPr>
            <a:endParaRPr lang="en-US" sz="2400" dirty="0" smtClean="0">
              <a:latin typeface="Bookman Old Style" pitchFamily="18" charset="0"/>
            </a:endParaRPr>
          </a:p>
          <a:p>
            <a:pPr marL="274320" marR="0" lvl="0" indent="-274320" algn="just" defTabSz="914400" rtl="0" eaLnBrk="1" fontAlgn="auto" latinLnBrk="0" hangingPunct="1">
              <a:buClr>
                <a:schemeClr val="accent3"/>
              </a:buClr>
              <a:buSzPct val="95000"/>
              <a:buFont typeface="Wingdings" pitchFamily="2" charset="2"/>
              <a:buChar char="Ø"/>
              <a:tabLst/>
              <a:defRPr/>
            </a:pPr>
            <a:r>
              <a:rPr kumimoji="0" lang="it-IT" sz="2000" b="1" i="0" strike="noStrike" kern="1200" cap="none" spc="0" normalizeH="0" baseline="0" noProof="0" dirty="0" smtClean="0">
                <a:ln>
                  <a:noFill/>
                </a:ln>
                <a:effectLst/>
                <a:uLnTx/>
                <a:uFillTx/>
                <a:latin typeface="Bookman Old Style" pitchFamily="18" charset="0"/>
                <a:cs typeface="Times New Roman" pitchFamily="18" charset="0"/>
              </a:rPr>
              <a:t>Time frame for issue of shares</a:t>
            </a:r>
          </a:p>
          <a:p>
            <a:pPr marL="274320" marR="0" lvl="0" indent="-274320" algn="just" defTabSz="914400" rtl="0" eaLnBrk="1" fontAlgn="auto" latinLnBrk="0" hangingPunct="1">
              <a:buClr>
                <a:schemeClr val="accent3"/>
              </a:buClr>
              <a:buSzPct val="95000"/>
              <a:buFontTx/>
              <a:buNone/>
              <a:tabLst/>
              <a:defRPr/>
            </a:pPr>
            <a:endParaRPr kumimoji="0" lang="it-IT" sz="2000" b="1" i="0" u="sng" strike="noStrike" kern="1200" cap="none" spc="0" normalizeH="0" baseline="0" noProof="0" dirty="0" smtClean="0">
              <a:ln>
                <a:noFill/>
              </a:ln>
              <a:effectLst/>
              <a:uLnTx/>
              <a:uFillTx/>
              <a:latin typeface="Bookman Old Style" pitchFamily="18" charset="0"/>
              <a:cs typeface="Times New Roman" pitchFamily="18" charset="0"/>
            </a:endParaRPr>
          </a:p>
          <a:p>
            <a:pPr marL="633413" indent="-293688" algn="just">
              <a:buClr>
                <a:schemeClr val="accent3"/>
              </a:buClr>
              <a:buSzPct val="95000"/>
              <a:buFont typeface="Wingdings 2"/>
              <a:buChar char=""/>
              <a:defRPr/>
            </a:pPr>
            <a:r>
              <a:rPr lang="en-US" sz="2000" dirty="0" smtClean="0">
                <a:latin typeface="Bookman Old Style" pitchFamily="18" charset="0"/>
              </a:rPr>
              <a:t>Equity/Capital instruments should be </a:t>
            </a:r>
            <a:r>
              <a:rPr lang="en-US" sz="2000" b="1" dirty="0" smtClean="0">
                <a:latin typeface="Bookman Old Style" pitchFamily="18" charset="0"/>
              </a:rPr>
              <a:t>issued within </a:t>
            </a:r>
            <a:r>
              <a:rPr lang="en-US" sz="2000" b="1" dirty="0" smtClean="0">
                <a:solidFill>
                  <a:srgbClr val="FF0000"/>
                </a:solidFill>
                <a:latin typeface="Bookman Old Style" pitchFamily="18" charset="0"/>
              </a:rPr>
              <a:t>180 days (subject to Companies Act 2013 – issue within 60 days and refund within 15 days or else classified as Deposit u/s 42 Private </a:t>
            </a:r>
            <a:r>
              <a:rPr lang="en-US" sz="2000" b="1" smtClean="0">
                <a:solidFill>
                  <a:srgbClr val="FF0000"/>
                </a:solidFill>
                <a:latin typeface="Bookman Old Style" pitchFamily="18" charset="0"/>
              </a:rPr>
              <a:t>Plecement) </a:t>
            </a:r>
            <a:r>
              <a:rPr lang="en-US" sz="2000" b="1" dirty="0" smtClean="0">
                <a:latin typeface="Bookman Old Style" pitchFamily="18" charset="0"/>
              </a:rPr>
              <a:t>from the date of receipt</a:t>
            </a:r>
            <a:r>
              <a:rPr lang="en-US" sz="2000" dirty="0" smtClean="0">
                <a:latin typeface="Bookman Old Style" pitchFamily="18" charset="0"/>
              </a:rPr>
              <a:t> of the inward remittance or by debit to the NRE/FCNR (B) account/ Escrow account</a:t>
            </a:r>
          </a:p>
          <a:p>
            <a:pPr marL="633413" marR="0" lvl="0" indent="-293688" algn="just" defTabSz="914400" rtl="0" eaLnBrk="1" fontAlgn="auto" latinLnBrk="0" hangingPunct="1">
              <a:buClr>
                <a:schemeClr val="accent3"/>
              </a:buClr>
              <a:buSzPct val="95000"/>
              <a:buFont typeface="Wingdings 2"/>
              <a:buChar char=""/>
              <a:tabLst/>
              <a:defRPr/>
            </a:pPr>
            <a:r>
              <a:rPr kumimoji="0" lang="it-IT" sz="2000" b="0" i="0" u="none" strike="noStrike" kern="1200" cap="none" spc="0" normalizeH="0" baseline="0" noProof="0" dirty="0" smtClean="0">
                <a:ln>
                  <a:noFill/>
                </a:ln>
                <a:effectLst/>
                <a:uLnTx/>
                <a:uFillTx/>
                <a:latin typeface="Bookman Old Style" pitchFamily="18" charset="0"/>
                <a:cs typeface="Times New Roman" pitchFamily="18" charset="0"/>
              </a:rPr>
              <a:t>Else refunded to non-resident investor</a:t>
            </a:r>
          </a:p>
          <a:p>
            <a:pPr marL="633413" marR="0" lvl="0" indent="-293688" algn="just" defTabSz="914400" rtl="0" eaLnBrk="1" fontAlgn="auto" latinLnBrk="0" hangingPunct="1">
              <a:buClr>
                <a:schemeClr val="accent3"/>
              </a:buClr>
              <a:buSzPct val="95000"/>
              <a:buFont typeface="Wingdings 2"/>
              <a:buChar char=""/>
              <a:tabLst/>
              <a:defRPr/>
            </a:pPr>
            <a:r>
              <a:rPr lang="it-IT" sz="2000" dirty="0" smtClean="0">
                <a:latin typeface="Bookman Old Style" pitchFamily="18" charset="0"/>
                <a:cs typeface="Times New Roman" pitchFamily="18" charset="0"/>
              </a:rPr>
              <a:t>Non-compliance will attract contravention of FEMA</a:t>
            </a:r>
          </a:p>
          <a:p>
            <a:pPr marL="633413" marR="0" lvl="0" indent="-293688" algn="just" defTabSz="914400" rtl="0" eaLnBrk="1" fontAlgn="auto" latinLnBrk="0" hangingPunct="1">
              <a:buClr>
                <a:schemeClr val="accent3"/>
              </a:buClr>
              <a:buSzPct val="95000"/>
              <a:buFont typeface="Wingdings 2"/>
              <a:buChar char=""/>
              <a:tabLst/>
              <a:defRPr/>
            </a:pPr>
            <a:r>
              <a:rPr kumimoji="0" lang="it-IT" sz="2000" b="0" i="0" u="none" strike="noStrike" kern="1200" cap="none" spc="0" normalizeH="0" baseline="0" noProof="0" dirty="0" smtClean="0">
                <a:ln>
                  <a:noFill/>
                </a:ln>
                <a:effectLst/>
                <a:uLnTx/>
                <a:uFillTx/>
                <a:latin typeface="Bookman Old Style" pitchFamily="18" charset="0"/>
                <a:cs typeface="Times New Roman" pitchFamily="18" charset="0"/>
              </a:rPr>
              <a:t>In execptional cases, RBI may permit refund/allotment beyond 180 days on merit of each case</a:t>
            </a:r>
          </a:p>
          <a:p>
            <a:pPr marL="274320" marR="0" lvl="0" indent="-274320" algn="just" defTabSz="914400" rtl="0" eaLnBrk="1" fontAlgn="auto" latinLnBrk="0" hangingPunct="1">
              <a:buClr>
                <a:schemeClr val="accent3"/>
              </a:buClr>
              <a:buSzPct val="95000"/>
              <a:tabLst/>
              <a:defRPr/>
            </a:pPr>
            <a:endParaRPr kumimoji="0" lang="it-IT" sz="2000" b="0" i="0" u="none" strike="noStrike" kern="1200" cap="none" spc="0" normalizeH="0" baseline="0" noProof="0" dirty="0" smtClean="0">
              <a:ln>
                <a:noFill/>
              </a:ln>
              <a:effectLst/>
              <a:uLnTx/>
              <a:uFillTx/>
              <a:latin typeface="Bookman Old Style" pitchFamily="18" charset="0"/>
              <a:cs typeface="Times New Roman" pitchFamily="18" charset="0"/>
            </a:endParaRPr>
          </a:p>
          <a:p>
            <a:pPr marL="633413" indent="-293688" algn="just">
              <a:buClr>
                <a:schemeClr val="tx2">
                  <a:lumMod val="40000"/>
                  <a:lumOff val="60000"/>
                </a:schemeClr>
              </a:buClr>
              <a:buSzPct val="150000"/>
              <a:defRPr/>
            </a:pPr>
            <a:endParaRPr lang="it-IT" sz="2000" dirty="0" smtClean="0">
              <a:latin typeface="Bookman Old Style" pitchFamily="18" charset="0"/>
              <a:cs typeface="Times New Roman" pitchFamily="18" charset="0"/>
            </a:endParaRPr>
          </a:p>
          <a:p>
            <a:pPr marL="274320" marR="0" lvl="0" indent="-274320" algn="just" defTabSz="914400" rtl="0" eaLnBrk="1" fontAlgn="auto" latinLnBrk="0" hangingPunct="1">
              <a:buClr>
                <a:schemeClr val="accent3"/>
              </a:buClr>
              <a:buSzPct val="95000"/>
              <a:tabLst/>
              <a:defRPr/>
            </a:pPr>
            <a:endParaRPr kumimoji="0" lang="it-IT" sz="2400" b="0" i="0" u="none" strike="noStrike" kern="1200" cap="none" spc="0" normalizeH="0" baseline="0" noProof="0" dirty="0" smtClean="0">
              <a:ln>
                <a:noFill/>
              </a:ln>
              <a:effectLst/>
              <a:uLnTx/>
              <a:uFillTx/>
              <a:latin typeface="Bookman Old Style" pitchFamily="18" charset="0"/>
              <a:cs typeface="Times New Roman" pitchFamily="18" charset="0"/>
            </a:endParaRPr>
          </a:p>
          <a:p>
            <a:pPr marL="274320" marR="0" lvl="0" indent="-274320" algn="just" defTabSz="914400" rtl="0" eaLnBrk="1" fontAlgn="auto" latinLnBrk="0" hangingPunct="1">
              <a:buClr>
                <a:schemeClr val="accent3"/>
              </a:buClr>
              <a:buSzPct val="95000"/>
              <a:buFontTx/>
              <a:buNone/>
              <a:tabLst/>
              <a:defRPr/>
            </a:pPr>
            <a:endParaRPr kumimoji="0" lang="it-IT" sz="2600" b="0" i="0" u="sng" strike="noStrike" kern="1200" cap="none" spc="0" normalizeH="0" baseline="0" noProof="0" dirty="0" smtClean="0">
              <a:ln>
                <a:noFill/>
              </a:ln>
              <a:solidFill>
                <a:schemeClr val="bg1"/>
              </a:solidFill>
              <a:effectLst/>
              <a:uLnTx/>
              <a:uFillTx/>
              <a:latin typeface="Bookman Old Style" pitchFamily="18" charset="0"/>
              <a:cs typeface="Times New Roman" pitchFamily="18" charset="0"/>
            </a:endParaRPr>
          </a:p>
          <a:p>
            <a:pPr marL="274320" marR="0" lvl="0" indent="-274320" algn="just" defTabSz="914400" rtl="0" eaLnBrk="1" fontAlgn="auto" latinLnBrk="0" hangingPunct="1">
              <a:buClr>
                <a:schemeClr val="accent3"/>
              </a:buClr>
              <a:buSzPct val="95000"/>
              <a:buFontTx/>
              <a:buNone/>
              <a:tabLst/>
              <a:defRPr/>
            </a:pPr>
            <a:endParaRPr kumimoji="0" lang="it-IT" sz="2400" b="0" i="0" u="sng"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rmAutofit/>
          </a:bodyPr>
          <a:lstStyle/>
          <a:p>
            <a:pPr algn="ctr"/>
            <a:r>
              <a:rPr lang="en-IN" sz="2800" b="1" dirty="0" smtClean="0">
                <a:solidFill>
                  <a:srgbClr val="FF0000"/>
                </a:solidFill>
                <a:latin typeface="Bookman Old Style" pitchFamily="18" charset="0"/>
              </a:rPr>
              <a:t>FIRC issues</a:t>
            </a:r>
            <a:endParaRPr lang="en-IN" sz="2800" dirty="0">
              <a:solidFill>
                <a:srgbClr val="FF0000"/>
              </a:solidFill>
              <a:latin typeface="Bookman Old Style" pitchFamily="18" charset="0"/>
            </a:endParaRPr>
          </a:p>
        </p:txBody>
      </p:sp>
      <p:sp>
        <p:nvSpPr>
          <p:cNvPr id="5" name="Content Placeholder 4"/>
          <p:cNvSpPr>
            <a:spLocks noGrp="1"/>
          </p:cNvSpPr>
          <p:nvPr>
            <p:ph idx="1"/>
          </p:nvPr>
        </p:nvSpPr>
        <p:spPr>
          <a:xfrm>
            <a:off x="457200" y="838200"/>
            <a:ext cx="8229600" cy="5638800"/>
          </a:xfrm>
        </p:spPr>
        <p:txBody>
          <a:bodyPr>
            <a:noAutofit/>
          </a:bodyPr>
          <a:lstStyle/>
          <a:p>
            <a:pPr marL="0" indent="0" algn="just">
              <a:spcBef>
                <a:spcPts val="0"/>
              </a:spcBef>
              <a:buNone/>
            </a:pPr>
            <a:r>
              <a:rPr lang="en-IN" sz="1600" u="sng" dirty="0" smtClean="0">
                <a:latin typeface="Bookman Old Style" pitchFamily="18" charset="0"/>
              </a:rPr>
              <a:t>Abstract from </a:t>
            </a:r>
            <a:r>
              <a:rPr lang="en-IN" sz="1600" b="1" u="sng" dirty="0" smtClean="0">
                <a:latin typeface="Bookman Old Style" pitchFamily="18" charset="0"/>
              </a:rPr>
              <a:t>A.P. (DIR Series) Circular No.96 Dated 20th January, 2014</a:t>
            </a: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Note should, however, be taken that KYC in respect of the remitter, wherever required, is a joint responsibility of the bank that has received the remittance as well as the bank that ultimately receives the proceeds of the remittance. While the first bank will be privy to the details of the remitter and the purpose of the remittance, the second bank, will have access to complete information from the recipient’s perspective. Besides, the </a:t>
            </a:r>
            <a:r>
              <a:rPr lang="en-IN" sz="1600" b="1" dirty="0" smtClean="0">
                <a:latin typeface="Bookman Old Style" pitchFamily="18" charset="0"/>
              </a:rPr>
              <a:t>remittance receiving bank is required to issue FIRC to the bank receiving the proceeds to establish the fact the funds had been remitted in foreign currency.</a:t>
            </a: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 </a:t>
            </a:r>
          </a:p>
          <a:p>
            <a:pPr marL="0" indent="0" algn="just">
              <a:spcBef>
                <a:spcPts val="0"/>
              </a:spcBef>
              <a:buNone/>
            </a:pPr>
            <a:r>
              <a:rPr lang="en-IN" sz="1600" u="sng" dirty="0" smtClean="0">
                <a:latin typeface="Bookman Old Style" pitchFamily="18" charset="0"/>
              </a:rPr>
              <a:t>Abstract from RBI/2010-11/315-DPSS (CO) EPPD No. 1309 / 04.03.01 / 2010-11 dated December 13, 2010</a:t>
            </a:r>
            <a:endParaRPr lang="en-IN" sz="1600" dirty="0" smtClean="0">
              <a:latin typeface="Bookman Old Style" pitchFamily="18" charset="0"/>
            </a:endParaRPr>
          </a:p>
          <a:p>
            <a:pPr marL="0" indent="0" algn="just">
              <a:spcBef>
                <a:spcPts val="0"/>
              </a:spcBef>
              <a:buNone/>
            </a:pPr>
            <a:r>
              <a:rPr lang="en-IN" sz="1600" u="sng" dirty="0" smtClean="0">
                <a:latin typeface="Bookman Old Style" pitchFamily="18" charset="0"/>
              </a:rPr>
              <a:t> </a:t>
            </a:r>
            <a:r>
              <a:rPr lang="en-IN" sz="1600" b="1" dirty="0" smtClean="0">
                <a:latin typeface="Bookman Old Style" pitchFamily="18" charset="0"/>
              </a:rPr>
              <a:t>Credit to NRE account through RTGS / NEFT /NECS / ECS – Issuance of Foreign Inward Remittance Certificate (FIRC):</a:t>
            </a:r>
            <a:endParaRPr lang="en-IN" sz="1600" dirty="0" smtClean="0">
              <a:latin typeface="Bookman Old Style" pitchFamily="18" charset="0"/>
            </a:endParaRPr>
          </a:p>
          <a:p>
            <a:pPr marL="0" indent="0" algn="just">
              <a:spcBef>
                <a:spcPts val="0"/>
              </a:spcBef>
              <a:buNone/>
            </a:pPr>
            <a:r>
              <a:rPr lang="en-IN" sz="1600" b="1" dirty="0" smtClean="0">
                <a:latin typeface="Bookman Old Style" pitchFamily="18" charset="0"/>
              </a:rPr>
              <a:t>FIRC should not be issued against remittance for credit to NRE account.</a:t>
            </a: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 </a:t>
            </a:r>
          </a:p>
          <a:p>
            <a:pPr marL="0" indent="0" algn="just">
              <a:spcBef>
                <a:spcPts val="0"/>
              </a:spcBef>
              <a:buNone/>
            </a:pPr>
            <a:r>
              <a:rPr lang="en-IN" sz="1600" dirty="0" smtClean="0">
                <a:latin typeface="Bookman Old Style" pitchFamily="18" charset="0"/>
              </a:rPr>
              <a:t>If the proceeds of inward remittance received are remitted in foreign currency itself to the beneficiary’s banker, then FIRC is to be issued by the bank which has received the proceeds in foreign exchange, i.e., the bank which converts the foreign currency into rupees is required to issue FIRC.</a:t>
            </a:r>
            <a:endParaRPr lang="en-IN" sz="1600" dirty="0">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IN" sz="1800" b="1" dirty="0" smtClean="0">
                <a:solidFill>
                  <a:srgbClr val="FF0000"/>
                </a:solidFill>
                <a:latin typeface="Bookman Old Style" pitchFamily="18" charset="0"/>
              </a:rPr>
              <a:t>Customer's Request Letter cum declaration &amp; undertaking Form –</a:t>
            </a:r>
            <a:br>
              <a:rPr lang="en-IN" sz="1800" b="1" dirty="0" smtClean="0">
                <a:solidFill>
                  <a:srgbClr val="FF0000"/>
                </a:solidFill>
                <a:latin typeface="Bookman Old Style" pitchFamily="18" charset="0"/>
              </a:rPr>
            </a:br>
            <a:r>
              <a:rPr lang="en-US" sz="1800" b="1" dirty="0" smtClean="0">
                <a:solidFill>
                  <a:srgbClr val="FF0000"/>
                </a:solidFill>
                <a:latin typeface="Bookman Old Style" pitchFamily="18" charset="0"/>
              </a:rPr>
              <a:t>Receipt of the inward remittance in foreign currency</a:t>
            </a:r>
            <a:endParaRPr lang="en-IN" sz="1800" b="1" dirty="0">
              <a:solidFill>
                <a:srgbClr val="FF0000"/>
              </a:solidFill>
              <a:latin typeface="Bookman Old Style" pitchFamily="18" charset="0"/>
            </a:endParaRPr>
          </a:p>
        </p:txBody>
      </p:sp>
      <p:graphicFrame>
        <p:nvGraphicFramePr>
          <p:cNvPr id="4" name="Content Placeholder 3"/>
          <p:cNvGraphicFramePr>
            <a:graphicFrameLocks noGrp="1"/>
          </p:cNvGraphicFramePr>
          <p:nvPr>
            <p:ph idx="1"/>
          </p:nvPr>
        </p:nvGraphicFramePr>
        <p:xfrm>
          <a:off x="457200" y="640080"/>
          <a:ext cx="8229600" cy="6012180"/>
        </p:xfrm>
        <a:graphic>
          <a:graphicData uri="http://schemas.openxmlformats.org/drawingml/2006/table">
            <a:tbl>
              <a:tblPr firstRow="1" bandRow="1">
                <a:tableStyleId>{5C22544A-7EE6-4342-B048-85BDC9FD1C3A}</a:tableStyleId>
              </a:tblPr>
              <a:tblGrid>
                <a:gridCol w="2819400"/>
                <a:gridCol w="1219200"/>
                <a:gridCol w="1143000"/>
                <a:gridCol w="1066800"/>
                <a:gridCol w="1981200"/>
              </a:tblGrid>
              <a:tr h="2689561">
                <a:tc gridSpan="5">
                  <a:txBody>
                    <a:bodyPr/>
                    <a:lstStyle/>
                    <a:p>
                      <a:pPr algn="just"/>
                      <a:r>
                        <a:rPr lang="en-US" sz="1350" b="0" kern="1200" dirty="0" smtClean="0">
                          <a:solidFill>
                            <a:schemeClr val="tx1"/>
                          </a:solidFill>
                          <a:latin typeface="Bookman Old Style" pitchFamily="18" charset="0"/>
                          <a:ea typeface="+mn-ea"/>
                          <a:cs typeface="+mn-cs"/>
                        </a:rPr>
                        <a:t>Date: </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To,</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The Branch Manager</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ICICI Bank Ltd.</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___________________</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 </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Dear Sir/Madam, </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 </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This is with reference to your email/letter dated ____________ regarding </a:t>
                      </a:r>
                      <a:r>
                        <a:rPr lang="en-US" sz="1350" b="1" kern="1200" dirty="0" smtClean="0">
                          <a:solidFill>
                            <a:srgbClr val="FF0000"/>
                          </a:solidFill>
                          <a:latin typeface="Bookman Old Style" pitchFamily="18" charset="0"/>
                          <a:ea typeface="+mn-ea"/>
                          <a:cs typeface="+mn-cs"/>
                        </a:rPr>
                        <a:t>receipt of the inward remittance in foreign currency</a:t>
                      </a:r>
                      <a:r>
                        <a:rPr lang="en-US" sz="1350" b="0" kern="1200" dirty="0" smtClean="0">
                          <a:solidFill>
                            <a:schemeClr val="tx1"/>
                          </a:solidFill>
                          <a:latin typeface="Bookman Old Style" pitchFamily="18" charset="0"/>
                          <a:ea typeface="+mn-ea"/>
                          <a:cs typeface="+mn-cs"/>
                        </a:rPr>
                        <a:t> for an amount of ___________________ . </a:t>
                      </a:r>
                      <a:endParaRPr lang="en-IN" sz="1350" b="0" kern="1200" dirty="0" smtClean="0">
                        <a:solidFill>
                          <a:schemeClr val="tx1"/>
                        </a:solidFill>
                        <a:latin typeface="Bookman Old Style" pitchFamily="18" charset="0"/>
                        <a:ea typeface="+mn-ea"/>
                        <a:cs typeface="+mn-cs"/>
                      </a:endParaRPr>
                    </a:p>
                    <a:p>
                      <a:pPr algn="just"/>
                      <a:r>
                        <a:rPr lang="en-US" sz="1350" b="0" kern="1200" dirty="0" smtClean="0">
                          <a:solidFill>
                            <a:schemeClr val="tx1"/>
                          </a:solidFill>
                          <a:latin typeface="Bookman Old Style" pitchFamily="18" charset="0"/>
                          <a:ea typeface="+mn-ea"/>
                          <a:cs typeface="+mn-cs"/>
                        </a:rPr>
                        <a:t> </a:t>
                      </a:r>
                      <a:endParaRPr lang="en-IN" sz="1350" b="0" kern="1200" dirty="0" smtClean="0">
                        <a:solidFill>
                          <a:schemeClr val="tx1"/>
                        </a:solidFill>
                        <a:latin typeface="Bookman Old Style" pitchFamily="18" charset="0"/>
                        <a:ea typeface="+mn-ea"/>
                        <a:cs typeface="+mn-cs"/>
                      </a:endParaRPr>
                    </a:p>
                    <a:p>
                      <a:pPr algn="just"/>
                      <a:r>
                        <a:rPr lang="en-IN" sz="1350" b="0" kern="1200" dirty="0" smtClean="0">
                          <a:solidFill>
                            <a:schemeClr val="tx1"/>
                          </a:solidFill>
                          <a:latin typeface="Bookman Old Style" pitchFamily="18" charset="0"/>
                          <a:ea typeface="+mn-ea"/>
                          <a:cs typeface="+mn-cs"/>
                        </a:rPr>
                        <a:t>We request you to credit the same to our account as per the details given below.</a:t>
                      </a:r>
                    </a:p>
                    <a:p>
                      <a:pPr algn="just"/>
                      <a:endParaRPr lang="en-IN" sz="1350" b="0" dirty="0">
                        <a:solidFill>
                          <a:schemeClr val="tx1"/>
                        </a:solidFill>
                        <a:latin typeface="Bookman Old Style"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6696">
                <a:tc>
                  <a:txBody>
                    <a:bodyPr/>
                    <a:lstStyle/>
                    <a:p>
                      <a:pPr algn="just"/>
                      <a:r>
                        <a:rPr lang="en-IN" sz="1350" b="1" kern="1200" dirty="0" smtClean="0">
                          <a:solidFill>
                            <a:srgbClr val="FF0000"/>
                          </a:solidFill>
                          <a:latin typeface="Bookman Old Style" pitchFamily="18" charset="0"/>
                          <a:ea typeface="+mn-ea"/>
                          <a:cs typeface="+mn-cs"/>
                        </a:rPr>
                        <a:t>Name &amp; address </a:t>
                      </a:r>
                      <a:r>
                        <a:rPr lang="en-IN" sz="1350" kern="1200" dirty="0" smtClean="0">
                          <a:solidFill>
                            <a:schemeClr val="dk1"/>
                          </a:solidFill>
                          <a:latin typeface="Bookman Old Style" pitchFamily="18" charset="0"/>
                          <a:ea typeface="+mn-ea"/>
                          <a:cs typeface="+mn-cs"/>
                        </a:rPr>
                        <a:t>of remitter/ investor</a:t>
                      </a:r>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IN" sz="1350" b="1" kern="1200" dirty="0" smtClean="0">
                          <a:solidFill>
                            <a:srgbClr val="FF0000"/>
                          </a:solidFill>
                          <a:latin typeface="Bookman Old Style" pitchFamily="18" charset="0"/>
                          <a:ea typeface="+mn-ea"/>
                          <a:cs typeface="+mn-cs"/>
                        </a:rPr>
                        <a:t>Amount</a:t>
                      </a:r>
                      <a:r>
                        <a:rPr lang="en-IN" sz="1350" kern="1200" dirty="0" smtClean="0">
                          <a:solidFill>
                            <a:schemeClr val="dk1"/>
                          </a:solidFill>
                          <a:latin typeface="Bookman Old Style" pitchFamily="18" charset="0"/>
                          <a:ea typeface="+mn-ea"/>
                          <a:cs typeface="+mn-cs"/>
                        </a:rPr>
                        <a:t> (in foreign currency</a:t>
                      </a:r>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IN" sz="1350" b="1" kern="1200" dirty="0" smtClean="0">
                          <a:solidFill>
                            <a:srgbClr val="FF0000"/>
                          </a:solidFill>
                          <a:latin typeface="Bookman Old Style" pitchFamily="18" charset="0"/>
                          <a:ea typeface="+mn-ea"/>
                          <a:cs typeface="+mn-cs"/>
                        </a:rPr>
                        <a:t>Purpose</a:t>
                      </a:r>
                      <a:r>
                        <a:rPr lang="en-IN" sz="1350" kern="1200" dirty="0" smtClean="0">
                          <a:solidFill>
                            <a:schemeClr val="dk1"/>
                          </a:solidFill>
                          <a:latin typeface="Bookman Old Style" pitchFamily="18" charset="0"/>
                          <a:ea typeface="+mn-ea"/>
                          <a:cs typeface="+mn-cs"/>
                        </a:rPr>
                        <a:t> of remittance </a:t>
                      </a:r>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IN" sz="1350" b="1" kern="1200" dirty="0" smtClean="0">
                          <a:solidFill>
                            <a:srgbClr val="FF0000"/>
                          </a:solidFill>
                          <a:latin typeface="Bookman Old Style" pitchFamily="18" charset="0"/>
                          <a:ea typeface="+mn-ea"/>
                          <a:cs typeface="+mn-cs"/>
                        </a:rPr>
                        <a:t>Account Number </a:t>
                      </a:r>
                      <a:endParaRPr lang="en-IN" sz="1350" b="1" dirty="0">
                        <a:solidFill>
                          <a:srgbClr val="FF0000"/>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IN" sz="1350" kern="1200" dirty="0" smtClean="0">
                          <a:solidFill>
                            <a:schemeClr val="dk1"/>
                          </a:solidFill>
                          <a:latin typeface="Bookman Old Style" pitchFamily="18" charset="0"/>
                          <a:ea typeface="+mn-ea"/>
                          <a:cs typeface="+mn-cs"/>
                        </a:rPr>
                        <a:t>Entry Route (</a:t>
                      </a:r>
                      <a:r>
                        <a:rPr lang="en-IN" sz="1350" b="1" kern="1200" dirty="0" smtClean="0">
                          <a:solidFill>
                            <a:srgbClr val="FF0000"/>
                          </a:solidFill>
                          <a:latin typeface="Bookman Old Style" pitchFamily="18" charset="0"/>
                          <a:ea typeface="+mn-ea"/>
                          <a:cs typeface="+mn-cs"/>
                        </a:rPr>
                        <a:t>Automatic</a:t>
                      </a:r>
                      <a:r>
                        <a:rPr lang="en-IN" sz="1350" kern="1200" dirty="0" smtClean="0">
                          <a:solidFill>
                            <a:schemeClr val="dk1"/>
                          </a:solidFill>
                          <a:latin typeface="Bookman Old Style" pitchFamily="18" charset="0"/>
                          <a:ea typeface="+mn-ea"/>
                          <a:cs typeface="+mn-cs"/>
                        </a:rPr>
                        <a:t> or under </a:t>
                      </a:r>
                      <a:r>
                        <a:rPr lang="en-IN" sz="1350" b="1" kern="1200" dirty="0" smtClean="0">
                          <a:solidFill>
                            <a:srgbClr val="FF0000"/>
                          </a:solidFill>
                          <a:latin typeface="Bookman Old Style" pitchFamily="18" charset="0"/>
                          <a:ea typeface="+mn-ea"/>
                          <a:cs typeface="+mn-cs"/>
                        </a:rPr>
                        <a:t>Govt. approval</a:t>
                      </a:r>
                      <a:r>
                        <a:rPr lang="en-IN" sz="1350" kern="1200" dirty="0" smtClean="0">
                          <a:solidFill>
                            <a:schemeClr val="dk1"/>
                          </a:solidFill>
                          <a:latin typeface="Bookman Old Style" pitchFamily="18" charset="0"/>
                          <a:ea typeface="+mn-ea"/>
                          <a:cs typeface="+mn-cs"/>
                        </a:rPr>
                        <a:t>)* </a:t>
                      </a:r>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6124">
                <a:tc>
                  <a:txBody>
                    <a:bodyPr/>
                    <a:lstStyle/>
                    <a:p>
                      <a:pPr algn="just"/>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en-IN" sz="135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6124">
                <a:tc gridSpan="5">
                  <a:txBody>
                    <a:bodyPr/>
                    <a:lstStyle/>
                    <a:p>
                      <a:pPr algn="just"/>
                      <a:endParaRPr lang="en-IN" sz="1350" b="0" dirty="0">
                        <a:solidFill>
                          <a:schemeClr val="tx1"/>
                        </a:solidFill>
                        <a:latin typeface="Bookman Old Style"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88415">
                <a:tc gridSpan="5">
                  <a:txBody>
                    <a:bodyPr/>
                    <a:lstStyle/>
                    <a:p>
                      <a:pPr algn="just"/>
                      <a:r>
                        <a:rPr lang="en-US" sz="1350" kern="1200" dirty="0" smtClean="0">
                          <a:solidFill>
                            <a:schemeClr val="dk1"/>
                          </a:solidFill>
                          <a:latin typeface="Bookman Old Style" pitchFamily="18" charset="0"/>
                          <a:ea typeface="+mn-ea"/>
                          <a:cs typeface="+mn-cs"/>
                        </a:rPr>
                        <a:t>*In case the entry route is Government approval route, </a:t>
                      </a:r>
                      <a:r>
                        <a:rPr lang="en-US" sz="1350" b="1" kern="1200" dirty="0" smtClean="0">
                          <a:solidFill>
                            <a:srgbClr val="FF0000"/>
                          </a:solidFill>
                          <a:latin typeface="Bookman Old Style" pitchFamily="18" charset="0"/>
                          <a:ea typeface="+mn-ea"/>
                          <a:cs typeface="+mn-cs"/>
                        </a:rPr>
                        <a:t>copy of FIPB approval </a:t>
                      </a:r>
                      <a:r>
                        <a:rPr lang="en-US" sz="1350" kern="1200" dirty="0" smtClean="0">
                          <a:solidFill>
                            <a:schemeClr val="dk1"/>
                          </a:solidFill>
                          <a:latin typeface="Bookman Old Style" pitchFamily="18" charset="0"/>
                          <a:ea typeface="+mn-ea"/>
                          <a:cs typeface="+mn-cs"/>
                        </a:rPr>
                        <a:t>is being enclosed herewith. </a:t>
                      </a:r>
                      <a:endParaRPr lang="en-IN" sz="1350" kern="1200" dirty="0" smtClean="0">
                        <a:solidFill>
                          <a:schemeClr val="dk1"/>
                        </a:solidFill>
                        <a:latin typeface="Bookman Old Style" pitchFamily="18" charset="0"/>
                        <a:ea typeface="+mn-ea"/>
                        <a:cs typeface="+mn-cs"/>
                      </a:endParaRPr>
                    </a:p>
                    <a:p>
                      <a:pPr algn="just"/>
                      <a:r>
                        <a:rPr lang="en-US" sz="1350" kern="1200" dirty="0" smtClean="0">
                          <a:solidFill>
                            <a:schemeClr val="dk1"/>
                          </a:solidFill>
                          <a:latin typeface="Bookman Old Style" pitchFamily="18" charset="0"/>
                          <a:ea typeface="+mn-ea"/>
                          <a:cs typeface="+mn-cs"/>
                        </a:rPr>
                        <a:t> </a:t>
                      </a:r>
                      <a:endParaRPr lang="en-IN" sz="1350" kern="1200" dirty="0" smtClean="0">
                        <a:solidFill>
                          <a:schemeClr val="dk1"/>
                        </a:solidFill>
                        <a:latin typeface="Bookman Old Style" pitchFamily="18" charset="0"/>
                        <a:ea typeface="+mn-ea"/>
                        <a:cs typeface="+mn-cs"/>
                      </a:endParaRPr>
                    </a:p>
                    <a:p>
                      <a:pPr marL="355600" lvl="0" indent="-355600" algn="just">
                        <a:buFont typeface="Wingdings" pitchFamily="2" charset="2"/>
                        <a:buChar char="Ø"/>
                      </a:pPr>
                      <a:r>
                        <a:rPr lang="en-US" sz="1350" kern="1200" dirty="0" smtClean="0">
                          <a:solidFill>
                            <a:schemeClr val="dk1"/>
                          </a:solidFill>
                          <a:latin typeface="Bookman Old Style" pitchFamily="18" charset="0"/>
                          <a:ea typeface="+mn-ea"/>
                          <a:cs typeface="+mn-cs"/>
                        </a:rPr>
                        <a:t>We confirm that we have </a:t>
                      </a:r>
                      <a:r>
                        <a:rPr lang="en-US" sz="1350" b="1" kern="1200" dirty="0" smtClean="0">
                          <a:solidFill>
                            <a:srgbClr val="FF0000"/>
                          </a:solidFill>
                          <a:latin typeface="Bookman Old Style" pitchFamily="18" charset="0"/>
                          <a:ea typeface="+mn-ea"/>
                          <a:cs typeface="+mn-cs"/>
                        </a:rPr>
                        <a:t>complied</a:t>
                      </a:r>
                      <a:r>
                        <a:rPr lang="en-US" sz="1350" kern="1200" dirty="0" smtClean="0">
                          <a:solidFill>
                            <a:schemeClr val="dk1"/>
                          </a:solidFill>
                          <a:latin typeface="Bookman Old Style" pitchFamily="18" charset="0"/>
                          <a:ea typeface="+mn-ea"/>
                          <a:cs typeface="+mn-cs"/>
                        </a:rPr>
                        <a:t> with all the applicable rules and regulations issued under Foreign Exchange Management Act, 1999 (“</a:t>
                      </a:r>
                      <a:r>
                        <a:rPr lang="en-US" sz="1350" b="1" kern="1200" dirty="0" smtClean="0">
                          <a:solidFill>
                            <a:srgbClr val="FF0000"/>
                          </a:solidFill>
                          <a:latin typeface="Bookman Old Style" pitchFamily="18" charset="0"/>
                          <a:ea typeface="+mn-ea"/>
                          <a:cs typeface="+mn-cs"/>
                        </a:rPr>
                        <a:t>FEMA</a:t>
                      </a:r>
                      <a:r>
                        <a:rPr lang="en-US" sz="1350" kern="1200" dirty="0" smtClean="0">
                          <a:solidFill>
                            <a:schemeClr val="dk1"/>
                          </a:solidFill>
                          <a:latin typeface="Bookman Old Style" pitchFamily="18" charset="0"/>
                          <a:ea typeface="+mn-ea"/>
                          <a:cs typeface="+mn-cs"/>
                        </a:rPr>
                        <a:t>”) by RBI from time to time on </a:t>
                      </a:r>
                      <a:r>
                        <a:rPr lang="en-US" sz="1350" b="1" kern="1200" dirty="0" smtClean="0">
                          <a:solidFill>
                            <a:srgbClr val="FF0000"/>
                          </a:solidFill>
                          <a:latin typeface="Bookman Old Style" pitchFamily="18" charset="0"/>
                          <a:ea typeface="+mn-ea"/>
                          <a:cs typeface="+mn-cs"/>
                        </a:rPr>
                        <a:t>Foreign Direct Investment (FDI</a:t>
                      </a:r>
                      <a:r>
                        <a:rPr lang="en-US" sz="1350" kern="1200" dirty="0" smtClean="0">
                          <a:solidFill>
                            <a:schemeClr val="dk1"/>
                          </a:solidFill>
                          <a:latin typeface="Bookman Old Style" pitchFamily="18" charset="0"/>
                          <a:ea typeface="+mn-ea"/>
                          <a:cs typeface="+mn-cs"/>
                        </a:rPr>
                        <a:t>) in India. </a:t>
                      </a:r>
                      <a:endParaRPr lang="en-IN" sz="1350" kern="1200" dirty="0" smtClean="0">
                        <a:solidFill>
                          <a:schemeClr val="dk1"/>
                        </a:solidFill>
                        <a:latin typeface="Bookman Old Style" pitchFamily="18" charset="0"/>
                        <a:ea typeface="+mn-ea"/>
                        <a:cs typeface="+mn-cs"/>
                      </a:endParaRPr>
                    </a:p>
                    <a:p>
                      <a:pPr marL="355600" indent="-355600" algn="just">
                        <a:buFont typeface="Wingdings" pitchFamily="2" charset="2"/>
                        <a:buChar char="Ø"/>
                      </a:pPr>
                      <a:r>
                        <a:rPr lang="en-IN" sz="1350" kern="1200" dirty="0" smtClean="0">
                          <a:solidFill>
                            <a:schemeClr val="dk1"/>
                          </a:solidFill>
                          <a:latin typeface="Bookman Old Style" pitchFamily="18" charset="0"/>
                          <a:ea typeface="+mn-ea"/>
                          <a:cs typeface="+mn-cs"/>
                        </a:rPr>
                        <a:t>We confirm that we are </a:t>
                      </a:r>
                      <a:r>
                        <a:rPr lang="en-IN" sz="1350" b="1" kern="1200" dirty="0" smtClean="0">
                          <a:solidFill>
                            <a:srgbClr val="FF0000"/>
                          </a:solidFill>
                          <a:latin typeface="Bookman Old Style" pitchFamily="18" charset="0"/>
                          <a:ea typeface="+mn-ea"/>
                          <a:cs typeface="+mn-cs"/>
                        </a:rPr>
                        <a:t>eligible to receive the funds towards issue of equity shares </a:t>
                      </a:r>
                      <a:r>
                        <a:rPr lang="en-IN" sz="1350" kern="1200" dirty="0" smtClean="0">
                          <a:solidFill>
                            <a:schemeClr val="dk1"/>
                          </a:solidFill>
                          <a:latin typeface="Bookman Old Style" pitchFamily="18" charset="0"/>
                          <a:ea typeface="+mn-ea"/>
                          <a:cs typeface="+mn-cs"/>
                        </a:rPr>
                        <a:t>or mandatorily &amp; fully convertible debentures or mandatorily &amp; fully convertible preference shares under FDI scheme under Automatic Route or Government Route.</a:t>
                      </a:r>
                      <a:endParaRPr lang="en-IN" sz="1350" b="0" dirty="0">
                        <a:solidFill>
                          <a:schemeClr val="tx1"/>
                        </a:solidFill>
                        <a:latin typeface="Bookman Old Style"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400" b="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pPr algn="l"/>
            <a:r>
              <a:rPr lang="en-IN" sz="1400" dirty="0" smtClean="0">
                <a:latin typeface="Bookman Old Style" pitchFamily="18" charset="0"/>
              </a:rPr>
              <a:t>We further confirm, declare and undertake that:</a:t>
            </a:r>
            <a:endParaRPr lang="en-IN" sz="1400" dirty="0">
              <a:latin typeface="Bookman Old Style" pitchFamily="18" charset="0"/>
            </a:endParaRPr>
          </a:p>
        </p:txBody>
      </p:sp>
      <p:graphicFrame>
        <p:nvGraphicFramePr>
          <p:cNvPr id="5" name="Content Placeholder 4"/>
          <p:cNvGraphicFramePr>
            <a:graphicFrameLocks noGrp="1"/>
          </p:cNvGraphicFramePr>
          <p:nvPr>
            <p:ph idx="1"/>
          </p:nvPr>
        </p:nvGraphicFramePr>
        <p:xfrm>
          <a:off x="457200" y="457200"/>
          <a:ext cx="8229600" cy="6289200"/>
        </p:xfrm>
        <a:graphic>
          <a:graphicData uri="http://schemas.openxmlformats.org/drawingml/2006/table">
            <a:tbl>
              <a:tblPr firstRow="1" bandRow="1">
                <a:tableStyleId>{5C22544A-7EE6-4342-B048-85BDC9FD1C3A}</a:tableStyleId>
              </a:tblPr>
              <a:tblGrid>
                <a:gridCol w="381000"/>
                <a:gridCol w="5791200"/>
                <a:gridCol w="228600"/>
                <a:gridCol w="1828800"/>
              </a:tblGrid>
              <a:tr h="370840">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S/N</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Facet</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dirty="0">
                          <a:solidFill>
                            <a:schemeClr val="tx1"/>
                          </a:solidFill>
                          <a:latin typeface="Bookman Old Style" pitchFamily="18" charset="0"/>
                          <a:ea typeface="Lucida Sans Unicode"/>
                          <a:cs typeface="Zurich Blk BT"/>
                        </a:rPr>
                        <a:t>:</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Response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[Please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indicate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Yes,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No,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Not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Applicable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(NA)]</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120">
                <a:tc>
                  <a:txBody>
                    <a:bodyPr/>
                    <a:lstStyle/>
                    <a:p>
                      <a:pPr marL="0" marR="0">
                        <a:spcBef>
                          <a:spcPts val="0"/>
                        </a:spcBef>
                        <a:spcAft>
                          <a:spcPts val="0"/>
                        </a:spcAft>
                      </a:pPr>
                      <a:r>
                        <a:rPr lang="en-US" sz="1300" kern="50">
                          <a:solidFill>
                            <a:schemeClr val="tx1"/>
                          </a:solidFill>
                          <a:latin typeface="Bookman Old Style" pitchFamily="18" charset="0"/>
                          <a:ea typeface="Lucida Sans Unicode"/>
                          <a:cs typeface="Zurich Blk BT"/>
                        </a:rPr>
                        <a:t>I.</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overseas</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remitter</a:t>
                      </a:r>
                      <a:r>
                        <a:rPr lang="en-US" sz="1300" kern="50" dirty="0">
                          <a:solidFill>
                            <a:schemeClr val="tx1"/>
                          </a:solidFill>
                          <a:latin typeface="Bookman Old Style" pitchFamily="18" charset="0"/>
                          <a:ea typeface="Lucida Sans Unicode"/>
                          <a:cs typeface="Zurich BT"/>
                        </a:rPr>
                        <a:t>/investor</a:t>
                      </a:r>
                      <a:r>
                        <a:rPr lang="en-US" sz="1300" kern="50" dirty="0">
                          <a:solidFill>
                            <a:schemeClr val="tx1"/>
                          </a:solidFill>
                          <a:latin typeface="Bookman Old Style" pitchFamily="18" charset="0"/>
                          <a:ea typeface="Zurich BT"/>
                          <a:cs typeface="Zurich BT"/>
                        </a:rPr>
                        <a:t> Mr. / </a:t>
                      </a:r>
                      <a:r>
                        <a:rPr lang="en-US" sz="1300" kern="50" dirty="0">
                          <a:solidFill>
                            <a:schemeClr val="tx1"/>
                          </a:solidFill>
                          <a:latin typeface="Bookman Old Style" pitchFamily="18" charset="0"/>
                          <a:ea typeface="Lucida Sans Unicode"/>
                          <a:cs typeface="Zurich BT"/>
                        </a:rPr>
                        <a:t>M/s</a:t>
                      </a:r>
                      <a:r>
                        <a:rPr lang="en-US" sz="1300" kern="50" dirty="0">
                          <a:solidFill>
                            <a:schemeClr val="tx1"/>
                          </a:solidFill>
                          <a:latin typeface="Bookman Old Style" pitchFamily="18" charset="0"/>
                          <a:ea typeface="Zurich BT"/>
                          <a:cs typeface="Zurich BT"/>
                        </a:rPr>
                        <a:t> _____ ______________ </a:t>
                      </a:r>
                      <a:r>
                        <a:rPr lang="en-US" sz="1300" kern="50" dirty="0">
                          <a:solidFill>
                            <a:schemeClr val="tx1"/>
                          </a:solidFill>
                          <a:latin typeface="Bookman Old Style" pitchFamily="18" charset="0"/>
                          <a:ea typeface="Lucida Sans Unicode"/>
                          <a:cs typeface="Zurich BT"/>
                        </a:rPr>
                        <a:t>(name</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&amp;</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address)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an</a:t>
                      </a:r>
                      <a:r>
                        <a:rPr lang="en-US" sz="1300" kern="50" dirty="0">
                          <a:solidFill>
                            <a:schemeClr val="tx1"/>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eligible</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remitter/investor</a:t>
                      </a:r>
                      <a:r>
                        <a:rPr lang="en-US" sz="1300" b="1" kern="50" dirty="0">
                          <a:solidFill>
                            <a:srgbClr val="FF0000"/>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under</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FDI</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scheme</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and</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not</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citizen</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and/or</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an</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entity</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registered</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in</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Pakistan</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&amp;</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Bangladesh.</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a:solidFill>
                            <a:schemeClr val="tx1"/>
                          </a:solidFill>
                          <a:latin typeface="Bookman Old Style" pitchFamily="18" charset="0"/>
                          <a:ea typeface="Lucida Sans Unicode"/>
                          <a:cs typeface="Zurich Blk BT"/>
                        </a:rPr>
                        <a:t>:</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480">
                <a:tc>
                  <a:txBody>
                    <a:bodyPr/>
                    <a:lstStyle/>
                    <a:p>
                      <a:pPr marL="0" marR="0">
                        <a:spcBef>
                          <a:spcPts val="0"/>
                        </a:spcBef>
                        <a:spcAft>
                          <a:spcPts val="0"/>
                        </a:spcAft>
                      </a:pPr>
                      <a:r>
                        <a:rPr lang="en-US" sz="1300" kern="50">
                          <a:solidFill>
                            <a:schemeClr val="tx1"/>
                          </a:solidFill>
                          <a:latin typeface="Bookman Old Style" pitchFamily="18" charset="0"/>
                          <a:ea typeface="Lucida Sans Unicode"/>
                          <a:cs typeface="Zurich Blk BT"/>
                        </a:rPr>
                        <a:t>II.</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kern="50" dirty="0">
                          <a:solidFill>
                            <a:schemeClr val="tx1"/>
                          </a:solidFill>
                          <a:latin typeface="Bookman Old Style" pitchFamily="18" charset="0"/>
                          <a:ea typeface="Lucida Sans Unicode"/>
                          <a:cs typeface="Zurich BT"/>
                        </a:rPr>
                        <a:t>As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overseas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remitter/investor</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either</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a</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citizen</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or</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an</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entity</a:t>
                      </a:r>
                      <a:r>
                        <a:rPr lang="en-US" sz="1300" b="1" kern="50" dirty="0">
                          <a:solidFill>
                            <a:srgbClr val="FF0000"/>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registered</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in</a:t>
                      </a:r>
                      <a:r>
                        <a:rPr lang="en-US" sz="1300" kern="50" dirty="0">
                          <a:solidFill>
                            <a:schemeClr val="tx1"/>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Bangladesh</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or</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Pakistan</a:t>
                      </a:r>
                      <a:r>
                        <a:rPr lang="en-US" sz="1300" kern="50" dirty="0">
                          <a:solidFill>
                            <a:schemeClr val="tx1"/>
                          </a:solidFill>
                          <a:latin typeface="Bookman Old Style" pitchFamily="18" charset="0"/>
                          <a:ea typeface="Lucida Sans Unicode"/>
                          <a:cs typeface="Zurich BT"/>
                        </a:rPr>
                        <a:t>,</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copy</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approval</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Foreign</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Investment</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Promotion</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Board</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t>
                      </a:r>
                      <a:r>
                        <a:rPr lang="en-US" sz="1300" b="1" kern="50" dirty="0">
                          <a:solidFill>
                            <a:srgbClr val="FF0000"/>
                          </a:solidFill>
                          <a:latin typeface="Bookman Old Style" pitchFamily="18" charset="0"/>
                          <a:ea typeface="Lucida Sans Unicode"/>
                          <a:cs typeface="Zurich BT"/>
                        </a:rPr>
                        <a:t>FIPB</a:t>
                      </a:r>
                      <a:r>
                        <a:rPr lang="en-US" sz="1300" kern="50" dirty="0">
                          <a:solidFill>
                            <a:schemeClr val="tx1"/>
                          </a:solidFill>
                          <a:latin typeface="Bookman Old Style" pitchFamily="18" charset="0"/>
                          <a:ea typeface="Lucida Sans Unicode"/>
                          <a:cs typeface="Zurich BT"/>
                        </a:rPr>
                        <a:t>)</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Government</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India</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enclosed</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herewith.</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a:solidFill>
                            <a:schemeClr val="tx1"/>
                          </a:solidFill>
                          <a:latin typeface="Bookman Old Style" pitchFamily="18" charset="0"/>
                          <a:ea typeface="Lucida Sans Unicode"/>
                          <a:cs typeface="Zurich Blk BT"/>
                        </a:rPr>
                        <a:t>:</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0"/>
                        </a:spcBef>
                        <a:spcAft>
                          <a:spcPts val="0"/>
                        </a:spcAft>
                      </a:pPr>
                      <a:r>
                        <a:rPr lang="en-US" sz="1300" kern="50">
                          <a:solidFill>
                            <a:schemeClr val="tx1"/>
                          </a:solidFill>
                          <a:latin typeface="Bookman Old Style" pitchFamily="18" charset="0"/>
                          <a:ea typeface="Lucida Sans Unicode"/>
                          <a:cs typeface="Zurich Blk BT"/>
                        </a:rPr>
                        <a:t>III.</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415" marR="0" algn="just">
                        <a:spcBef>
                          <a:spcPts val="0"/>
                        </a:spcBef>
                        <a:spcAft>
                          <a:spcPts val="0"/>
                        </a:spcAft>
                      </a:pPr>
                      <a:r>
                        <a:rPr lang="en-US" sz="1300" kern="50" dirty="0">
                          <a:solidFill>
                            <a:schemeClr val="tx1"/>
                          </a:solidFill>
                          <a:latin typeface="Bookman Old Style" pitchFamily="18" charset="0"/>
                          <a:ea typeface="Lucida Sans Unicode"/>
                          <a:cs typeface="Zurich BT"/>
                        </a:rPr>
                        <a:t>As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overseas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remitter/investor</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an</a:t>
                      </a:r>
                      <a:r>
                        <a:rPr lang="en-US" sz="1300" kern="50" dirty="0">
                          <a:solidFill>
                            <a:schemeClr val="tx1"/>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erstwhile</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OCBs</a:t>
                      </a:r>
                      <a:r>
                        <a:rPr lang="en-US" sz="1300" b="1" kern="50" dirty="0">
                          <a:solidFill>
                            <a:srgbClr val="FF0000"/>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incorporated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outside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India,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approval</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Government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India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investment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through</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Government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Route)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approval</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Reserve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Bank</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investment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through</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Automatic</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Route)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enclosed.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Erstwhile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OCB</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should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submit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certification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from</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RBI</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that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not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adverse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list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being</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maintained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with</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RBI.</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a:solidFill>
                            <a:schemeClr val="tx1"/>
                          </a:solidFill>
                          <a:latin typeface="Bookman Old Style" pitchFamily="18" charset="0"/>
                          <a:ea typeface="Lucida Sans Unicode"/>
                          <a:cs typeface="Zurich Blk BT"/>
                        </a:rPr>
                        <a:t>:</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0"/>
                        </a:spcBef>
                        <a:spcAft>
                          <a:spcPts val="0"/>
                        </a:spcAft>
                      </a:pPr>
                      <a:r>
                        <a:rPr lang="en-US" sz="1300" kern="50">
                          <a:solidFill>
                            <a:schemeClr val="tx1"/>
                          </a:solidFill>
                          <a:latin typeface="Bookman Old Style" pitchFamily="18" charset="0"/>
                          <a:ea typeface="Lucida Sans Unicode"/>
                          <a:cs typeface="Zurich Blk BT"/>
                        </a:rPr>
                        <a:t>IV.</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415" marR="0" algn="just">
                        <a:spcBef>
                          <a:spcPts val="0"/>
                        </a:spcBef>
                        <a:spcAft>
                          <a:spcPts val="0"/>
                        </a:spcAft>
                      </a:pPr>
                      <a:r>
                        <a:rPr lang="en-US" sz="1300" kern="50" dirty="0">
                          <a:solidFill>
                            <a:schemeClr val="tx1"/>
                          </a:solidFill>
                          <a:latin typeface="Bookman Old Style" pitchFamily="18" charset="0"/>
                          <a:ea typeface="Lucida Sans Unicode"/>
                          <a:cs typeface="Zurich BT"/>
                        </a:rPr>
                        <a:t>We</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are</a:t>
                      </a:r>
                      <a:r>
                        <a:rPr lang="en-US" sz="1300" kern="50" dirty="0">
                          <a:solidFill>
                            <a:schemeClr val="tx1"/>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not</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engaged</a:t>
                      </a:r>
                      <a:r>
                        <a:rPr lang="en-US" sz="1300" b="1" kern="50" dirty="0">
                          <a:solidFill>
                            <a:srgbClr val="FF0000"/>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in</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any</a:t>
                      </a:r>
                      <a:r>
                        <a:rPr lang="en-US" sz="1300" kern="50" dirty="0">
                          <a:solidFill>
                            <a:schemeClr val="tx1"/>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prohibited</a:t>
                      </a:r>
                      <a:r>
                        <a:rPr lang="en-US" sz="1300" b="1" kern="50" dirty="0">
                          <a:solidFill>
                            <a:srgbClr val="FF0000"/>
                          </a:solidFill>
                          <a:latin typeface="Bookman Old Style" pitchFamily="18" charset="0"/>
                          <a:ea typeface="Zurich BT"/>
                          <a:cs typeface="Zurich BT"/>
                        </a:rPr>
                        <a:t> </a:t>
                      </a:r>
                      <a:r>
                        <a:rPr lang="en-US" sz="1300" b="1" kern="50" dirty="0">
                          <a:solidFill>
                            <a:srgbClr val="FF0000"/>
                          </a:solidFill>
                          <a:latin typeface="Bookman Old Style" pitchFamily="18" charset="0"/>
                          <a:ea typeface="Lucida Sans Unicode"/>
                          <a:cs typeface="Zurich BT"/>
                        </a:rPr>
                        <a:t>activities</a:t>
                      </a:r>
                      <a:r>
                        <a:rPr lang="en-US" sz="1300" kern="50" dirty="0">
                          <a:solidFill>
                            <a:schemeClr val="tx1"/>
                          </a:solidFill>
                          <a:latin typeface="Bookman Old Style" pitchFamily="18" charset="0"/>
                          <a:ea typeface="Lucida Sans Unicode"/>
                          <a:cs typeface="Zurich BT"/>
                        </a:rPr>
                        <a:t>/sectors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listed</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as</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per</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current</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FDI</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Policy</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Government</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Zurich BT"/>
                          <a:cs typeface="Zurich BT"/>
                        </a:rPr>
                        <a:t> </a:t>
                      </a:r>
                      <a:r>
                        <a:rPr lang="en-US" sz="1300" kern="50" dirty="0">
                          <a:solidFill>
                            <a:schemeClr val="tx1"/>
                          </a:solidFill>
                          <a:latin typeface="Bookman Old Style" pitchFamily="18" charset="0"/>
                          <a:ea typeface="Lucida Sans Unicode"/>
                          <a:cs typeface="Zurich BT"/>
                        </a:rPr>
                        <a:t>India.</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a:solidFill>
                            <a:schemeClr val="tx1"/>
                          </a:solidFill>
                          <a:latin typeface="Bookman Old Style" pitchFamily="18" charset="0"/>
                          <a:ea typeface="Lucida Sans Unicode"/>
                          <a:cs typeface="Zurich Blk BT"/>
                        </a:rPr>
                        <a:t>:</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0"/>
                        </a:spcBef>
                        <a:spcAft>
                          <a:spcPts val="0"/>
                        </a:spcAft>
                      </a:pPr>
                      <a:r>
                        <a:rPr lang="en-US" sz="1300" kern="50">
                          <a:solidFill>
                            <a:schemeClr val="tx1"/>
                          </a:solidFill>
                          <a:latin typeface="Bookman Old Style" pitchFamily="18" charset="0"/>
                          <a:ea typeface="Lucida Sans Unicode"/>
                          <a:cs typeface="Zurich Blk BT"/>
                        </a:rPr>
                        <a:t>V.</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415" marR="0" algn="just">
                        <a:spcBef>
                          <a:spcPts val="0"/>
                        </a:spcBef>
                        <a:spcAft>
                          <a:spcPts val="0"/>
                        </a:spcAft>
                      </a:pPr>
                      <a:r>
                        <a:rPr lang="en-US" sz="1300" kern="50" dirty="0">
                          <a:solidFill>
                            <a:schemeClr val="tx1"/>
                          </a:solidFill>
                          <a:latin typeface="Bookman Old Style" pitchFamily="18" charset="0"/>
                          <a:ea typeface="Lucida Sans Unicode"/>
                          <a:cs typeface="Zurich BT"/>
                        </a:rPr>
                        <a:t>That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equity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instruments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shall</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be</a:t>
                      </a:r>
                      <a:r>
                        <a:rPr lang="en-US" sz="1300" kern="50" dirty="0">
                          <a:solidFill>
                            <a:schemeClr val="tx1"/>
                          </a:solidFill>
                          <a:latin typeface="Bookman Old Style" pitchFamily="18" charset="0"/>
                          <a:ea typeface="Thorndale AMT"/>
                          <a:cs typeface="Thorndale AMT"/>
                        </a:rPr>
                        <a:t> </a:t>
                      </a:r>
                      <a:r>
                        <a:rPr lang="en-US" sz="1300" b="1" i="0" kern="50" dirty="0">
                          <a:solidFill>
                            <a:srgbClr val="FF0000"/>
                          </a:solidFill>
                          <a:latin typeface="Bookman Old Style" pitchFamily="18" charset="0"/>
                          <a:ea typeface="Lucida Sans Unicode"/>
                          <a:cs typeface="Zurich BT"/>
                        </a:rPr>
                        <a:t>issued</a:t>
                      </a:r>
                      <a:r>
                        <a:rPr lang="en-US" sz="1300" b="1" i="0" kern="50" dirty="0">
                          <a:solidFill>
                            <a:srgbClr val="FF0000"/>
                          </a:solidFill>
                          <a:latin typeface="Bookman Old Style" pitchFamily="18" charset="0"/>
                          <a:ea typeface="Thorndale AMT"/>
                          <a:cs typeface="Thorndale AMT"/>
                        </a:rPr>
                        <a:t> </a:t>
                      </a:r>
                      <a:r>
                        <a:rPr lang="en-US" sz="1300" b="1" i="0" kern="50" dirty="0">
                          <a:solidFill>
                            <a:srgbClr val="FF0000"/>
                          </a:solidFill>
                          <a:latin typeface="Bookman Old Style" pitchFamily="18" charset="0"/>
                          <a:ea typeface="Lucida Sans Unicode"/>
                          <a:cs typeface="Zurich BT"/>
                        </a:rPr>
                        <a:t>within</a:t>
                      </a:r>
                      <a:r>
                        <a:rPr lang="en-US" sz="1300" b="1" i="0" kern="50" dirty="0">
                          <a:solidFill>
                            <a:srgbClr val="FF0000"/>
                          </a:solidFill>
                          <a:latin typeface="Bookman Old Style" pitchFamily="18" charset="0"/>
                          <a:ea typeface="Thorndale AMT"/>
                          <a:cs typeface="Thorndale AMT"/>
                        </a:rPr>
                        <a:t> </a:t>
                      </a:r>
                      <a:r>
                        <a:rPr lang="en-US" sz="1300" b="1" i="0" kern="50" dirty="0">
                          <a:solidFill>
                            <a:srgbClr val="FF0000"/>
                          </a:solidFill>
                          <a:latin typeface="Bookman Old Style" pitchFamily="18" charset="0"/>
                          <a:ea typeface="Lucida Sans Unicode"/>
                          <a:cs typeface="Zurich BT"/>
                        </a:rPr>
                        <a:t>180</a:t>
                      </a:r>
                      <a:r>
                        <a:rPr lang="en-US" sz="1300" b="1" i="0" kern="50" dirty="0">
                          <a:solidFill>
                            <a:srgbClr val="FF0000"/>
                          </a:solidFill>
                          <a:latin typeface="Bookman Old Style" pitchFamily="18" charset="0"/>
                          <a:ea typeface="Thorndale AMT"/>
                          <a:cs typeface="Thorndale AMT"/>
                        </a:rPr>
                        <a:t> </a:t>
                      </a:r>
                      <a:r>
                        <a:rPr lang="en-US" sz="1300" b="1" i="0" kern="50" dirty="0">
                          <a:solidFill>
                            <a:srgbClr val="FF0000"/>
                          </a:solidFill>
                          <a:latin typeface="Bookman Old Style" pitchFamily="18" charset="0"/>
                          <a:ea typeface="Lucida Sans Unicode"/>
                          <a:cs typeface="Zurich BT"/>
                        </a:rPr>
                        <a:t>days</a:t>
                      </a:r>
                      <a:r>
                        <a:rPr lang="en-US" sz="1300" b="1" i="0" kern="50" dirty="0">
                          <a:solidFill>
                            <a:srgbClr val="FF0000"/>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from</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date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receipt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inward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remittance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debit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NRE/FCNR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account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non-resident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investor.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case,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equity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instruments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are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not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issued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within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180</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days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from</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date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receipt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inward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remittance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date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debit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NRE/FCNR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account,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amount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consideration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received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would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refunded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immediately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non-resident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investor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outward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remittance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through</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normal</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banking</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channels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credit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NRE/FCNR(B)</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account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case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may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be).</a:t>
                      </a:r>
                      <a:endParaRPr lang="en-IN" sz="1300" kern="50" dirty="0">
                        <a:solidFill>
                          <a:schemeClr val="tx1"/>
                        </a:solidFill>
                        <a:latin typeface="Bookman Old Style" pitchFamily="18" charset="0"/>
                        <a:ea typeface="Lucida Sans Unicode"/>
                        <a:cs typeface="Mangal"/>
                      </a:endParaRPr>
                    </a:p>
                    <a:p>
                      <a:pPr marL="18415" marR="0" algn="just">
                        <a:spcBef>
                          <a:spcPts val="0"/>
                        </a:spcBef>
                        <a:spcAft>
                          <a:spcPts val="0"/>
                        </a:spcAft>
                      </a:pPr>
                      <a:r>
                        <a:rPr lang="en-US" sz="1300" kern="50" dirty="0">
                          <a:solidFill>
                            <a:schemeClr val="tx1"/>
                          </a:solidFill>
                          <a:latin typeface="Bookman Old Style" pitchFamily="18" charset="0"/>
                          <a:ea typeface="Lucida Sans Unicode"/>
                          <a:cs typeface="Zurich BT"/>
                        </a:rPr>
                        <a:t>We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know</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that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non-compliance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with</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above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provision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would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reckoned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contravention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under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FEMA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and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could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attract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penal</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provisions.</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a:solidFill>
                            <a:schemeClr val="tx1"/>
                          </a:solidFill>
                          <a:latin typeface="Bookman Old Style" pitchFamily="18" charset="0"/>
                          <a:ea typeface="Lucida Sans Unicode"/>
                          <a:cs typeface="Zurich Blk BT"/>
                        </a:rPr>
                        <a:t>:</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457200"/>
          <a:ext cx="8229600" cy="6372120"/>
        </p:xfrm>
        <a:graphic>
          <a:graphicData uri="http://schemas.openxmlformats.org/drawingml/2006/table">
            <a:tbl>
              <a:tblPr firstRow="1" bandRow="1">
                <a:tableStyleId>{5C22544A-7EE6-4342-B048-85BDC9FD1C3A}</a:tableStyleId>
              </a:tblPr>
              <a:tblGrid>
                <a:gridCol w="381000"/>
                <a:gridCol w="5715000"/>
                <a:gridCol w="304800"/>
                <a:gridCol w="1828800"/>
              </a:tblGrid>
              <a:tr h="370840">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S/N</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Facet</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dirty="0">
                          <a:solidFill>
                            <a:schemeClr val="tx1"/>
                          </a:solidFill>
                          <a:latin typeface="Bookman Old Style" pitchFamily="18" charset="0"/>
                          <a:ea typeface="Lucida Sans Unicode"/>
                          <a:cs typeface="Zurich Blk BT"/>
                        </a:rPr>
                        <a:t>:</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Response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[Please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indicate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Yes,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No,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Not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Applicable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lk BT"/>
                        </a:rPr>
                        <a:t>(NA)]</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3440">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VI.</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415" marR="0" algn="just">
                        <a:spcBef>
                          <a:spcPts val="0"/>
                        </a:spcBef>
                        <a:spcAft>
                          <a:spcPts val="0"/>
                        </a:spcAft>
                      </a:pPr>
                      <a:r>
                        <a:rPr lang="en-US" sz="1300" kern="50" dirty="0">
                          <a:solidFill>
                            <a:schemeClr val="tx1"/>
                          </a:solidFill>
                          <a:latin typeface="Bookman Old Style" pitchFamily="18" charset="0"/>
                          <a:ea typeface="Lucida Sans Unicode"/>
                          <a:cs typeface="Zurich BT"/>
                        </a:rPr>
                        <a:t>After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issue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shares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(including</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bonus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and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shares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issued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rights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basis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and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shares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issued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conversion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stock</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option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under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ESOP</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scheme)/convertible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debentures/convertible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preference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shares,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we</a:t>
                      </a:r>
                      <a:r>
                        <a:rPr lang="en-US" sz="1300" kern="50" dirty="0">
                          <a:solidFill>
                            <a:schemeClr val="tx1"/>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shall</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file</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Form</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FC-GPR</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through</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you</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to</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the</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RBI</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not</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later</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than</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30</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days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from</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date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issue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shares.</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a:solidFill>
                            <a:schemeClr val="tx1"/>
                          </a:solidFill>
                          <a:latin typeface="Bookman Old Style" pitchFamily="18" charset="0"/>
                          <a:ea typeface="Lucida Sans Unicode"/>
                          <a:cs typeface="Zurich Blk BT"/>
                        </a:rPr>
                        <a:t>:</a:t>
                      </a:r>
                      <a:endParaRPr lang="en-IN" sz="1300" kern="5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76440">
                <a:tc>
                  <a:txBody>
                    <a:bodyPr/>
                    <a:lstStyle/>
                    <a:p>
                      <a:pPr marL="0" marR="0">
                        <a:spcBef>
                          <a:spcPts val="0"/>
                        </a:spcBef>
                        <a:spcAft>
                          <a:spcPts val="0"/>
                        </a:spcAft>
                      </a:pPr>
                      <a:r>
                        <a:rPr lang="en-US" sz="1300" kern="50" dirty="0">
                          <a:solidFill>
                            <a:schemeClr val="tx1"/>
                          </a:solidFill>
                          <a:latin typeface="Bookman Old Style" pitchFamily="18" charset="0"/>
                          <a:ea typeface="Lucida Sans Unicode"/>
                          <a:cs typeface="Zurich Blk BT"/>
                        </a:rPr>
                        <a:t>VII.</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415" marR="0" algn="just">
                        <a:spcBef>
                          <a:spcPts val="0"/>
                        </a:spcBef>
                        <a:spcAft>
                          <a:spcPts val="0"/>
                        </a:spcAft>
                      </a:pPr>
                      <a:r>
                        <a:rPr lang="en-US" sz="1300" kern="50" dirty="0">
                          <a:solidFill>
                            <a:schemeClr val="tx1"/>
                          </a:solidFill>
                          <a:latin typeface="Bookman Old Style" pitchFamily="18" charset="0"/>
                          <a:ea typeface="Lucida Sans Unicode"/>
                          <a:cs typeface="Zurich BT"/>
                        </a:rPr>
                        <a:t>Foreign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Direct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investment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a:t>
                      </a:r>
                      <a:r>
                        <a:rPr lang="en-US" sz="1300" kern="50" dirty="0">
                          <a:solidFill>
                            <a:schemeClr val="tx1"/>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Partnership</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Firm/Proprietary</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Concern</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(applicable</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only</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if</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the</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investee</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entity</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is</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a</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Partnership</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Firm/</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Proprietary</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Concern)</a:t>
                      </a:r>
                      <a:r>
                        <a:rPr lang="en-US" sz="1300" kern="50" dirty="0">
                          <a:solidFill>
                            <a:schemeClr val="tx1"/>
                          </a:solidFill>
                          <a:latin typeface="Bookman Old Style" pitchFamily="18" charset="0"/>
                          <a:ea typeface="Lucida Sans Unicode"/>
                          <a:cs typeface="Zurich BT"/>
                        </a:rPr>
                        <a:t>:</a:t>
                      </a:r>
                      <a:endParaRPr lang="en-IN" sz="1300" kern="50" dirty="0">
                        <a:solidFill>
                          <a:schemeClr val="tx1"/>
                        </a:solidFill>
                        <a:latin typeface="Bookman Old Style" pitchFamily="18" charset="0"/>
                        <a:ea typeface="Lucida Sans Unicode"/>
                        <a:cs typeface="Mangal"/>
                      </a:endParaRPr>
                    </a:p>
                    <a:p>
                      <a:pPr marL="18415" marR="0" algn="just">
                        <a:spcBef>
                          <a:spcPts val="0"/>
                        </a:spcBef>
                        <a:spcAft>
                          <a:spcPts val="0"/>
                        </a:spcAft>
                      </a:pPr>
                      <a:r>
                        <a:rPr lang="en-US" sz="1300" kern="50" dirty="0">
                          <a:solidFill>
                            <a:schemeClr val="tx1"/>
                          </a:solidFill>
                          <a:latin typeface="Bookman Old Style" pitchFamily="18" charset="0"/>
                          <a:ea typeface="Thorndale AMT"/>
                          <a:cs typeface="Thorndale AMT"/>
                        </a:rPr>
                        <a:t>“</a:t>
                      </a:r>
                      <a:r>
                        <a:rPr lang="en-US" sz="1300" kern="50" dirty="0">
                          <a:solidFill>
                            <a:schemeClr val="tx1"/>
                          </a:solidFill>
                          <a:latin typeface="Bookman Old Style" pitchFamily="18" charset="0"/>
                          <a:ea typeface="Lucida Sans Unicode"/>
                          <a:cs typeface="Zurich BT"/>
                        </a:rPr>
                        <a:t>We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declare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that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inward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remittance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way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contribution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capital</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of</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our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partnership</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firm/our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proprietary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concern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on</a:t>
                      </a:r>
                      <a:r>
                        <a:rPr lang="en-US" sz="1300" kern="50" dirty="0">
                          <a:solidFill>
                            <a:schemeClr val="tx1"/>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non-repatriation</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basis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and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our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partnership</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firm/</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proprietary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concern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a:t>
                      </a:r>
                      <a:r>
                        <a:rPr lang="en-US" sz="1300" kern="50" dirty="0">
                          <a:solidFill>
                            <a:schemeClr val="tx1"/>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not</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engaged</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in</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any</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agricultural</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/plantation</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or</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real</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estate</a:t>
                      </a:r>
                      <a:r>
                        <a:rPr lang="en-US" sz="1300" b="1" kern="50" dirty="0">
                          <a:solidFill>
                            <a:srgbClr val="FF0000"/>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business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t>
                      </a:r>
                      <a:r>
                        <a:rPr lang="en-US" sz="1300" kern="50" dirty="0" err="1">
                          <a:solidFill>
                            <a:schemeClr val="tx1"/>
                          </a:solidFill>
                          <a:latin typeface="Bookman Old Style" pitchFamily="18" charset="0"/>
                          <a:ea typeface="Lucida Sans Unicode"/>
                          <a:cs typeface="Zurich BT"/>
                        </a:rPr>
                        <a:t>i.e</a:t>
                      </a:r>
                      <a:r>
                        <a:rPr lang="en-US" sz="1300" kern="50" dirty="0">
                          <a:solidFill>
                            <a:schemeClr val="tx1"/>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dealing</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in</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land</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and</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immovable</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property</a:t>
                      </a:r>
                      <a:r>
                        <a:rPr lang="en-US" sz="1300" b="1" kern="50" dirty="0">
                          <a:solidFill>
                            <a:srgbClr val="FF0000"/>
                          </a:solidFill>
                          <a:latin typeface="Bookman Old Style" pitchFamily="18" charset="0"/>
                          <a:ea typeface="Thorndale AMT"/>
                          <a:cs typeface="Thorndale AMT"/>
                        </a:rPr>
                        <a:t> </a:t>
                      </a:r>
                      <a:r>
                        <a:rPr lang="en-US" sz="1300" b="1" kern="50" dirty="0">
                          <a:solidFill>
                            <a:srgbClr val="FF0000"/>
                          </a:solidFill>
                          <a:latin typeface="Bookman Old Style" pitchFamily="18" charset="0"/>
                          <a:ea typeface="Lucida Sans Unicode"/>
                          <a:cs typeface="Zurich BT"/>
                        </a:rPr>
                        <a:t>with</a:t>
                      </a:r>
                      <a:r>
                        <a:rPr lang="en-US" sz="1300" b="1" kern="50" dirty="0">
                          <a:solidFill>
                            <a:srgbClr val="FF0000"/>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view</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to</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earning</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profit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earning</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income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there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from)</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print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media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sector.</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The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existing</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regulations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issued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by</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SEBI/RBI</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&amp;</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FEMA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regulations</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on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Foreign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Direct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Investment</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India</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have</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been</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complied</a:t>
                      </a:r>
                      <a:r>
                        <a:rPr lang="en-US" sz="1300" kern="50" dirty="0">
                          <a:solidFill>
                            <a:schemeClr val="tx1"/>
                          </a:solidFill>
                          <a:latin typeface="Bookman Old Style" pitchFamily="18" charset="0"/>
                          <a:ea typeface="Thorndale AMT"/>
                          <a:cs typeface="Thorndale AMT"/>
                        </a:rPr>
                        <a:t> </a:t>
                      </a:r>
                      <a:r>
                        <a:rPr lang="en-US" sz="1300" kern="50" dirty="0">
                          <a:solidFill>
                            <a:schemeClr val="tx1"/>
                          </a:solidFill>
                          <a:latin typeface="Bookman Old Style" pitchFamily="18" charset="0"/>
                          <a:ea typeface="Lucida Sans Unicode"/>
                          <a:cs typeface="Zurich BT"/>
                        </a:rPr>
                        <a:t>with.</a:t>
                      </a:r>
                      <a:r>
                        <a:rPr lang="en-US" sz="1300" kern="50" dirty="0">
                          <a:solidFill>
                            <a:schemeClr val="tx1"/>
                          </a:solidFill>
                          <a:latin typeface="Bookman Old Style" pitchFamily="18" charset="0"/>
                          <a:ea typeface="Thorndale AMT"/>
                          <a:cs typeface="Thorndale AMT"/>
                        </a:rPr>
                        <a:t>”</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300" kern="50" dirty="0">
                          <a:solidFill>
                            <a:schemeClr val="tx1"/>
                          </a:solidFill>
                          <a:latin typeface="Bookman Old Style" pitchFamily="18" charset="0"/>
                          <a:ea typeface="Lucida Sans Unicode"/>
                          <a:cs typeface="Zurich Blk BT"/>
                        </a:rPr>
                        <a:t>:</a:t>
                      </a:r>
                      <a:endParaRPr lang="en-IN"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300" kern="50" dirty="0">
                        <a:solidFill>
                          <a:schemeClr val="tx1"/>
                        </a:solidFill>
                        <a:latin typeface="Bookman Old Style" pitchFamily="18" charset="0"/>
                        <a:ea typeface="Lucida Sans Unicode"/>
                        <a:cs typeface="Mangal"/>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gridSpan="4">
                  <a:txBody>
                    <a:bodyPr/>
                    <a:lstStyle/>
                    <a:p>
                      <a:pPr marL="355600" indent="-355600">
                        <a:buFont typeface="Arial" pitchFamily="34" charset="0"/>
                        <a:buChar char="•"/>
                      </a:pPr>
                      <a:r>
                        <a:rPr lang="en-US" sz="1300" kern="1200" dirty="0" smtClean="0">
                          <a:solidFill>
                            <a:schemeClr val="dk1"/>
                          </a:solidFill>
                          <a:latin typeface="Bookman Old Style" pitchFamily="18" charset="0"/>
                          <a:ea typeface="+mn-ea"/>
                          <a:cs typeface="+mn-cs"/>
                        </a:rPr>
                        <a:t>We request you to kindly </a:t>
                      </a:r>
                      <a:r>
                        <a:rPr lang="en-US" sz="1300" b="1" kern="1200" dirty="0" smtClean="0">
                          <a:solidFill>
                            <a:srgbClr val="FF0000"/>
                          </a:solidFill>
                          <a:latin typeface="Bookman Old Style" pitchFamily="18" charset="0"/>
                          <a:ea typeface="+mn-ea"/>
                          <a:cs typeface="+mn-cs"/>
                        </a:rPr>
                        <a:t>issue FIRC for </a:t>
                      </a:r>
                      <a:r>
                        <a:rPr lang="en-US" sz="1300" kern="1200" dirty="0" smtClean="0">
                          <a:solidFill>
                            <a:schemeClr val="dk1"/>
                          </a:solidFill>
                          <a:latin typeface="Bookman Old Style" pitchFamily="18" charset="0"/>
                          <a:ea typeface="+mn-ea"/>
                          <a:cs typeface="+mn-cs"/>
                        </a:rPr>
                        <a:t>the above FDI remittance, and authorize you to debit bank’s charges for issuance of FIRC. </a:t>
                      </a:r>
                      <a:endParaRPr lang="en-IN" sz="1300" kern="1200" dirty="0" smtClean="0">
                        <a:solidFill>
                          <a:schemeClr val="dk1"/>
                        </a:solidFill>
                        <a:latin typeface="Bookman Old Style" pitchFamily="18" charset="0"/>
                        <a:ea typeface="+mn-ea"/>
                        <a:cs typeface="+mn-cs"/>
                      </a:endParaRPr>
                    </a:p>
                    <a:p>
                      <a:pPr marL="355600" lvl="0" indent="-355600">
                        <a:buFont typeface="Arial" pitchFamily="34" charset="0"/>
                        <a:buChar char="•"/>
                      </a:pPr>
                      <a:r>
                        <a:rPr lang="en-US" sz="1300" kern="1200" dirty="0" smtClean="0">
                          <a:solidFill>
                            <a:schemeClr val="dk1"/>
                          </a:solidFill>
                          <a:latin typeface="Bookman Old Style" pitchFamily="18" charset="0"/>
                          <a:ea typeface="+mn-ea"/>
                          <a:cs typeface="+mn-cs"/>
                        </a:rPr>
                        <a:t>We enclose herewith duly </a:t>
                      </a:r>
                      <a:r>
                        <a:rPr lang="en-US" sz="1300" b="1" kern="1200" dirty="0" smtClean="0">
                          <a:solidFill>
                            <a:srgbClr val="FF0000"/>
                          </a:solidFill>
                          <a:latin typeface="Bookman Old Style" pitchFamily="18" charset="0"/>
                          <a:ea typeface="+mn-ea"/>
                          <a:cs typeface="+mn-cs"/>
                        </a:rPr>
                        <a:t>signed Advance Reporting Form (ARF) </a:t>
                      </a:r>
                      <a:r>
                        <a:rPr lang="en-US" sz="1300" kern="1200" dirty="0" smtClean="0">
                          <a:solidFill>
                            <a:schemeClr val="dk1"/>
                          </a:solidFill>
                          <a:latin typeface="Bookman Old Style" pitchFamily="18" charset="0"/>
                          <a:ea typeface="+mn-ea"/>
                          <a:cs typeface="+mn-cs"/>
                        </a:rPr>
                        <a:t>and request you to report the above FDI remittance to the RBI along with KYC form of the remitter and a copy of FIRC. </a:t>
                      </a:r>
                      <a:endParaRPr lang="en-IN" sz="1300" kern="1200" dirty="0" smtClean="0">
                        <a:solidFill>
                          <a:schemeClr val="dk1"/>
                        </a:solidFill>
                        <a:latin typeface="Bookman Old Style" pitchFamily="18" charset="0"/>
                        <a:ea typeface="+mn-ea"/>
                        <a:cs typeface="+mn-cs"/>
                      </a:endParaRPr>
                    </a:p>
                    <a:p>
                      <a:r>
                        <a:rPr lang="en-US" sz="1300" kern="1200" dirty="0" smtClean="0">
                          <a:solidFill>
                            <a:schemeClr val="dk1"/>
                          </a:solidFill>
                          <a:latin typeface="Bookman Old Style" pitchFamily="18" charset="0"/>
                          <a:ea typeface="+mn-ea"/>
                          <a:cs typeface="+mn-cs"/>
                        </a:rPr>
                        <a:t> </a:t>
                      </a:r>
                      <a:endParaRPr lang="en-IN" sz="1300" kern="1200" dirty="0" smtClean="0">
                        <a:solidFill>
                          <a:schemeClr val="dk1"/>
                        </a:solidFill>
                        <a:latin typeface="Bookman Old Style" pitchFamily="18" charset="0"/>
                        <a:ea typeface="+mn-ea"/>
                        <a:cs typeface="+mn-cs"/>
                      </a:endParaRPr>
                    </a:p>
                    <a:p>
                      <a:r>
                        <a:rPr lang="en-US" sz="1300" kern="1200" dirty="0" smtClean="0">
                          <a:solidFill>
                            <a:schemeClr val="dk1"/>
                          </a:solidFill>
                          <a:latin typeface="Bookman Old Style" pitchFamily="18" charset="0"/>
                          <a:ea typeface="+mn-ea"/>
                          <a:cs typeface="+mn-cs"/>
                        </a:rPr>
                        <a:t>Yours faithfully,</a:t>
                      </a:r>
                      <a:endParaRPr lang="en-IN" sz="1300" kern="1200" dirty="0" smtClean="0">
                        <a:solidFill>
                          <a:schemeClr val="dk1"/>
                        </a:solidFill>
                        <a:latin typeface="Bookman Old Style" pitchFamily="18" charset="0"/>
                        <a:ea typeface="+mn-ea"/>
                        <a:cs typeface="+mn-cs"/>
                      </a:endParaRPr>
                    </a:p>
                    <a:p>
                      <a:r>
                        <a:rPr lang="en-IN" sz="1300" b="1" kern="1200" dirty="0" smtClean="0">
                          <a:solidFill>
                            <a:schemeClr val="dk1"/>
                          </a:solidFill>
                          <a:latin typeface="Bookman Old Style" pitchFamily="18" charset="0"/>
                          <a:ea typeface="+mn-ea"/>
                          <a:cs typeface="+mn-cs"/>
                        </a:rPr>
                        <a:t>For ____________</a:t>
                      </a:r>
                    </a:p>
                    <a:p>
                      <a:endParaRPr lang="en-US" sz="1300" b="1" kern="1200" dirty="0" smtClean="0">
                        <a:solidFill>
                          <a:schemeClr val="dk1"/>
                        </a:solidFill>
                        <a:latin typeface="Bookman Old Style" pitchFamily="18" charset="0"/>
                        <a:ea typeface="+mn-ea"/>
                        <a:cs typeface="+mn-cs"/>
                      </a:endParaRPr>
                    </a:p>
                    <a:p>
                      <a:r>
                        <a:rPr lang="en-US" sz="1300" b="1" kern="1200" dirty="0" smtClean="0">
                          <a:solidFill>
                            <a:schemeClr val="dk1"/>
                          </a:solidFill>
                          <a:latin typeface="Bookman Old Style" pitchFamily="18" charset="0"/>
                          <a:ea typeface="+mn-ea"/>
                          <a:cs typeface="+mn-cs"/>
                        </a:rPr>
                        <a:t>Authorized Signatory</a:t>
                      </a:r>
                      <a:r>
                        <a:rPr lang="en-US" sz="1300" kern="1200" dirty="0" smtClean="0">
                          <a:solidFill>
                            <a:schemeClr val="dk1"/>
                          </a:solidFill>
                          <a:latin typeface="Bookman Old Style" pitchFamily="18" charset="0"/>
                          <a:ea typeface="+mn-ea"/>
                          <a:cs typeface="+mn-cs"/>
                        </a:rPr>
                        <a:t> </a:t>
                      </a:r>
                      <a:endParaRPr lang="en-IN" sz="1300" kern="1200" dirty="0" smtClean="0">
                        <a:solidFill>
                          <a:schemeClr val="dk1"/>
                        </a:solidFill>
                        <a:latin typeface="Bookman Old Style" pitchFamily="18" charset="0"/>
                        <a:ea typeface="+mn-ea"/>
                        <a:cs typeface="+mn-cs"/>
                      </a:endParaRPr>
                    </a:p>
                    <a:p>
                      <a:r>
                        <a:rPr lang="en-US" sz="1300" kern="1200" dirty="0" smtClean="0">
                          <a:solidFill>
                            <a:schemeClr val="dk1"/>
                          </a:solidFill>
                          <a:latin typeface="Bookman Old Style" pitchFamily="18" charset="0"/>
                          <a:ea typeface="+mn-ea"/>
                          <a:cs typeface="+mn-cs"/>
                        </a:rPr>
                        <a:t>Name - </a:t>
                      </a:r>
                      <a:endParaRPr lang="en-IN" sz="1300" kern="1200" dirty="0" smtClean="0">
                        <a:solidFill>
                          <a:schemeClr val="dk1"/>
                        </a:solidFill>
                        <a:latin typeface="Bookman Old Style" pitchFamily="18" charset="0"/>
                        <a:ea typeface="+mn-ea"/>
                        <a:cs typeface="+mn-cs"/>
                      </a:endParaRPr>
                    </a:p>
                    <a:p>
                      <a:r>
                        <a:rPr lang="en-US" sz="1300" kern="1200" dirty="0" smtClean="0">
                          <a:solidFill>
                            <a:schemeClr val="dk1"/>
                          </a:solidFill>
                          <a:latin typeface="Bookman Old Style" pitchFamily="18" charset="0"/>
                          <a:ea typeface="+mn-ea"/>
                          <a:cs typeface="+mn-cs"/>
                        </a:rPr>
                        <a:t>Designation - </a:t>
                      </a:r>
                      <a:endParaRPr lang="en-IN" sz="1300" kern="1200" dirty="0" smtClean="0">
                        <a:solidFill>
                          <a:schemeClr val="dk1"/>
                        </a:solidFill>
                        <a:latin typeface="Bookman Old Style" pitchFamily="18" charset="0"/>
                        <a:ea typeface="+mn-ea"/>
                        <a:cs typeface="+mn-cs"/>
                      </a:endParaRPr>
                    </a:p>
                    <a:p>
                      <a:r>
                        <a:rPr lang="en-IN" sz="1300" kern="1200" dirty="0" smtClean="0">
                          <a:solidFill>
                            <a:schemeClr val="dk1"/>
                          </a:solidFill>
                          <a:latin typeface="Bookman Old Style" pitchFamily="18" charset="0"/>
                          <a:ea typeface="+mn-ea"/>
                          <a:cs typeface="+mn-cs"/>
                        </a:rPr>
                        <a:t>Company Name –</a:t>
                      </a:r>
                      <a:endParaRPr lang="en-IN" sz="1300" dirty="0">
                        <a:solidFill>
                          <a:schemeClr val="tx1"/>
                        </a:solidFill>
                        <a:latin typeface="Bookman Old Style" pitchFamily="18" charset="0"/>
                      </a:endParaRPr>
                    </a:p>
                  </a:txBody>
                  <a:tcPr marL="28800" marR="28800" marT="288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sz="1300" dirty="0">
                        <a:solidFill>
                          <a:schemeClr val="tx1"/>
                        </a:solidFill>
                        <a:latin typeface="Bookman Old Style" pitchFamily="18" charset="0"/>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IN" sz="1300" dirty="0">
                        <a:solidFill>
                          <a:schemeClr val="tx1"/>
                        </a:solidFill>
                        <a:latin typeface="Bookman Old Style" pitchFamily="18" charset="0"/>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300" dirty="0">
                        <a:solidFill>
                          <a:schemeClr val="tx1"/>
                        </a:solidFill>
                        <a:latin typeface="Bookman Old Style" pitchFamily="18" charset="0"/>
                      </a:endParaRPr>
                    </a:p>
                  </a:txBody>
                  <a:tcPr marL="28800" marR="28800" marT="28800" marB="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IN" sz="2000" b="1" dirty="0" smtClean="0">
                <a:solidFill>
                  <a:srgbClr val="FF0000"/>
                </a:solidFill>
                <a:latin typeface="Bookman Old Style" pitchFamily="18" charset="0"/>
              </a:rPr>
              <a:t>Customer letter </a:t>
            </a:r>
            <a:r>
              <a:rPr lang="en-IN" sz="2000" b="1" dirty="0" smtClean="0">
                <a:latin typeface="Bookman Old Style" pitchFamily="18" charset="0"/>
              </a:rPr>
              <a:t>to include below </a:t>
            </a:r>
            <a:r>
              <a:rPr lang="en-IN" sz="2000" b="1" dirty="0" smtClean="0">
                <a:solidFill>
                  <a:srgbClr val="FF0000"/>
                </a:solidFill>
                <a:latin typeface="Bookman Old Style" pitchFamily="18" charset="0"/>
              </a:rPr>
              <a:t>stated declarations </a:t>
            </a:r>
            <a:r>
              <a:rPr lang="en-IN" sz="2000" b="1" dirty="0" smtClean="0">
                <a:latin typeface="Bookman Old Style" pitchFamily="18" charset="0"/>
              </a:rPr>
              <a:t>and documents for FDI through the following mode:</a:t>
            </a:r>
            <a:endParaRPr lang="en-IN" sz="2000" b="1" dirty="0">
              <a:latin typeface="Bookman Old Style" pitchFamily="18" charset="0"/>
            </a:endParaRPr>
          </a:p>
        </p:txBody>
      </p:sp>
      <p:sp>
        <p:nvSpPr>
          <p:cNvPr id="3" name="Content Placeholder 2"/>
          <p:cNvSpPr>
            <a:spLocks noGrp="1"/>
          </p:cNvSpPr>
          <p:nvPr>
            <p:ph idx="1"/>
          </p:nvPr>
        </p:nvSpPr>
        <p:spPr>
          <a:xfrm>
            <a:off x="457200" y="914400"/>
            <a:ext cx="8229600" cy="5638800"/>
          </a:xfrm>
        </p:spPr>
        <p:txBody>
          <a:bodyPr>
            <a:noAutofit/>
          </a:bodyPr>
          <a:lstStyle/>
          <a:p>
            <a:pPr marL="0" indent="0" algn="ctr">
              <a:spcBef>
                <a:spcPts val="0"/>
              </a:spcBef>
              <a:buNone/>
            </a:pPr>
            <a:r>
              <a:rPr lang="en-US" sz="1400" dirty="0" smtClean="0">
                <a:latin typeface="Bookman Old Style" pitchFamily="18" charset="0"/>
              </a:rPr>
              <a:t>Foreign investment towards issue of </a:t>
            </a:r>
            <a:r>
              <a:rPr lang="en-US" sz="1400" b="1" dirty="0" smtClean="0">
                <a:solidFill>
                  <a:srgbClr val="FF0000"/>
                </a:solidFill>
                <a:latin typeface="Bookman Old Style" pitchFamily="18" charset="0"/>
              </a:rPr>
              <a:t>ADRs / GDRs </a:t>
            </a:r>
            <a:endParaRPr lang="en-IN" sz="1400" b="1" dirty="0" smtClean="0">
              <a:solidFill>
                <a:srgbClr val="FF0000"/>
              </a:solidFill>
              <a:latin typeface="Bookman Old Style" pitchFamily="18" charset="0"/>
            </a:endParaRPr>
          </a:p>
          <a:p>
            <a:pPr marL="0" indent="0" algn="just">
              <a:spcBef>
                <a:spcPts val="0"/>
              </a:spcBef>
              <a:buNone/>
            </a:pPr>
            <a:r>
              <a:rPr lang="en-US" sz="1400"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“We </a:t>
            </a:r>
            <a:r>
              <a:rPr lang="en-US" sz="1400" b="1" dirty="0" smtClean="0">
                <a:solidFill>
                  <a:srgbClr val="FF0000"/>
                </a:solidFill>
                <a:latin typeface="Bookman Old Style" pitchFamily="18" charset="0"/>
              </a:rPr>
              <a:t>declare that the inward remittance </a:t>
            </a:r>
            <a:r>
              <a:rPr lang="en-US" sz="1400" dirty="0" smtClean="0">
                <a:latin typeface="Bookman Old Style" pitchFamily="18" charset="0"/>
              </a:rPr>
              <a:t>is towards issue of ADRs/ GDRs and we are eligible to issue ADRs / GDRs in accordance with the Scheme for issue of Foreign Currency Convertible Bonds and Ordinary Shares (Through Depository Receipt Mechanism Scheme ,1993 and subsequent guidelines issued by Ministry of Finance , Government of India. The existing regulations issued by SEBI, FEMA and RBI Guidelines on the investment have been complied with.”</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Foreign investment towards issue of shares </a:t>
            </a:r>
            <a:r>
              <a:rPr lang="en-US" sz="1400" b="1" dirty="0" smtClean="0">
                <a:solidFill>
                  <a:srgbClr val="FF0000"/>
                </a:solidFill>
                <a:latin typeface="Bookman Old Style" pitchFamily="18" charset="0"/>
              </a:rPr>
              <a:t>under ESOPs (Employee Stock Option Scheme)</a:t>
            </a:r>
            <a:endParaRPr lang="en-IN" sz="1400" b="1" dirty="0" smtClean="0">
              <a:solidFill>
                <a:srgbClr val="FF0000"/>
              </a:solidFill>
              <a:latin typeface="Bookman Old Style" pitchFamily="18" charset="0"/>
            </a:endParaRPr>
          </a:p>
          <a:p>
            <a:pPr marL="0" indent="0" algn="just">
              <a:spcBef>
                <a:spcPts val="0"/>
              </a:spcBef>
              <a:buNone/>
            </a:pPr>
            <a:r>
              <a:rPr lang="en-US" sz="1400"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We declare that the inward remittance is towards issue of shares under ESOPs (Employee Stock Option Scheme) .The existing regulations issued by SEBI FEMA and RBI Guidelines on the investment have been complied with. </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ESOP is to be submitted to Mr./Ms.______________ who is an employee (not resident in Pakistan) of our firm ____________/of our JV/WOS firm ______________/ of our subsidiary firm______________ and the face value of the shares to be </a:t>
            </a:r>
            <a:r>
              <a:rPr lang="en-US" sz="1400" dirty="0" err="1" smtClean="0">
                <a:latin typeface="Bookman Old Style" pitchFamily="18" charset="0"/>
              </a:rPr>
              <a:t>alloted</a:t>
            </a:r>
            <a:r>
              <a:rPr lang="en-US" sz="1400" dirty="0" smtClean="0">
                <a:latin typeface="Bookman Old Style" pitchFamily="18" charset="0"/>
              </a:rPr>
              <a:t> under the scheme to the non-resident employee does not exceed 5 percent of the paid up capital of the issuing company.</a:t>
            </a:r>
            <a:endParaRPr lang="en-IN" sz="1400" dirty="0" smtClean="0">
              <a:latin typeface="Bookman Old Style" pitchFamily="18" charset="0"/>
            </a:endParaRPr>
          </a:p>
          <a:p>
            <a:pPr marL="0" indent="0" algn="just">
              <a:spcBef>
                <a:spcPts val="0"/>
              </a:spcBef>
              <a:buNone/>
            </a:pPr>
            <a:r>
              <a:rPr lang="en-IN" sz="1400" dirty="0" smtClean="0">
                <a:latin typeface="Bookman Old Style" pitchFamily="18" charset="0"/>
              </a:rPr>
              <a:t> </a:t>
            </a:r>
          </a:p>
          <a:p>
            <a:pPr marL="0" indent="0" algn="just">
              <a:spcBef>
                <a:spcPts val="0"/>
              </a:spcBef>
              <a:buNone/>
            </a:pPr>
            <a:r>
              <a:rPr lang="en-US" sz="1400" b="1" dirty="0" smtClean="0">
                <a:latin typeface="Bookman Old Style" pitchFamily="18" charset="0"/>
              </a:rPr>
              <a:t>For ____________</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US" sz="1400"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IN" sz="1400" b="1" dirty="0" smtClean="0">
                <a:latin typeface="Bookman Old Style" pitchFamily="18" charset="0"/>
              </a:rPr>
              <a:t>Authorized Signatory</a:t>
            </a:r>
            <a:endParaRPr lang="en-IN" sz="1400" dirty="0">
              <a:latin typeface="Bookman Old Style"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1828799"/>
          <a:ext cx="8686800" cy="4953001"/>
        </p:xfrm>
        <a:graphic>
          <a:graphicData uri="http://schemas.openxmlformats.org/drawingml/2006/table">
            <a:tbl>
              <a:tblPr firstRow="1" bandRow="1">
                <a:tableStyleId>{5C22544A-7EE6-4342-B048-85BDC9FD1C3A}</a:tableStyleId>
              </a:tblPr>
              <a:tblGrid>
                <a:gridCol w="1371600"/>
                <a:gridCol w="2590800"/>
                <a:gridCol w="1143000"/>
                <a:gridCol w="1676400"/>
                <a:gridCol w="1905000"/>
              </a:tblGrid>
              <a:tr h="999180">
                <a:tc>
                  <a:txBody>
                    <a:bodyPr/>
                    <a:lstStyle/>
                    <a:p>
                      <a:pPr marL="0" marR="0" algn="ctr">
                        <a:lnSpc>
                          <a:spcPct val="100000"/>
                        </a:lnSpc>
                        <a:spcBef>
                          <a:spcPts val="0"/>
                        </a:spcBef>
                        <a:spcAft>
                          <a:spcPts val="0"/>
                        </a:spcAft>
                      </a:pPr>
                      <a:r>
                        <a:rPr lang="en-US" sz="1400" dirty="0">
                          <a:solidFill>
                            <a:schemeClr val="tx1"/>
                          </a:solidFill>
                          <a:latin typeface="Bookman Old Style" pitchFamily="18" charset="0"/>
                          <a:ea typeface="Calibri"/>
                        </a:rPr>
                        <a:t>Form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dirty="0" smtClean="0">
                          <a:solidFill>
                            <a:schemeClr val="tx1"/>
                          </a:solidFill>
                          <a:latin typeface="Bookman Old Style" pitchFamily="18" charset="0"/>
                          <a:ea typeface="Calibri"/>
                        </a:rPr>
                        <a:t>Supporting</a:t>
                      </a:r>
                      <a:endParaRPr lang="en-US" sz="1400" dirty="0">
                        <a:solidFill>
                          <a:schemeClr val="tx1"/>
                        </a:solidFill>
                        <a:latin typeface="Bookman Old Style" pitchFamily="18" charset="0"/>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dirty="0">
                          <a:solidFill>
                            <a:schemeClr val="tx1"/>
                          </a:solidFill>
                          <a:latin typeface="Bookman Old Style" pitchFamily="18" charset="0"/>
                          <a:ea typeface="Calibri"/>
                        </a:rPr>
                        <a:t>Time period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dirty="0">
                          <a:solidFill>
                            <a:schemeClr val="tx1"/>
                          </a:solidFill>
                          <a:latin typeface="Bookman Old Style" pitchFamily="18" charset="0"/>
                          <a:ea typeface="Calibri"/>
                        </a:rPr>
                        <a:t>Action by Regional Office concerned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dirty="0">
                          <a:solidFill>
                            <a:schemeClr val="tx1"/>
                          </a:solidFill>
                          <a:latin typeface="Bookman Old Style" pitchFamily="18" charset="0"/>
                          <a:ea typeface="Calibri"/>
                        </a:rPr>
                        <a:t>Non-compliance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5421">
                <a:tc>
                  <a:txBody>
                    <a:bodyPr/>
                    <a:lstStyle/>
                    <a:p>
                      <a:pPr marL="0" marR="0" algn="just">
                        <a:lnSpc>
                          <a:spcPct val="100000"/>
                        </a:lnSpc>
                        <a:spcBef>
                          <a:spcPts val="0"/>
                        </a:spcBef>
                        <a:spcAft>
                          <a:spcPts val="0"/>
                        </a:spcAft>
                      </a:pPr>
                      <a:r>
                        <a:rPr lang="en-US" sz="1400" b="1" dirty="0">
                          <a:solidFill>
                            <a:srgbClr val="FF0000"/>
                          </a:solidFill>
                          <a:latin typeface="Bookman Old Style" pitchFamily="18" charset="0"/>
                          <a:ea typeface="Calibri"/>
                        </a:rPr>
                        <a:t>Form FC-GPR </a:t>
                      </a:r>
                      <a:r>
                        <a:rPr lang="en-US" sz="1400" dirty="0" smtClean="0">
                          <a:latin typeface="Bookman Old Style" pitchFamily="18" charset="0"/>
                        </a:rPr>
                        <a:t>duly filled up and </a:t>
                      </a:r>
                      <a:r>
                        <a:rPr lang="en-US" sz="1400" b="1" dirty="0" smtClean="0">
                          <a:solidFill>
                            <a:schemeClr val="tx1"/>
                          </a:solidFill>
                          <a:latin typeface="Bookman Old Style" pitchFamily="18" charset="0"/>
                        </a:rPr>
                        <a:t>signed by</a:t>
                      </a:r>
                      <a:r>
                        <a:rPr lang="en-US" sz="1400" dirty="0" smtClean="0">
                          <a:latin typeface="Bookman Old Style" pitchFamily="18" charset="0"/>
                        </a:rPr>
                        <a:t> MD/Director/Secretary of  Company</a:t>
                      </a: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6538" marR="0" indent="-236538" algn="just">
                        <a:lnSpc>
                          <a:spcPct val="100000"/>
                        </a:lnSpc>
                        <a:spcBef>
                          <a:spcPts val="0"/>
                        </a:spcBef>
                        <a:spcAft>
                          <a:spcPts val="0"/>
                        </a:spcAft>
                        <a:buFont typeface="Wingdings" pitchFamily="2" charset="2"/>
                        <a:buChar char="v"/>
                      </a:pPr>
                      <a:r>
                        <a:rPr lang="en-US" sz="1400" baseline="0" dirty="0" smtClean="0">
                          <a:solidFill>
                            <a:srgbClr val="000000"/>
                          </a:solidFill>
                          <a:latin typeface="Bookman Old Style" pitchFamily="18" charset="0"/>
                          <a:ea typeface="Calibri"/>
                        </a:rPr>
                        <a:t> </a:t>
                      </a:r>
                      <a:r>
                        <a:rPr lang="en-US" sz="1400" dirty="0" smtClean="0">
                          <a:solidFill>
                            <a:srgbClr val="000000"/>
                          </a:solidFill>
                          <a:latin typeface="Bookman Old Style" pitchFamily="18" charset="0"/>
                          <a:ea typeface="Calibri"/>
                        </a:rPr>
                        <a:t>A </a:t>
                      </a:r>
                      <a:r>
                        <a:rPr lang="en-US" sz="1400" b="1" dirty="0">
                          <a:solidFill>
                            <a:srgbClr val="FF0000"/>
                          </a:solidFill>
                          <a:latin typeface="Bookman Old Style" pitchFamily="18" charset="0"/>
                          <a:ea typeface="Calibri"/>
                        </a:rPr>
                        <a:t>certificate from </a:t>
                      </a:r>
                      <a:r>
                        <a:rPr lang="en-US" sz="1400" b="1" dirty="0" smtClean="0">
                          <a:solidFill>
                            <a:srgbClr val="FF0000"/>
                          </a:solidFill>
                          <a:latin typeface="Bookman Old Style" pitchFamily="18" charset="0"/>
                          <a:ea typeface="Calibri"/>
                        </a:rPr>
                        <a:t> </a:t>
                      </a:r>
                      <a:r>
                        <a:rPr lang="en-US" sz="1400" b="1" dirty="0">
                          <a:solidFill>
                            <a:srgbClr val="FF0000"/>
                          </a:solidFill>
                          <a:latin typeface="Bookman Old Style" pitchFamily="18" charset="0"/>
                          <a:ea typeface="Calibri"/>
                        </a:rPr>
                        <a:t>Company </a:t>
                      </a:r>
                      <a:r>
                        <a:rPr lang="en-US" sz="1400" b="1" dirty="0" smtClean="0">
                          <a:solidFill>
                            <a:srgbClr val="FF0000"/>
                          </a:solidFill>
                          <a:latin typeface="Bookman Old Style" pitchFamily="18" charset="0"/>
                          <a:ea typeface="Calibri"/>
                        </a:rPr>
                        <a:t>Secretary</a:t>
                      </a:r>
                      <a:endParaRPr lang="en-US" sz="1400" dirty="0" smtClean="0">
                        <a:solidFill>
                          <a:srgbClr val="000000"/>
                        </a:solidFill>
                        <a:latin typeface="Bookman Old Style" pitchFamily="18" charset="0"/>
                        <a:ea typeface="Calibri"/>
                      </a:endParaRPr>
                    </a:p>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v"/>
                        <a:tabLst/>
                        <a:defRPr/>
                      </a:pPr>
                      <a:r>
                        <a:rPr lang="en-US" sz="1400" dirty="0" smtClean="0">
                          <a:solidFill>
                            <a:srgbClr val="000000"/>
                          </a:solidFill>
                          <a:latin typeface="Bookman Old Style" pitchFamily="18" charset="0"/>
                          <a:ea typeface="Calibri"/>
                        </a:rPr>
                        <a:t>A </a:t>
                      </a:r>
                      <a:r>
                        <a:rPr lang="en-US" sz="1400" b="1" dirty="0" smtClean="0">
                          <a:solidFill>
                            <a:srgbClr val="FF0000"/>
                          </a:solidFill>
                          <a:latin typeface="Bookman Old Style" pitchFamily="18" charset="0"/>
                          <a:ea typeface="Calibri"/>
                        </a:rPr>
                        <a:t>certificate from SEBI registered Merchant Banker or Chartered Accountant for valuation</a:t>
                      </a:r>
                      <a:endParaRPr lang="en-US" sz="1400" dirty="0" smtClean="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400" dirty="0" smtClean="0">
                          <a:solidFill>
                            <a:srgbClr val="000000"/>
                          </a:solidFill>
                          <a:latin typeface="Bookman Old Style" pitchFamily="18" charset="0"/>
                          <a:ea typeface="Calibri"/>
                        </a:rPr>
                        <a:t>Not </a:t>
                      </a:r>
                      <a:r>
                        <a:rPr lang="en-US" sz="1400" dirty="0">
                          <a:solidFill>
                            <a:srgbClr val="000000"/>
                          </a:solidFill>
                          <a:latin typeface="Bookman Old Style" pitchFamily="18" charset="0"/>
                          <a:ea typeface="Calibri"/>
                        </a:rPr>
                        <a:t>later than </a:t>
                      </a:r>
                      <a:r>
                        <a:rPr lang="en-US" sz="1400" b="1" dirty="0">
                          <a:solidFill>
                            <a:srgbClr val="FF0000"/>
                          </a:solidFill>
                          <a:latin typeface="Bookman Old Style" pitchFamily="18" charset="0"/>
                          <a:ea typeface="Calibri"/>
                        </a:rPr>
                        <a:t>30 days</a:t>
                      </a:r>
                      <a:r>
                        <a:rPr lang="en-US" sz="1400" dirty="0">
                          <a:solidFill>
                            <a:srgbClr val="000000"/>
                          </a:solidFill>
                          <a:latin typeface="Bookman Old Style" pitchFamily="18" charset="0"/>
                          <a:ea typeface="Calibri"/>
                        </a:rPr>
                        <a:t> from the date of </a:t>
                      </a:r>
                      <a:r>
                        <a:rPr lang="en-US" sz="1400" dirty="0" smtClean="0">
                          <a:solidFill>
                            <a:srgbClr val="000000"/>
                          </a:solidFill>
                          <a:latin typeface="Bookman Old Style" pitchFamily="18" charset="0"/>
                          <a:ea typeface="Calibri"/>
                        </a:rPr>
                        <a:t>issue</a:t>
                      </a: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400" dirty="0" smtClean="0">
                          <a:solidFill>
                            <a:srgbClr val="000000"/>
                          </a:solidFill>
                          <a:latin typeface="Bookman Old Style" pitchFamily="18" charset="0"/>
                          <a:ea typeface="Calibri"/>
                        </a:rPr>
                        <a:t>Taking on record the shareholding pattern</a:t>
                      </a: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6538" marR="0" indent="-236538" algn="just">
                        <a:lnSpc>
                          <a:spcPct val="100000"/>
                        </a:lnSpc>
                        <a:spcBef>
                          <a:spcPts val="0"/>
                        </a:spcBef>
                        <a:spcAft>
                          <a:spcPts val="0"/>
                        </a:spcAft>
                        <a:buFont typeface="Wingdings" pitchFamily="2" charset="2"/>
                        <a:buChar char="v"/>
                      </a:pPr>
                      <a:r>
                        <a:rPr lang="en-US" sz="1400" b="1" dirty="0" smtClean="0">
                          <a:solidFill>
                            <a:srgbClr val="FF0000"/>
                          </a:solidFill>
                          <a:latin typeface="Bookman Old Style" pitchFamily="18" charset="0"/>
                          <a:ea typeface="Calibri"/>
                        </a:rPr>
                        <a:t>Contravention</a:t>
                      </a:r>
                      <a:r>
                        <a:rPr lang="en-US" sz="1400" dirty="0" smtClean="0">
                          <a:solidFill>
                            <a:srgbClr val="000000"/>
                          </a:solidFill>
                          <a:latin typeface="Bookman Old Style" pitchFamily="18" charset="0"/>
                          <a:ea typeface="Calibri"/>
                        </a:rPr>
                        <a:t>      under</a:t>
                      </a:r>
                      <a:r>
                        <a:rPr lang="en-US" sz="1400" baseline="0" dirty="0" smtClean="0">
                          <a:solidFill>
                            <a:srgbClr val="000000"/>
                          </a:solidFill>
                          <a:latin typeface="Bookman Old Style" pitchFamily="18" charset="0"/>
                          <a:ea typeface="Calibri"/>
                        </a:rPr>
                        <a:t> </a:t>
                      </a:r>
                      <a:r>
                        <a:rPr lang="en-US" sz="1400" dirty="0" smtClean="0">
                          <a:solidFill>
                            <a:srgbClr val="000000"/>
                          </a:solidFill>
                          <a:latin typeface="Bookman Old Style" pitchFamily="18" charset="0"/>
                          <a:ea typeface="Calibri"/>
                        </a:rPr>
                        <a:t>FEMA</a:t>
                      </a:r>
                    </a:p>
                    <a:p>
                      <a:pPr marL="236538" marR="0" indent="-236538" algn="just">
                        <a:lnSpc>
                          <a:spcPct val="100000"/>
                        </a:lnSpc>
                        <a:spcBef>
                          <a:spcPts val="0"/>
                        </a:spcBef>
                        <a:spcAft>
                          <a:spcPts val="0"/>
                        </a:spcAft>
                        <a:buFont typeface="Wingdings" pitchFamily="2" charset="2"/>
                        <a:buNone/>
                      </a:pPr>
                      <a:endParaRPr lang="en-US" sz="1400" dirty="0" smtClean="0">
                        <a:solidFill>
                          <a:srgbClr val="000000"/>
                        </a:solidFill>
                        <a:latin typeface="Bookman Old Style" pitchFamily="18" charset="0"/>
                        <a:ea typeface="Calibri"/>
                      </a:endParaRPr>
                    </a:p>
                    <a:p>
                      <a:pPr marL="173038" marR="0" indent="-173038" algn="just">
                        <a:lnSpc>
                          <a:spcPct val="100000"/>
                        </a:lnSpc>
                        <a:spcBef>
                          <a:spcPts val="0"/>
                        </a:spcBef>
                        <a:spcAft>
                          <a:spcPts val="0"/>
                        </a:spcAft>
                        <a:buFont typeface="Wingdings" pitchFamily="2" charset="2"/>
                        <a:buChar char="v"/>
                      </a:pPr>
                      <a:r>
                        <a:rPr lang="en-US" sz="1400" dirty="0" smtClean="0">
                          <a:solidFill>
                            <a:srgbClr val="000000"/>
                          </a:solidFill>
                          <a:latin typeface="Bookman Old Style" pitchFamily="18" charset="0"/>
                          <a:ea typeface="Calibri"/>
                        </a:rPr>
                        <a:t> Attract </a:t>
                      </a:r>
                      <a:r>
                        <a:rPr lang="en-US" sz="1400" b="1" dirty="0" smtClean="0">
                          <a:solidFill>
                            <a:srgbClr val="FF0000"/>
                          </a:solidFill>
                          <a:latin typeface="Bookman Old Style" pitchFamily="18" charset="0"/>
                          <a:ea typeface="Calibri"/>
                        </a:rPr>
                        <a:t>penal provisions</a:t>
                      </a:r>
                      <a:endParaRPr lang="en-US" sz="1400" b="1" dirty="0">
                        <a:solidFill>
                          <a:srgbClr val="FF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98029">
                <a:tc gridSpan="5">
                  <a:txBody>
                    <a:bodyPr/>
                    <a:lstStyle/>
                    <a:p>
                      <a:pPr algn="just">
                        <a:lnSpc>
                          <a:spcPct val="100000"/>
                        </a:lnSpc>
                      </a:pPr>
                      <a:r>
                        <a:rPr kumimoji="0" lang="en-IN" sz="1600" b="1" kern="1200" dirty="0" smtClean="0">
                          <a:solidFill>
                            <a:schemeClr val="dk1"/>
                          </a:solidFill>
                          <a:latin typeface="Bookman Old Style" pitchFamily="18" charset="0"/>
                          <a:ea typeface="+mn-ea"/>
                          <a:cs typeface="+mn-cs"/>
                        </a:rPr>
                        <a:t>Reconciliation of shareholding pattern at RBI end (Fresh issue, transfers, reduction, merger, transfers from NR to NR etc.) – Previous</a:t>
                      </a:r>
                      <a:r>
                        <a:rPr kumimoji="0" lang="en-IN" sz="1600" b="1" kern="1200" baseline="0" dirty="0" smtClean="0">
                          <a:solidFill>
                            <a:schemeClr val="dk1"/>
                          </a:solidFill>
                          <a:latin typeface="Bookman Old Style" pitchFamily="18" charset="0"/>
                          <a:ea typeface="+mn-ea"/>
                          <a:cs typeface="+mn-cs"/>
                        </a:rPr>
                        <a:t> RBI </a:t>
                      </a:r>
                      <a:r>
                        <a:rPr kumimoji="0" lang="en-IN" sz="1600" b="1" kern="1200" baseline="0" dirty="0" err="1" smtClean="0">
                          <a:solidFill>
                            <a:schemeClr val="dk1"/>
                          </a:solidFill>
                          <a:latin typeface="Bookman Old Style" pitchFamily="18" charset="0"/>
                          <a:ea typeface="+mn-ea"/>
                          <a:cs typeface="+mn-cs"/>
                        </a:rPr>
                        <a:t>Acks</a:t>
                      </a:r>
                      <a:r>
                        <a:rPr kumimoji="0" lang="en-IN" sz="1600" b="1" kern="1200" baseline="0" dirty="0" smtClean="0">
                          <a:solidFill>
                            <a:schemeClr val="dk1"/>
                          </a:solidFill>
                          <a:latin typeface="Bookman Old Style" pitchFamily="18" charset="0"/>
                          <a:ea typeface="+mn-ea"/>
                          <a:cs typeface="+mn-cs"/>
                        </a:rPr>
                        <a:t>, duly approved Form FC-TRS</a:t>
                      </a:r>
                      <a:endParaRPr kumimoji="0" lang="en-IN" sz="1600" b="1" kern="1200" dirty="0" smtClean="0">
                        <a:solidFill>
                          <a:schemeClr val="dk1"/>
                        </a:solidFill>
                        <a:latin typeface="Bookman Old Style" pitchFamily="18" charset="0"/>
                        <a:ea typeface="+mn-ea"/>
                        <a:cs typeface="+mn-cs"/>
                      </a:endParaRPr>
                    </a:p>
                    <a:p>
                      <a:pPr algn="just">
                        <a:lnSpc>
                          <a:spcPct val="100000"/>
                        </a:lnSpc>
                      </a:pPr>
                      <a:r>
                        <a:rPr kumimoji="0" lang="en-US" sz="1600" b="1" kern="1200" dirty="0" smtClean="0">
                          <a:solidFill>
                            <a:schemeClr val="dk1"/>
                          </a:solidFill>
                          <a:latin typeface="Bookman Old Style" pitchFamily="18" charset="0"/>
                          <a:ea typeface="+mn-ea"/>
                          <a:cs typeface="+mn-cs"/>
                        </a:rPr>
                        <a:t>Routed through Bank;  Latest</a:t>
                      </a:r>
                      <a:r>
                        <a:rPr kumimoji="0" lang="en-US" sz="1600" b="1" kern="1200" baseline="0" dirty="0" smtClean="0">
                          <a:solidFill>
                            <a:schemeClr val="dk1"/>
                          </a:solidFill>
                          <a:latin typeface="Bookman Old Style" pitchFamily="18" charset="0"/>
                          <a:ea typeface="+mn-ea"/>
                          <a:cs typeface="+mn-cs"/>
                        </a:rPr>
                        <a:t> format; FDI registration number if existing company with FDI;  State &amp; District Code; Constitution of NR/Address/ Date of incorporation; Surplus/ Shortage; UIN details</a:t>
                      </a:r>
                      <a:endParaRPr kumimoji="0" lang="en-IN" sz="1600" b="1" kern="1200" dirty="0" smtClean="0">
                        <a:solidFill>
                          <a:schemeClr val="dk1"/>
                        </a:solidFill>
                        <a:latin typeface="Bookman Old Style" pitchFamily="18" charset="0"/>
                        <a:ea typeface="+mn-ea"/>
                        <a:cs typeface="+mn-cs"/>
                      </a:endParaRPr>
                    </a:p>
                    <a:p>
                      <a:pPr algn="just">
                        <a:lnSpc>
                          <a:spcPct val="100000"/>
                        </a:lnSpc>
                      </a:pPr>
                      <a:r>
                        <a:rPr kumimoji="0" lang="en-US" sz="1600" b="1" kern="1200" dirty="0" smtClean="0">
                          <a:solidFill>
                            <a:schemeClr val="dk1"/>
                          </a:solidFill>
                          <a:latin typeface="Bookman Old Style" pitchFamily="18" charset="0"/>
                          <a:ea typeface="+mn-ea"/>
                          <a:cs typeface="+mn-cs"/>
                        </a:rPr>
                        <a:t>Inapplicable clauses duly authenticated</a:t>
                      </a:r>
                    </a:p>
                    <a:p>
                      <a:pPr algn="just">
                        <a:lnSpc>
                          <a:spcPct val="100000"/>
                        </a:lnSpc>
                      </a:pPr>
                      <a:r>
                        <a:rPr kumimoji="0" lang="en-US" sz="1600" b="1" kern="1200" dirty="0" smtClean="0">
                          <a:solidFill>
                            <a:schemeClr val="dk1"/>
                          </a:solidFill>
                          <a:latin typeface="Bookman Old Style" pitchFamily="18" charset="0"/>
                          <a:ea typeface="+mn-ea"/>
                          <a:cs typeface="+mn-cs"/>
                        </a:rPr>
                        <a:t>On conversion to equity, only</a:t>
                      </a:r>
                      <a:r>
                        <a:rPr kumimoji="0" lang="en-US" sz="1600" b="1" kern="1200" baseline="0" dirty="0" smtClean="0">
                          <a:solidFill>
                            <a:schemeClr val="dk1"/>
                          </a:solidFill>
                          <a:latin typeface="Bookman Old Style" pitchFamily="18" charset="0"/>
                          <a:ea typeface="+mn-ea"/>
                          <a:cs typeface="+mn-cs"/>
                        </a:rPr>
                        <a:t> plain paper reporting is to be made.</a:t>
                      </a:r>
                      <a:endParaRPr kumimoji="0" lang="en-US" sz="1600" b="1" kern="1200" dirty="0" smtClean="0">
                        <a:solidFill>
                          <a:schemeClr val="dk1"/>
                        </a:solidFill>
                        <a:latin typeface="Bookman Old Style" pitchFamily="18" charset="0"/>
                        <a:ea typeface="+mn-ea"/>
                        <a:cs typeface="+mn-cs"/>
                      </a:endParaRPr>
                    </a:p>
                    <a:p>
                      <a:pPr algn="just">
                        <a:lnSpc>
                          <a:spcPct val="100000"/>
                        </a:lnSpc>
                      </a:pPr>
                      <a:r>
                        <a:rPr kumimoji="0" lang="en-IN" sz="1600" b="1" kern="1200" baseline="0" dirty="0" smtClean="0">
                          <a:solidFill>
                            <a:schemeClr val="dk1"/>
                          </a:solidFill>
                          <a:latin typeface="Bookman Old Style" pitchFamily="18" charset="0"/>
                          <a:ea typeface="+mn-ea"/>
                          <a:cs typeface="+mn-cs"/>
                        </a:rPr>
                        <a:t>Onus of compliance </a:t>
                      </a:r>
                      <a:r>
                        <a:rPr kumimoji="0" lang="en-IN" sz="1600" kern="1200" baseline="0" dirty="0" smtClean="0">
                          <a:solidFill>
                            <a:schemeClr val="dk1"/>
                          </a:solidFill>
                          <a:latin typeface="Bookman Old Style" pitchFamily="18" charset="0"/>
                          <a:ea typeface="+mn-ea"/>
                          <a:cs typeface="+mn-cs"/>
                        </a:rPr>
                        <a:t>with the </a:t>
                      </a:r>
                      <a:r>
                        <a:rPr kumimoji="0" lang="en-IN" sz="1600" kern="1200" baseline="0" dirty="0" err="1" smtClean="0">
                          <a:solidFill>
                            <a:schemeClr val="dk1"/>
                          </a:solidFill>
                          <a:latin typeface="Bookman Old Style" pitchFamily="18" charset="0"/>
                          <a:ea typeface="+mn-ea"/>
                          <a:cs typeface="+mn-cs"/>
                        </a:rPr>
                        <a:t>sectoral</a:t>
                      </a:r>
                      <a:r>
                        <a:rPr kumimoji="0" lang="en-IN" sz="1600" kern="1200" baseline="0" dirty="0" smtClean="0">
                          <a:solidFill>
                            <a:schemeClr val="dk1"/>
                          </a:solidFill>
                          <a:latin typeface="Bookman Old Style" pitchFamily="18" charset="0"/>
                          <a:ea typeface="+mn-ea"/>
                          <a:cs typeface="+mn-cs"/>
                        </a:rPr>
                        <a:t>/statutory caps on foreign investment and attendant conditions, if any, shall be on the company receiving foreign investment</a:t>
                      </a:r>
                      <a:endParaRPr kumimoji="0" lang="en-IN" sz="1600" b="1" kern="1200" dirty="0">
                        <a:solidFill>
                          <a:schemeClr val="dk1"/>
                        </a:solidFill>
                        <a:latin typeface="Bookman Old Style"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v"/>
                        <a:tabLst/>
                        <a:defRPr/>
                      </a:pPr>
                      <a:endParaRPr lang="en-US" sz="1400" dirty="0" smtClean="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spcBef>
                          <a:spcPts val="0"/>
                        </a:spcBef>
                        <a:spcAft>
                          <a:spcPts val="0"/>
                        </a:spcAft>
                      </a:pP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spcBef>
                          <a:spcPts val="0"/>
                        </a:spcBef>
                        <a:spcAft>
                          <a:spcPts val="0"/>
                        </a:spcAft>
                      </a:pPr>
                      <a:endParaRPr lang="en-US" sz="1400" dirty="0">
                        <a:solidFill>
                          <a:srgbClr val="00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3038" marR="0" indent="-173038" algn="just">
                        <a:spcBef>
                          <a:spcPts val="0"/>
                        </a:spcBef>
                        <a:spcAft>
                          <a:spcPts val="0"/>
                        </a:spcAft>
                        <a:buFont typeface="Wingdings" pitchFamily="2" charset="2"/>
                        <a:buChar char="v"/>
                      </a:pPr>
                      <a:endParaRPr lang="en-US" sz="1400" b="1" dirty="0">
                        <a:solidFill>
                          <a:srgbClr val="FF0000"/>
                        </a:solidFill>
                        <a:latin typeface="Bookman Old Style" pitchFamily="18"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5"/>
          <p:cNvSpPr/>
          <p:nvPr/>
        </p:nvSpPr>
        <p:spPr>
          <a:xfrm>
            <a:off x="381000" y="1"/>
            <a:ext cx="8305800" cy="461665"/>
          </a:xfrm>
          <a:prstGeom prst="rect">
            <a:avLst/>
          </a:prstGeom>
        </p:spPr>
        <p:txBody>
          <a:bodyPr wrap="square">
            <a:spAutoFit/>
          </a:bodyPr>
          <a:lstStyle/>
          <a:p>
            <a:pPr algn="ctr"/>
            <a:r>
              <a:rPr lang="en-US" sz="2400" b="1" dirty="0" smtClean="0">
                <a:solidFill>
                  <a:schemeClr val="tx2"/>
                </a:solidFill>
                <a:latin typeface="Bookman Old Style" pitchFamily="18" charset="0"/>
              </a:rPr>
              <a:t>Reporting of Issue of Shares</a:t>
            </a:r>
            <a:endParaRPr lang="en-US" sz="2400" dirty="0">
              <a:solidFill>
                <a:schemeClr val="tx2"/>
              </a:solidFill>
              <a:latin typeface="Bookman Old Style" pitchFamily="18" charset="0"/>
            </a:endParaRPr>
          </a:p>
        </p:txBody>
      </p:sp>
      <p:sp>
        <p:nvSpPr>
          <p:cNvPr id="7" name="Rectangle 6"/>
          <p:cNvSpPr/>
          <p:nvPr/>
        </p:nvSpPr>
        <p:spPr>
          <a:xfrm>
            <a:off x="152400" y="457200"/>
            <a:ext cx="8686800" cy="1323439"/>
          </a:xfrm>
          <a:prstGeom prst="rect">
            <a:avLst/>
          </a:prstGeom>
        </p:spPr>
        <p:txBody>
          <a:bodyPr wrap="square">
            <a:spAutoFit/>
          </a:bodyPr>
          <a:lstStyle/>
          <a:p>
            <a:pPr algn="ctr"/>
            <a:r>
              <a:rPr lang="en-US" sz="1600" b="1" dirty="0" smtClean="0">
                <a:latin typeface="Bookman Old Style" pitchFamily="18" charset="0"/>
              </a:rPr>
              <a:t>Reporting of Issue of Fresh Shares /Partly paid shares/Bonus /Rights Shares /ESOP/ Convertible Debentures / Convertible Preference Shares /Conversion of ECB / Royalty / </a:t>
            </a:r>
            <a:r>
              <a:rPr lang="en-US" sz="1600" b="1" dirty="0" err="1" smtClean="0">
                <a:latin typeface="Bookman Old Style" pitchFamily="18" charset="0"/>
              </a:rPr>
              <a:t>Lumpsum</a:t>
            </a:r>
            <a:r>
              <a:rPr lang="en-US" sz="1600" b="1" dirty="0" smtClean="0">
                <a:latin typeface="Bookman Old Style" pitchFamily="18" charset="0"/>
              </a:rPr>
              <a:t> Technical Know-how Fee / Import of Capital Goods by SEZs /Pre-operative/Pre-incorporation Expenses/Legitimate dues/ Amalgamation/ Merger</a:t>
            </a:r>
            <a:endParaRPr lang="en-US" sz="1600"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ctr"/>
            <a:r>
              <a:rPr lang="en-US" sz="2800" b="1" dirty="0" smtClean="0">
                <a:solidFill>
                  <a:srgbClr val="FF0000"/>
                </a:solidFill>
                <a:latin typeface="Bookman Old Style" pitchFamily="18" charset="0"/>
              </a:rPr>
              <a:t>Conversion of shares other than cash…1/3</a:t>
            </a:r>
            <a:endParaRPr lang="en-US" sz="2800" dirty="0"/>
          </a:p>
        </p:txBody>
      </p:sp>
      <p:graphicFrame>
        <p:nvGraphicFramePr>
          <p:cNvPr id="4" name="Content Placeholder 3"/>
          <p:cNvGraphicFramePr>
            <a:graphicFrameLocks noGrp="1"/>
          </p:cNvGraphicFramePr>
          <p:nvPr>
            <p:ph idx="1"/>
          </p:nvPr>
        </p:nvGraphicFramePr>
        <p:xfrm>
          <a:off x="381000" y="533400"/>
          <a:ext cx="8382000" cy="5559552"/>
        </p:xfrm>
        <a:graphic>
          <a:graphicData uri="http://schemas.openxmlformats.org/drawingml/2006/table">
            <a:tbl>
              <a:tblPr firstRow="1" bandRow="1">
                <a:tableStyleId>{5C22544A-7EE6-4342-B048-85BDC9FD1C3A}</a:tableStyleId>
              </a:tblPr>
              <a:tblGrid>
                <a:gridCol w="2438400"/>
                <a:gridCol w="1524000"/>
                <a:gridCol w="4419600"/>
              </a:tblGrid>
              <a:tr h="370840">
                <a:tc>
                  <a:txBody>
                    <a:bodyPr/>
                    <a:lstStyle/>
                    <a:p>
                      <a:pPr algn="ctr"/>
                      <a:r>
                        <a:rPr lang="en-US" sz="1800" b="1" dirty="0" smtClean="0">
                          <a:solidFill>
                            <a:schemeClr val="tx1"/>
                          </a:solidFill>
                          <a:latin typeface="Bookman Old Style" pitchFamily="18" charset="0"/>
                        </a:rPr>
                        <a:t>Transaction</a:t>
                      </a:r>
                      <a:endParaRPr lang="en-US" sz="1800" b="1" dirty="0">
                        <a:solidFill>
                          <a:schemeClr val="tx1"/>
                        </a:solidFill>
                        <a:latin typeface="Bookman Old Style" pitchFamily="18" charset="0"/>
                      </a:endParaRPr>
                    </a:p>
                  </a:txBody>
                  <a:tcPr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baseline="0" dirty="0" smtClean="0">
                          <a:solidFill>
                            <a:schemeClr val="tx1"/>
                          </a:solidFill>
                          <a:latin typeface="Bookman Old Style" pitchFamily="18" charset="0"/>
                        </a:rPr>
                        <a:t>Nature of permission</a:t>
                      </a:r>
                      <a:endParaRPr lang="en-US" sz="1800" b="1" baseline="0" dirty="0">
                        <a:solidFill>
                          <a:schemeClr val="tx1"/>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baseline="0" dirty="0" smtClean="0">
                          <a:solidFill>
                            <a:schemeClr val="tx1"/>
                          </a:solidFill>
                          <a:latin typeface="Bookman Old Style" pitchFamily="18" charset="0"/>
                        </a:rPr>
                        <a:t>Conditions to be fulfilled</a:t>
                      </a:r>
                      <a:endParaRPr lang="en-US" sz="1800" b="1" baseline="0" dirty="0">
                        <a:solidFill>
                          <a:schemeClr val="tx1"/>
                        </a:solidFill>
                        <a:latin typeface="Bookman Old Style" pitchFamily="18" charset="0"/>
                      </a:endParaRPr>
                    </a:p>
                  </a:txBody>
                  <a:tcPr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Bookman Old Style" pitchFamily="18" charset="0"/>
                        </a:rPr>
                        <a:t>Conversion of ECB due for payment or not into </a:t>
                      </a:r>
                      <a:r>
                        <a:rPr kumimoji="0" lang="en-IN" sz="1800" kern="1200" dirty="0" smtClean="0">
                          <a:solidFill>
                            <a:schemeClr val="dk1"/>
                          </a:solidFill>
                          <a:latin typeface="Bookman Old Style" pitchFamily="18" charset="0"/>
                          <a:ea typeface="+mn-ea"/>
                          <a:cs typeface="+mn-cs"/>
                        </a:rPr>
                        <a:t>shares /convertible debentures</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Bookman Old Style" pitchFamily="18" charset="0"/>
                        </a:rPr>
                        <a:t>General</a:t>
                      </a:r>
                      <a:r>
                        <a:rPr lang="en-US" sz="1800" b="0" baseline="0" dirty="0" smtClean="0">
                          <a:solidFill>
                            <a:schemeClr val="tx1"/>
                          </a:solidFill>
                          <a:latin typeface="Bookman Old Style" pitchFamily="18" charset="0"/>
                        </a:rPr>
                        <a:t> </a:t>
                      </a:r>
                      <a:r>
                        <a:rPr lang="en-US" sz="1800" b="0" dirty="0" smtClean="0">
                          <a:solidFill>
                            <a:schemeClr val="tx1"/>
                          </a:solidFill>
                          <a:latin typeface="Bookman Old Style" pitchFamily="18" charset="0"/>
                        </a:rPr>
                        <a:t>permission </a:t>
                      </a:r>
                      <a:endParaRPr lang="en-US" sz="1800" b="0" baseline="0" dirty="0" smtClean="0">
                        <a:solidFill>
                          <a:schemeClr val="tx1"/>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Font typeface="Arial" pitchFamily="34" charset="0"/>
                        <a:buChar char="•"/>
                      </a:pPr>
                      <a:r>
                        <a:rPr lang="en-US" sz="1800" b="0" dirty="0" smtClean="0">
                          <a:solidFill>
                            <a:schemeClr val="tx1"/>
                          </a:solidFill>
                          <a:latin typeface="Bookman Old Style" pitchFamily="18" charset="0"/>
                        </a:rPr>
                        <a:t> Activity covered under Automatic</a:t>
                      </a:r>
                      <a:r>
                        <a:rPr lang="en-US" sz="1800" b="0" baseline="0" dirty="0" smtClean="0">
                          <a:solidFill>
                            <a:schemeClr val="tx1"/>
                          </a:solidFill>
                          <a:latin typeface="Bookman Old Style" pitchFamily="18" charset="0"/>
                        </a:rPr>
                        <a:t> </a:t>
                      </a:r>
                      <a:r>
                        <a:rPr lang="en-US" sz="1800" b="0" dirty="0" smtClean="0">
                          <a:solidFill>
                            <a:schemeClr val="tx1"/>
                          </a:solidFill>
                          <a:latin typeface="Bookman Old Style" pitchFamily="18" charset="0"/>
                        </a:rPr>
                        <a:t>Route, or obtained FIPB approval</a:t>
                      </a:r>
                    </a:p>
                    <a:p>
                      <a:pPr marL="117475" indent="-117475" algn="l">
                        <a:buFont typeface="Arial" pitchFamily="34" charset="0"/>
                        <a:buChar char="•"/>
                      </a:pPr>
                      <a:r>
                        <a:rPr lang="en-US" sz="1800" b="0" dirty="0" smtClean="0">
                          <a:solidFill>
                            <a:schemeClr val="tx1"/>
                          </a:solidFill>
                          <a:latin typeface="Bookman Old Style" pitchFamily="18" charset="0"/>
                        </a:rPr>
                        <a:t>Post conversion equity within the sectoral cap</a:t>
                      </a:r>
                    </a:p>
                    <a:p>
                      <a:pPr algn="l">
                        <a:buFont typeface="Arial" pitchFamily="34" charset="0"/>
                        <a:buChar char="•"/>
                      </a:pPr>
                      <a:r>
                        <a:rPr lang="en-US" sz="1800" b="0" dirty="0" smtClean="0">
                          <a:solidFill>
                            <a:schemeClr val="tx1"/>
                          </a:solidFill>
                          <a:latin typeface="Bookman Old Style" pitchFamily="18" charset="0"/>
                        </a:rPr>
                        <a:t> Pricing Guidelines adhered to</a:t>
                      </a:r>
                      <a:endParaRPr lang="en-US" sz="1800" b="0" baseline="0" dirty="0">
                        <a:solidFill>
                          <a:schemeClr val="tx1"/>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800" b="0" dirty="0" smtClean="0">
                          <a:solidFill>
                            <a:schemeClr val="tx1"/>
                          </a:solidFill>
                          <a:latin typeface="Bookman Old Style" pitchFamily="18" charset="0"/>
                        </a:rPr>
                        <a:t>Against lump sum technical know-how fee, royalty into e</a:t>
                      </a:r>
                      <a:r>
                        <a:rPr kumimoji="0" lang="en-IN" sz="1800" kern="1200" dirty="0" smtClean="0">
                          <a:solidFill>
                            <a:schemeClr val="dk1"/>
                          </a:solidFill>
                          <a:latin typeface="+mn-lt"/>
                          <a:ea typeface="+mn-ea"/>
                          <a:cs typeface="+mn-cs"/>
                        </a:rPr>
                        <a:t>quity / preference shares</a:t>
                      </a:r>
                      <a:endParaRPr kumimoji="0" lang="en-IN" sz="1800" kern="1200" dirty="0">
                        <a:solidFill>
                          <a:schemeClr val="dk1"/>
                        </a:solidFill>
                        <a:latin typeface="+mn-lt"/>
                        <a:ea typeface="+mn-ea"/>
                        <a:cs typeface="+mn-cs"/>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Bookman Old Style" pitchFamily="18" charset="0"/>
                        </a:rPr>
                        <a:t>General</a:t>
                      </a:r>
                      <a:r>
                        <a:rPr lang="en-US" sz="1800" b="0" baseline="0" dirty="0" smtClean="0">
                          <a:solidFill>
                            <a:schemeClr val="tx1"/>
                          </a:solidFill>
                          <a:latin typeface="Bookman Old Style" pitchFamily="18" charset="0"/>
                        </a:rPr>
                        <a:t> </a:t>
                      </a:r>
                      <a:r>
                        <a:rPr lang="en-US" sz="1800" b="0" dirty="0" smtClean="0">
                          <a:solidFill>
                            <a:schemeClr val="tx1"/>
                          </a:solidFill>
                          <a:latin typeface="Bookman Old Style" pitchFamily="18" charset="0"/>
                        </a:rPr>
                        <a:t>permission </a:t>
                      </a:r>
                      <a:endParaRPr lang="en-US" sz="1800" b="0" baseline="0" dirty="0" smtClean="0">
                        <a:solidFill>
                          <a:schemeClr val="tx1"/>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latin typeface="Bookman Old Style" pitchFamily="18" charset="0"/>
                        </a:rPr>
                        <a:t>Subject to entry route, sectoral cap &amp; Pricing    Guidelines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latin typeface="Bookman Old Style" pitchFamily="18" charset="0"/>
                        </a:rPr>
                        <a:t> Compliance with applicable tax laws</a:t>
                      </a:r>
                      <a:endParaRPr lang="en-US" sz="1800" b="0" baseline="0" dirty="0" smtClean="0">
                        <a:solidFill>
                          <a:schemeClr val="tx1"/>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800" b="0" dirty="0" smtClean="0">
                          <a:solidFill>
                            <a:schemeClr val="tx1"/>
                          </a:solidFill>
                          <a:latin typeface="Bookman Old Style" pitchFamily="18" charset="0"/>
                        </a:rPr>
                        <a:t>Share Swap - </a:t>
                      </a:r>
                      <a:endParaRPr kumimoji="0" lang="en-IN" sz="1800" kern="1200" baseline="0" dirty="0" smtClean="0">
                        <a:solidFill>
                          <a:schemeClr val="dk1"/>
                        </a:solidFill>
                        <a:latin typeface="+mn-lt"/>
                        <a:ea typeface="+mn-ea"/>
                        <a:cs typeface="+mn-cs"/>
                      </a:endParaRPr>
                    </a:p>
                    <a:p>
                      <a:r>
                        <a:rPr kumimoji="0" lang="en-IN" sz="1800" kern="1200" baseline="0" dirty="0" smtClean="0">
                          <a:solidFill>
                            <a:schemeClr val="dk1"/>
                          </a:solidFill>
                          <a:latin typeface="+mn-lt"/>
                          <a:ea typeface="+mn-ea"/>
                          <a:cs typeface="+mn-cs"/>
                        </a:rPr>
                        <a:t>shares </a:t>
                      </a:r>
                      <a:endParaRPr lang="en-US" sz="1800" b="0" dirty="0" smtClean="0">
                        <a:solidFill>
                          <a:schemeClr val="tx1"/>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Bookman Old Style" pitchFamily="18" charset="0"/>
                        </a:rPr>
                        <a:t>FIPB approval</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marR="0" indent="-117475"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latin typeface="Bookman Old Style" pitchFamily="18" charset="0"/>
                        </a:rPr>
                        <a:t>Irrespective of the amount, valuation of shares to be made by a Merchant Banker registered with SEBI or an Investment Banker outside India registered with appropriate regulatory authority in the host country</a:t>
                      </a:r>
                    </a:p>
                    <a:p>
                      <a:pPr marL="117475" marR="0" indent="-117475"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latin typeface="Bookman Old Style" pitchFamily="18" charset="0"/>
                        </a:rPr>
                        <a:t>FIPB approval for Indian leg of FDI</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533400"/>
          </a:xfrm>
        </p:spPr>
        <p:txBody>
          <a:bodyPr>
            <a:noAutofit/>
          </a:bodyPr>
          <a:lstStyle/>
          <a:p>
            <a:pPr algn="ctr"/>
            <a:r>
              <a:rPr lang="en-US" sz="2800" b="1" dirty="0" smtClean="0">
                <a:solidFill>
                  <a:srgbClr val="FF0000"/>
                </a:solidFill>
                <a:latin typeface="Bookman Old Style" pitchFamily="18" charset="0"/>
              </a:rPr>
              <a:t>Conversion of shares other than cash …2/3</a:t>
            </a:r>
            <a:endParaRPr lang="en-US" sz="2800" dirty="0">
              <a:solidFill>
                <a:srgbClr val="FF0000"/>
              </a:solidFill>
              <a:latin typeface="Bookman Old Style" pitchFamily="18" charset="0"/>
            </a:endParaRPr>
          </a:p>
        </p:txBody>
      </p:sp>
      <p:graphicFrame>
        <p:nvGraphicFramePr>
          <p:cNvPr id="4" name="Table 3"/>
          <p:cNvGraphicFramePr>
            <a:graphicFrameLocks noGrp="1"/>
          </p:cNvGraphicFramePr>
          <p:nvPr/>
        </p:nvGraphicFramePr>
        <p:xfrm>
          <a:off x="228600" y="304800"/>
          <a:ext cx="8534400" cy="6339840"/>
        </p:xfrm>
        <a:graphic>
          <a:graphicData uri="http://schemas.openxmlformats.org/drawingml/2006/table">
            <a:tbl>
              <a:tblPr firstRow="1" bandRow="1">
                <a:tableStyleId>{F5AB1C69-6EDB-4FF4-983F-18BD219EF322}</a:tableStyleId>
              </a:tblPr>
              <a:tblGrid>
                <a:gridCol w="3352800"/>
                <a:gridCol w="5181600"/>
              </a:tblGrid>
              <a:tr h="152400">
                <a:tc gridSpan="2">
                  <a:txBody>
                    <a:bodyPr/>
                    <a:lstStyle/>
                    <a:p>
                      <a:pPr algn="ctr"/>
                      <a:endParaRPr lang="en-US" sz="800" b="1" dirty="0">
                        <a:solidFill>
                          <a:srgbClr val="FF0000"/>
                        </a:solidFill>
                        <a:latin typeface="Bookman Old Style"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endParaRPr lang="en-US" sz="1600" dirty="0">
                        <a:latin typeface="Bookman Old Style" pitchFamily="18" charset="0"/>
                      </a:endParaRPr>
                    </a:p>
                  </a:txBody>
                  <a:tcPr/>
                </a:tc>
              </a:tr>
              <a:tr h="370840">
                <a:tc>
                  <a:txBody>
                    <a:bodyPr/>
                    <a:lstStyle/>
                    <a:p>
                      <a:r>
                        <a:rPr lang="en-US" sz="1600" b="1" dirty="0" smtClean="0">
                          <a:latin typeface="Bookman Old Style" pitchFamily="18" charset="0"/>
                        </a:rPr>
                        <a:t>Import of capital goods/machinery/equipment (excluding second hand) into</a:t>
                      </a:r>
                      <a:endParaRPr kumimoji="0" lang="en-IN" sz="1800" b="1" kern="1200" baseline="0" dirty="0" smtClean="0">
                        <a:solidFill>
                          <a:schemeClr val="dk1"/>
                        </a:solidFill>
                        <a:latin typeface="Bookman Old Style" pitchFamily="18" charset="0"/>
                        <a:ea typeface="+mn-ea"/>
                        <a:cs typeface="+mn-cs"/>
                      </a:endParaRPr>
                    </a:p>
                    <a:p>
                      <a:r>
                        <a:rPr kumimoji="0" lang="en-IN" sz="1800" b="1" i="1" kern="1200" baseline="0" dirty="0" smtClean="0">
                          <a:solidFill>
                            <a:schemeClr val="dk1"/>
                          </a:solidFill>
                          <a:latin typeface="Bookman Old Style" pitchFamily="18" charset="0"/>
                          <a:ea typeface="+mn-ea"/>
                          <a:cs typeface="+mn-cs"/>
                        </a:rPr>
                        <a:t>equity shares </a:t>
                      </a:r>
                      <a:endParaRPr lang="en-US" sz="1600" b="1" dirty="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7338" indent="-287338" algn="just">
                        <a:buFont typeface="Wingdings" pitchFamily="2" charset="2"/>
                        <a:buChar char="v"/>
                      </a:pPr>
                      <a:r>
                        <a:rPr lang="en-US" sz="1600" dirty="0" smtClean="0">
                          <a:latin typeface="Bookman Old Style" pitchFamily="18" charset="0"/>
                        </a:rPr>
                        <a:t>Import in accordance with </a:t>
                      </a:r>
                      <a:r>
                        <a:rPr lang="en-US" sz="1600" dirty="0" err="1" smtClean="0">
                          <a:latin typeface="Bookman Old Style" pitchFamily="18" charset="0"/>
                        </a:rPr>
                        <a:t>Exim</a:t>
                      </a:r>
                      <a:r>
                        <a:rPr lang="en-US" sz="1600" dirty="0" smtClean="0">
                          <a:latin typeface="Bookman Old Style" pitchFamily="18" charset="0"/>
                        </a:rPr>
                        <a:t> Policy</a:t>
                      </a:r>
                    </a:p>
                    <a:p>
                      <a:pPr marL="287338" indent="-287338" algn="just">
                        <a:buFont typeface="Wingdings" pitchFamily="2" charset="2"/>
                        <a:buChar char="v"/>
                      </a:pPr>
                      <a:r>
                        <a:rPr lang="en-US" sz="1600" dirty="0" smtClean="0">
                          <a:latin typeface="Bookman Old Style" pitchFamily="18" charset="0"/>
                        </a:rPr>
                        <a:t>Independent valuation by third party entity, preferably by an independent </a:t>
                      </a:r>
                      <a:r>
                        <a:rPr lang="en-US" sz="1600" dirty="0" err="1" smtClean="0">
                          <a:latin typeface="Bookman Old Style" pitchFamily="18" charset="0"/>
                        </a:rPr>
                        <a:t>valuer</a:t>
                      </a:r>
                      <a:r>
                        <a:rPr lang="en-US" sz="1600" dirty="0" smtClean="0">
                          <a:latin typeface="Bookman Old Style" pitchFamily="18" charset="0"/>
                        </a:rPr>
                        <a:t> from the country of import along with documents/certificates issued by the customs authorities towards assessment of the fair-value of such imports</a:t>
                      </a:r>
                    </a:p>
                    <a:p>
                      <a:pPr marL="287338" indent="-287338" algn="just">
                        <a:buFont typeface="Wingdings" pitchFamily="2" charset="2"/>
                        <a:buChar char="v"/>
                      </a:pPr>
                      <a:r>
                        <a:rPr lang="en-US" sz="1600" dirty="0" smtClean="0">
                          <a:latin typeface="Bookman Old Style" pitchFamily="18" charset="0"/>
                        </a:rPr>
                        <a:t>Beneficial ownership and identity of the Importer Company as well as overseas entity</a:t>
                      </a:r>
                    </a:p>
                    <a:p>
                      <a:pPr marL="287338" indent="-287338" algn="just">
                        <a:buFont typeface="Wingdings" pitchFamily="2" charset="2"/>
                        <a:buChar char="v"/>
                      </a:pPr>
                      <a:r>
                        <a:rPr lang="en-US" sz="1600" dirty="0" smtClean="0">
                          <a:latin typeface="Bookman Old Style" pitchFamily="18" charset="0"/>
                        </a:rPr>
                        <a:t>Conversions into FDI being done </a:t>
                      </a:r>
                      <a:r>
                        <a:rPr lang="en-US" sz="1600" b="1" dirty="0" smtClean="0">
                          <a:latin typeface="Bookman Old Style" pitchFamily="18" charset="0"/>
                        </a:rPr>
                        <a:t>within 180 days from date of shipment of goods</a:t>
                      </a:r>
                    </a:p>
                    <a:p>
                      <a:pPr marL="287338" indent="-287338" algn="just">
                        <a:buFont typeface="Wingdings" pitchFamily="2" charset="2"/>
                        <a:buChar char="v"/>
                      </a:pPr>
                      <a:r>
                        <a:rPr lang="en-US" sz="1600" b="1" dirty="0" smtClean="0">
                          <a:solidFill>
                            <a:srgbClr val="FF0000"/>
                          </a:solidFill>
                          <a:latin typeface="Bookman Old Style" pitchFamily="18" charset="0"/>
                        </a:rPr>
                        <a:t>Second-hand machinery excluded from the purview of this provision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600" b="1" dirty="0" smtClean="0">
                          <a:latin typeface="Bookman Old Style" pitchFamily="18" charset="0"/>
                        </a:rPr>
                        <a:t>Pre-operative/pre-incorporation expenses (including payments of rent etc.) into </a:t>
                      </a:r>
                      <a:r>
                        <a:rPr kumimoji="0" lang="en-IN" sz="1800" b="1" i="1" kern="1200" baseline="0" dirty="0" smtClean="0">
                          <a:solidFill>
                            <a:schemeClr val="dk1"/>
                          </a:solidFill>
                          <a:latin typeface="Bookman Old Style" pitchFamily="18" charset="0"/>
                          <a:ea typeface="+mn-ea"/>
                          <a:cs typeface="+mn-cs"/>
                        </a:rPr>
                        <a:t>equity shares </a:t>
                      </a:r>
                    </a:p>
                    <a:p>
                      <a:r>
                        <a:rPr kumimoji="0" lang="en-IN" sz="1100" b="1" kern="1200" baseline="0" dirty="0" smtClean="0">
                          <a:solidFill>
                            <a:schemeClr val="dk1"/>
                          </a:solidFill>
                          <a:latin typeface="+mn-lt"/>
                          <a:ea typeface="+mn-ea"/>
                          <a:cs typeface="+mn-cs"/>
                        </a:rPr>
                        <a:t>Current Account Rules: </a:t>
                      </a:r>
                      <a:r>
                        <a:rPr kumimoji="0" lang="en-IN" sz="1100" kern="1200" baseline="0" dirty="0" smtClean="0">
                          <a:solidFill>
                            <a:schemeClr val="dk1"/>
                          </a:solidFill>
                          <a:latin typeface="+mn-lt"/>
                          <a:ea typeface="+mn-ea"/>
                          <a:cs typeface="+mn-cs"/>
                        </a:rPr>
                        <a:t>Remittances exceeding five per cent of investment brought into India or USD 100,000 whichever is higher, by an entity in India by way of reimbursement of pre-incorporation expenses </a:t>
                      </a:r>
                      <a:endParaRPr lang="en-US" sz="1100" b="1" dirty="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7338" indent="-287338" algn="just">
                        <a:buFont typeface="Wingdings" pitchFamily="2" charset="2"/>
                        <a:buChar char="v"/>
                      </a:pPr>
                      <a:r>
                        <a:rPr lang="en-US" sz="1600" b="1" dirty="0" smtClean="0">
                          <a:latin typeface="Bookman Old Style" pitchFamily="18" charset="0"/>
                        </a:rPr>
                        <a:t>FIRC</a:t>
                      </a:r>
                      <a:r>
                        <a:rPr lang="en-US" sz="1600" dirty="0" smtClean="0">
                          <a:latin typeface="Bookman Old Style" pitchFamily="18" charset="0"/>
                        </a:rPr>
                        <a:t> for remittance for expenditure incurred</a:t>
                      </a:r>
                    </a:p>
                    <a:p>
                      <a:pPr marL="287338" indent="-287338" algn="just">
                        <a:buFont typeface="Wingdings" pitchFamily="2" charset="2"/>
                        <a:buChar char="v"/>
                      </a:pPr>
                      <a:r>
                        <a:rPr lang="en-US" sz="1600" dirty="0" smtClean="0">
                          <a:latin typeface="Bookman Old Style" pitchFamily="18" charset="0"/>
                        </a:rPr>
                        <a:t>Verification and certification by </a:t>
                      </a:r>
                      <a:r>
                        <a:rPr lang="en-US" sz="1600" b="1" dirty="0" smtClean="0">
                          <a:latin typeface="Bookman Old Style" pitchFamily="18" charset="0"/>
                        </a:rPr>
                        <a:t>statutory auditor</a:t>
                      </a:r>
                    </a:p>
                    <a:p>
                      <a:pPr marL="287338" indent="-287338" algn="just">
                        <a:buFont typeface="Wingdings" pitchFamily="2" charset="2"/>
                        <a:buChar char="v"/>
                      </a:pPr>
                      <a:r>
                        <a:rPr lang="en-US" sz="1600" b="1" dirty="0" smtClean="0">
                          <a:latin typeface="Bookman Old Style" pitchFamily="18" charset="0"/>
                        </a:rPr>
                        <a:t>Payments made directly to company</a:t>
                      </a:r>
                      <a:r>
                        <a:rPr lang="en-US" sz="1600" dirty="0" smtClean="0">
                          <a:latin typeface="Bookman Old Style" pitchFamily="18" charset="0"/>
                        </a:rPr>
                        <a:t>.  Payments made through third parties citing the absence of a bank account or similar such reasons not allowed</a:t>
                      </a:r>
                    </a:p>
                    <a:p>
                      <a:pPr marL="231775" indent="-231775" algn="just">
                        <a:buFont typeface="Wingdings" pitchFamily="2" charset="2"/>
                        <a:buChar char="v"/>
                      </a:pPr>
                      <a:r>
                        <a:rPr lang="en-US" sz="1600" dirty="0" smtClean="0">
                          <a:latin typeface="Bookman Old Style" pitchFamily="18" charset="0"/>
                        </a:rPr>
                        <a:t> Capitalization </a:t>
                      </a:r>
                      <a:r>
                        <a:rPr lang="en-US" sz="1600" b="1" dirty="0" smtClean="0">
                          <a:latin typeface="Bookman Old Style" pitchFamily="18" charset="0"/>
                        </a:rPr>
                        <a:t>within 180 days</a:t>
                      </a:r>
                      <a:endParaRPr lang="en-US" sz="1600" dirty="0" smtClean="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just"/>
                      <a:r>
                        <a:rPr lang="en-US" sz="1600" b="1" dirty="0" smtClean="0">
                          <a:latin typeface="Bookman Old Style" pitchFamily="18" charset="0"/>
                        </a:rPr>
                        <a:t>Under the Government/FIPB route</a:t>
                      </a:r>
                      <a:endParaRPr lang="en-US" sz="1600" dirty="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600" b="1" dirty="0" smtClean="0">
                          <a:latin typeface="Rupee Foradian"/>
                        </a:rPr>
                        <a:t>» </a:t>
                      </a:r>
                      <a:r>
                        <a:rPr lang="en-US" sz="1600" b="1" dirty="0" smtClean="0">
                          <a:latin typeface="Bookman Old Style" pitchFamily="18" charset="0"/>
                        </a:rPr>
                        <a:t>Special resolution</a:t>
                      </a:r>
                      <a:r>
                        <a:rPr lang="en-US" sz="1600" dirty="0" smtClean="0">
                          <a:latin typeface="Bookman Old Style" pitchFamily="18" charset="0"/>
                        </a:rPr>
                        <a:t> of the company; and subject to </a:t>
                      </a:r>
                      <a:r>
                        <a:rPr lang="en-US" sz="1600" b="1" dirty="0" smtClean="0">
                          <a:latin typeface="Bookman Old Style" pitchFamily="18" charset="0"/>
                        </a:rPr>
                        <a:t>pricing guidelines</a:t>
                      </a:r>
                      <a:r>
                        <a:rPr lang="en-US" sz="1600" dirty="0" smtClean="0">
                          <a:latin typeface="Bookman Old Style" pitchFamily="18" charset="0"/>
                        </a:rPr>
                        <a:t> and appropriate tax clearance</a:t>
                      </a:r>
                      <a:endParaRPr lang="en-US" sz="1600" dirty="0">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pPr algn="ctr"/>
            <a:r>
              <a:rPr lang="en-US" sz="2000" b="1" dirty="0" smtClean="0">
                <a:solidFill>
                  <a:schemeClr val="tx1"/>
                </a:solidFill>
                <a:latin typeface="Bookman Old Style" pitchFamily="18" charset="0"/>
              </a:rPr>
              <a:t>FEM (Transfer or Issue of Security by a Person Resident Outside India) Regulations, 2000: </a:t>
            </a:r>
            <a:r>
              <a:rPr lang="en-US" sz="2000" b="1" dirty="0" smtClean="0">
                <a:solidFill>
                  <a:srgbClr val="FF0000"/>
                </a:solidFill>
                <a:latin typeface="Bookman Old Style" pitchFamily="18" charset="0"/>
              </a:rPr>
              <a:t>‘FEMA 20’</a:t>
            </a:r>
          </a:p>
        </p:txBody>
      </p:sp>
      <p:graphicFrame>
        <p:nvGraphicFramePr>
          <p:cNvPr id="4" name="Content Placeholder 3"/>
          <p:cNvGraphicFramePr>
            <a:graphicFrameLocks noGrp="1"/>
          </p:cNvGraphicFramePr>
          <p:nvPr>
            <p:ph idx="1"/>
          </p:nvPr>
        </p:nvGraphicFramePr>
        <p:xfrm>
          <a:off x="457200" y="762000"/>
          <a:ext cx="8153400" cy="6035040"/>
        </p:xfrm>
        <a:graphic>
          <a:graphicData uri="http://schemas.openxmlformats.org/drawingml/2006/table">
            <a:tbl>
              <a:tblPr firstRow="1" bandRow="1">
                <a:tableStyleId>{5C22544A-7EE6-4342-B048-85BDC9FD1C3A}</a:tableStyleId>
              </a:tblPr>
              <a:tblGrid>
                <a:gridCol w="914400"/>
                <a:gridCol w="7239000"/>
              </a:tblGrid>
              <a:tr h="304800">
                <a:tc>
                  <a:txBody>
                    <a:bodyPr/>
                    <a:lstStyle/>
                    <a:p>
                      <a:pPr marL="0" marR="0" algn="just">
                        <a:lnSpc>
                          <a:spcPct val="100000"/>
                        </a:lnSpc>
                        <a:spcBef>
                          <a:spcPts val="0"/>
                        </a:spcBef>
                        <a:spcAft>
                          <a:spcPts val="0"/>
                        </a:spcAft>
                      </a:pPr>
                      <a:r>
                        <a:rPr lang="en-US" sz="1600" b="1" dirty="0" smtClean="0">
                          <a:solidFill>
                            <a:srgbClr val="FF0000"/>
                          </a:solidFill>
                          <a:latin typeface="Bookman Old Style" pitchFamily="18" charset="0"/>
                          <a:ea typeface="Times New Roman"/>
                          <a:cs typeface="Times-Bold"/>
                        </a:rPr>
                        <a:t>Sch. 1</a:t>
                      </a:r>
                      <a:endParaRPr lang="en-US" sz="1600" dirty="0">
                        <a:solidFill>
                          <a:srgbClr val="FF0000"/>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US" sz="1600" b="1" dirty="0" smtClean="0">
                          <a:solidFill>
                            <a:schemeClr val="tx1"/>
                          </a:solidFill>
                          <a:latin typeface="Bookman Old Style" pitchFamily="18" charset="0"/>
                          <a:ea typeface="Times New Roman"/>
                          <a:cs typeface="Times-Bold"/>
                        </a:rPr>
                        <a:t>Foreign Direct Investment</a:t>
                      </a:r>
                      <a:r>
                        <a:rPr lang="en-US" sz="1600" b="1" baseline="0" dirty="0" smtClean="0">
                          <a:solidFill>
                            <a:schemeClr val="tx1"/>
                          </a:solidFill>
                          <a:latin typeface="Bookman Old Style" pitchFamily="18" charset="0"/>
                          <a:ea typeface="Times New Roman"/>
                          <a:cs typeface="Times-Bold"/>
                        </a:rPr>
                        <a:t> (‘</a:t>
                      </a:r>
                      <a:r>
                        <a:rPr lang="en-US" sz="1600" b="1" baseline="0" dirty="0" smtClean="0">
                          <a:solidFill>
                            <a:srgbClr val="FF0000"/>
                          </a:solidFill>
                          <a:latin typeface="Bookman Old Style" pitchFamily="18" charset="0"/>
                          <a:ea typeface="Times New Roman"/>
                          <a:cs typeface="Times-Bold"/>
                        </a:rPr>
                        <a:t>F</a:t>
                      </a:r>
                      <a:r>
                        <a:rPr lang="en-US" sz="1600" b="1" dirty="0" smtClean="0">
                          <a:solidFill>
                            <a:srgbClr val="FF0000"/>
                          </a:solidFill>
                          <a:latin typeface="Bookman Old Style" pitchFamily="18" charset="0"/>
                          <a:ea typeface="Times New Roman"/>
                          <a:cs typeface="Times-Bold"/>
                        </a:rPr>
                        <a:t>DI</a:t>
                      </a:r>
                      <a:r>
                        <a:rPr lang="en-US" sz="1600" b="1" dirty="0" smtClean="0">
                          <a:solidFill>
                            <a:schemeClr val="tx1"/>
                          </a:solidFill>
                          <a:latin typeface="Bookman Old Style" pitchFamily="18" charset="0"/>
                          <a:ea typeface="Times New Roman"/>
                          <a:cs typeface="Times-Bold"/>
                        </a:rPr>
                        <a:t>’) Scheme</a:t>
                      </a:r>
                      <a:endParaRPr kumimoji="0" lang="en-US" sz="1600" b="1" kern="1200" dirty="0" smtClean="0">
                        <a:solidFill>
                          <a:schemeClr val="dk1"/>
                        </a:solidFill>
                        <a:latin typeface="Bookman Old Style"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6947">
                <a:tc>
                  <a:txBody>
                    <a:bodyPr/>
                    <a:lstStyle/>
                    <a:p>
                      <a:pPr marL="0" marR="0" algn="just">
                        <a:lnSpc>
                          <a:spcPct val="100000"/>
                        </a:lnSpc>
                        <a:spcBef>
                          <a:spcPts val="0"/>
                        </a:spcBef>
                        <a:spcAft>
                          <a:spcPts val="0"/>
                        </a:spcAft>
                      </a:pPr>
                      <a:r>
                        <a:rPr lang="en-US" sz="1600" b="1" dirty="0" smtClean="0">
                          <a:solidFill>
                            <a:schemeClr val="tx1"/>
                          </a:solidFill>
                          <a:latin typeface="Bookman Old Style" pitchFamily="18" charset="0"/>
                          <a:ea typeface="Times New Roman"/>
                          <a:cs typeface="Times-Bold"/>
                        </a:rPr>
                        <a:t>Sch. 2 &amp; 2A</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kumimoji="0" lang="en-IN" sz="1600" b="1" kern="1200" dirty="0" smtClean="0">
                          <a:solidFill>
                            <a:schemeClr val="dk1"/>
                          </a:solidFill>
                          <a:latin typeface="Bookman Old Style" pitchFamily="18" charset="0"/>
                          <a:ea typeface="+mn-ea"/>
                          <a:cs typeface="+mn-cs"/>
                        </a:rPr>
                        <a:t>Purchase/Sale of shares or convertible debentures or warrants of an Indian Company by </a:t>
                      </a:r>
                      <a:r>
                        <a:rPr kumimoji="0" lang="en-IN" sz="1600" b="1" kern="1200" dirty="0" smtClean="0">
                          <a:solidFill>
                            <a:srgbClr val="FF0000"/>
                          </a:solidFill>
                          <a:latin typeface="Bookman Old Style" pitchFamily="18" charset="0"/>
                          <a:ea typeface="+mn-ea"/>
                          <a:cs typeface="+mn-cs"/>
                        </a:rPr>
                        <a:t>Registered Foreign Portfolio Investor </a:t>
                      </a:r>
                      <a:r>
                        <a:rPr kumimoji="0" lang="en-IN" sz="1600" b="1" kern="1200" dirty="0" smtClean="0">
                          <a:solidFill>
                            <a:schemeClr val="dk1"/>
                          </a:solidFill>
                          <a:latin typeface="Bookman Old Style" pitchFamily="18" charset="0"/>
                          <a:ea typeface="+mn-ea"/>
                          <a:cs typeface="+mn-cs"/>
                        </a:rPr>
                        <a:t>(RFPI) under Foreign Portfolio Investment (</a:t>
                      </a:r>
                      <a:r>
                        <a:rPr kumimoji="0" lang="en-IN" sz="1600" b="1" kern="1200" dirty="0" smtClean="0">
                          <a:solidFill>
                            <a:srgbClr val="FF0000"/>
                          </a:solidFill>
                          <a:latin typeface="Bookman Old Style" pitchFamily="18" charset="0"/>
                          <a:ea typeface="+mn-ea"/>
                          <a:cs typeface="+mn-cs"/>
                        </a:rPr>
                        <a:t>FPIs</a:t>
                      </a:r>
                      <a:r>
                        <a:rPr kumimoji="0" lang="en-IN" sz="1600" b="1" kern="1200" dirty="0" smtClean="0">
                          <a:solidFill>
                            <a:schemeClr val="dk1"/>
                          </a:solidFill>
                          <a:latin typeface="Bookman Old Style" pitchFamily="18" charset="0"/>
                          <a:ea typeface="+mn-ea"/>
                          <a:cs typeface="+mn-cs"/>
                        </a:rPr>
                        <a:t>) Scheme (</a:t>
                      </a:r>
                      <a:r>
                        <a:rPr kumimoji="0" lang="en-IN" sz="1800" b="1" kern="1200" dirty="0" smtClean="0">
                          <a:solidFill>
                            <a:schemeClr val="dk1"/>
                          </a:solidFill>
                          <a:latin typeface="Bookman Old Style" pitchFamily="18" charset="0"/>
                          <a:ea typeface="+mn-ea"/>
                          <a:cs typeface="+mn-cs"/>
                        </a:rPr>
                        <a:t>Registered </a:t>
                      </a:r>
                      <a:r>
                        <a:rPr kumimoji="0" lang="en-IN" sz="1800" b="1" kern="1200" dirty="0" smtClean="0">
                          <a:solidFill>
                            <a:srgbClr val="FF0000"/>
                          </a:solidFill>
                          <a:latin typeface="Bookman Old Style" pitchFamily="18" charset="0"/>
                          <a:ea typeface="+mn-ea"/>
                          <a:cs typeface="+mn-cs"/>
                        </a:rPr>
                        <a:t>FIIs under Sch. 2 subsumed with Sch. 2A</a:t>
                      </a:r>
                      <a:r>
                        <a:rPr kumimoji="0" lang="en-IN" sz="1800" b="1" kern="1200" dirty="0" smtClean="0">
                          <a:solidFill>
                            <a:schemeClr val="dk1"/>
                          </a:solidFill>
                          <a:latin typeface="Bookman Old Style" pitchFamily="18" charset="0"/>
                          <a:ea typeface="+mn-ea"/>
                          <a:cs typeface="+mn-cs"/>
                        </a:rPr>
                        <a:t>)</a:t>
                      </a:r>
                      <a:endParaRPr kumimoji="0" lang="en-IN" sz="1800" kern="1200" dirty="0" smtClean="0">
                        <a:solidFill>
                          <a:schemeClr val="dk1"/>
                        </a:solidFill>
                        <a:latin typeface="Bookman Old Style"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17">
                <a:tc>
                  <a:txBody>
                    <a:bodyPr/>
                    <a:lstStyle/>
                    <a:p>
                      <a:pPr marL="0" marR="0" algn="just">
                        <a:lnSpc>
                          <a:spcPct val="100000"/>
                        </a:lnSpc>
                        <a:spcBef>
                          <a:spcPts val="0"/>
                        </a:spcBef>
                        <a:spcAft>
                          <a:spcPts val="0"/>
                        </a:spcAft>
                      </a:pPr>
                      <a:r>
                        <a:rPr lang="en-US" sz="1600" b="1" dirty="0" smtClean="0">
                          <a:solidFill>
                            <a:schemeClr val="tx1"/>
                          </a:solidFill>
                          <a:latin typeface="Bookman Old Style" pitchFamily="18" charset="0"/>
                          <a:ea typeface="Times New Roman"/>
                          <a:cs typeface="Times-Bold"/>
                        </a:rPr>
                        <a:t>Sch. </a:t>
                      </a:r>
                      <a:r>
                        <a:rPr lang="en-US" sz="1600" b="1" dirty="0">
                          <a:solidFill>
                            <a:schemeClr val="tx1"/>
                          </a:solidFill>
                          <a:latin typeface="Bookman Old Style" pitchFamily="18" charset="0"/>
                          <a:ea typeface="Times New Roman"/>
                          <a:cs typeface="Times-Bold"/>
                        </a:rPr>
                        <a:t>3</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kumimoji="0" lang="en-US" sz="1600" b="1" kern="1200" dirty="0" smtClean="0">
                          <a:solidFill>
                            <a:schemeClr val="dk1"/>
                          </a:solidFill>
                          <a:latin typeface="Bookman Old Style" pitchFamily="18" charset="0"/>
                          <a:ea typeface="+mn-ea"/>
                          <a:cs typeface="+mn-cs"/>
                        </a:rPr>
                        <a:t>Purchase/Sale of Shares and/or Convertible Debentures by an </a:t>
                      </a:r>
                      <a:r>
                        <a:rPr kumimoji="0" lang="en-US" sz="1600" b="1" kern="1200" dirty="0" smtClean="0">
                          <a:solidFill>
                            <a:srgbClr val="FF0000"/>
                          </a:solidFill>
                          <a:latin typeface="Bookman Old Style" pitchFamily="18" charset="0"/>
                          <a:ea typeface="+mn-ea"/>
                          <a:cs typeface="+mn-cs"/>
                        </a:rPr>
                        <a:t>NRI</a:t>
                      </a:r>
                      <a:r>
                        <a:rPr kumimoji="0" lang="en-US" sz="1600" b="1" kern="1200" dirty="0" smtClean="0">
                          <a:solidFill>
                            <a:schemeClr val="dk1"/>
                          </a:solidFill>
                          <a:latin typeface="Bookman Old Style" pitchFamily="18" charset="0"/>
                          <a:ea typeface="+mn-ea"/>
                          <a:cs typeface="+mn-cs"/>
                        </a:rPr>
                        <a:t> on a stock exchange in India on </a:t>
                      </a:r>
                      <a:r>
                        <a:rPr kumimoji="0" lang="en-US" sz="1600" b="1" kern="1200" dirty="0" smtClean="0">
                          <a:solidFill>
                            <a:srgbClr val="FF0000"/>
                          </a:solidFill>
                          <a:latin typeface="Bookman Old Style" pitchFamily="18" charset="0"/>
                          <a:ea typeface="+mn-ea"/>
                          <a:cs typeface="+mn-cs"/>
                        </a:rPr>
                        <a:t>repatriation and/or non-repatriation basis under Portfolio Investment Scheme </a:t>
                      </a:r>
                      <a:endParaRPr kumimoji="0" lang="en-IN" sz="1600" kern="1200" dirty="0">
                        <a:solidFill>
                          <a:srgbClr val="FF0000"/>
                        </a:solidFill>
                        <a:latin typeface="Bookman Old Style"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097">
                <a:tc>
                  <a:txBody>
                    <a:bodyPr/>
                    <a:lstStyle/>
                    <a:p>
                      <a:pPr marL="0" marR="0" algn="just">
                        <a:lnSpc>
                          <a:spcPct val="100000"/>
                        </a:lnSpc>
                        <a:spcBef>
                          <a:spcPts val="0"/>
                        </a:spcBef>
                        <a:spcAft>
                          <a:spcPts val="0"/>
                        </a:spcAft>
                      </a:pPr>
                      <a:r>
                        <a:rPr lang="en-IN" sz="1600" b="1" dirty="0" smtClean="0">
                          <a:solidFill>
                            <a:srgbClr val="FF0000"/>
                          </a:solidFill>
                          <a:latin typeface="Bookman Old Style" pitchFamily="18" charset="0"/>
                          <a:ea typeface="Times New Roman"/>
                          <a:cs typeface="Times-Roman"/>
                        </a:rPr>
                        <a:t>Sch. </a:t>
                      </a:r>
                      <a:r>
                        <a:rPr lang="en-IN" sz="1600" b="1" dirty="0">
                          <a:solidFill>
                            <a:srgbClr val="FF0000"/>
                          </a:solidFill>
                          <a:latin typeface="Bookman Old Style" pitchFamily="18" charset="0"/>
                          <a:ea typeface="Times New Roman"/>
                          <a:cs typeface="Times-Roman"/>
                        </a:rPr>
                        <a:t>4</a:t>
                      </a:r>
                      <a:endParaRPr lang="en-US" sz="1600" dirty="0">
                        <a:solidFill>
                          <a:srgbClr val="FF0000"/>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Purchase and Sale of Shares or Convertible Debentures or Warrants] by </a:t>
                      </a:r>
                      <a:r>
                        <a:rPr kumimoji="0" lang="en-US" sz="1600" b="1" kern="1200" dirty="0" smtClean="0">
                          <a:solidFill>
                            <a:srgbClr val="FF0000"/>
                          </a:solidFill>
                          <a:latin typeface="Bookman Old Style" pitchFamily="18" charset="0"/>
                          <a:ea typeface="+mn-ea"/>
                          <a:cs typeface="+mn-cs"/>
                        </a:rPr>
                        <a:t>NRI</a:t>
                      </a:r>
                      <a:r>
                        <a:rPr kumimoji="0" lang="en-US" sz="1600" b="1" kern="1200" dirty="0" smtClean="0">
                          <a:solidFill>
                            <a:schemeClr val="dk1"/>
                          </a:solidFill>
                          <a:latin typeface="Bookman Old Style" pitchFamily="18" charset="0"/>
                          <a:ea typeface="+mn-ea"/>
                          <a:cs typeface="+mn-cs"/>
                        </a:rPr>
                        <a:t>, on </a:t>
                      </a:r>
                      <a:r>
                        <a:rPr kumimoji="0" lang="en-US" sz="1600" b="1" kern="1200" dirty="0" smtClean="0">
                          <a:solidFill>
                            <a:srgbClr val="FF0000"/>
                          </a:solidFill>
                          <a:latin typeface="Bookman Old Style" pitchFamily="18" charset="0"/>
                          <a:ea typeface="+mn-ea"/>
                          <a:cs typeface="+mn-cs"/>
                        </a:rPr>
                        <a:t>Non-repatriation basis </a:t>
                      </a:r>
                      <a:endParaRPr lang="en-US" sz="1600" b="1" dirty="0">
                        <a:solidFill>
                          <a:srgbClr val="FF0000"/>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656">
                <a:tc>
                  <a:txBody>
                    <a:bodyPr/>
                    <a:lstStyle/>
                    <a:p>
                      <a:pPr marL="0" marR="0" algn="just">
                        <a:lnSpc>
                          <a:spcPct val="100000"/>
                        </a:lnSpc>
                        <a:spcBef>
                          <a:spcPts val="0"/>
                        </a:spcBef>
                        <a:spcAft>
                          <a:spcPts val="0"/>
                        </a:spcAft>
                      </a:pPr>
                      <a:r>
                        <a:rPr lang="en-IN" sz="1600" b="1" dirty="0" smtClean="0">
                          <a:solidFill>
                            <a:srgbClr val="0070C0"/>
                          </a:solidFill>
                          <a:latin typeface="Bookman Old Style" pitchFamily="18" charset="0"/>
                          <a:ea typeface="Times New Roman"/>
                          <a:cs typeface="Times-Roman"/>
                        </a:rPr>
                        <a:t>Sch. </a:t>
                      </a:r>
                      <a:r>
                        <a:rPr lang="en-IN" sz="1600" b="1" dirty="0">
                          <a:solidFill>
                            <a:srgbClr val="0070C0"/>
                          </a:solidFill>
                          <a:latin typeface="Bookman Old Style" pitchFamily="18" charset="0"/>
                          <a:ea typeface="Times New Roman"/>
                          <a:cs typeface="Times-Roman"/>
                        </a:rPr>
                        <a:t>5</a:t>
                      </a:r>
                      <a:endParaRPr lang="en-US" sz="1600" dirty="0">
                        <a:solidFill>
                          <a:srgbClr val="0070C0"/>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Purchase and Sale of </a:t>
                      </a:r>
                      <a:r>
                        <a:rPr kumimoji="0" lang="en-US" sz="1600" b="1" kern="1200" dirty="0" smtClean="0">
                          <a:solidFill>
                            <a:srgbClr val="FF0000"/>
                          </a:solidFill>
                          <a:latin typeface="Bookman Old Style" pitchFamily="18" charset="0"/>
                          <a:ea typeface="+mn-ea"/>
                          <a:cs typeface="+mn-cs"/>
                        </a:rPr>
                        <a:t>Securities other than Shares or Convertible Debentures</a:t>
                      </a:r>
                      <a:r>
                        <a:rPr kumimoji="0" lang="en-US" sz="1600" b="1" kern="1200" dirty="0" smtClean="0">
                          <a:solidFill>
                            <a:schemeClr val="dk1"/>
                          </a:solidFill>
                          <a:latin typeface="Bookman Old Style" pitchFamily="18" charset="0"/>
                          <a:ea typeface="+mn-ea"/>
                          <a:cs typeface="+mn-cs"/>
                        </a:rPr>
                        <a:t> of an Indian company by a person resident outside India</a:t>
                      </a:r>
                      <a:endParaRPr lang="en-IN" sz="1600" b="0" dirty="0" smtClean="0">
                        <a:solidFill>
                          <a:schemeClr val="tx1"/>
                        </a:solidFill>
                        <a:latin typeface="Bookman Old Style" pitchFamily="18" charset="0"/>
                        <a:ea typeface="Times New Roman"/>
                        <a:cs typeface="Times-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79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b="1" dirty="0" smtClean="0">
                          <a:solidFill>
                            <a:schemeClr val="tx1"/>
                          </a:solidFill>
                          <a:latin typeface="Bookman Old Style" pitchFamily="18" charset="0"/>
                          <a:ea typeface="Times New Roman"/>
                          <a:cs typeface="Times-Roman"/>
                        </a:rPr>
                        <a:t>Sch. 6</a:t>
                      </a:r>
                    </a:p>
                    <a:p>
                      <a:pPr marL="0" marR="0" indent="0" algn="just" defTabSz="914400" rtl="0" eaLnBrk="1" fontAlgn="auto" latinLnBrk="0" hangingPunct="1">
                        <a:lnSpc>
                          <a:spcPct val="100000"/>
                        </a:lnSpc>
                        <a:spcBef>
                          <a:spcPts val="0"/>
                        </a:spcBef>
                        <a:spcAft>
                          <a:spcPts val="0"/>
                        </a:spcAft>
                        <a:buClrTx/>
                        <a:buSzTx/>
                        <a:buFontTx/>
                        <a:buNone/>
                        <a:tabLst/>
                        <a:defRPr/>
                      </a:pPr>
                      <a:endParaRPr lang="en-IN" sz="1600" b="1" dirty="0" smtClean="0">
                        <a:solidFill>
                          <a:schemeClr val="tx1"/>
                        </a:solidFill>
                        <a:latin typeface="Bookman Old Style" pitchFamily="18" charset="0"/>
                        <a:ea typeface="Times New Roman"/>
                        <a:cs typeface="Times-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kumimoji="0" lang="en-US" sz="1600" b="1" kern="1200" dirty="0" smtClean="0">
                          <a:solidFill>
                            <a:schemeClr val="dk1"/>
                          </a:solidFill>
                          <a:latin typeface="Bookman Old Style" pitchFamily="18" charset="0"/>
                          <a:ea typeface="+mn-ea"/>
                          <a:cs typeface="+mn-cs"/>
                        </a:rPr>
                        <a:t>Investment in an Indian </a:t>
                      </a:r>
                      <a:r>
                        <a:rPr kumimoji="0" lang="en-US" sz="1600" b="1" kern="1200" dirty="0" smtClean="0">
                          <a:solidFill>
                            <a:srgbClr val="FF0000"/>
                          </a:solidFill>
                          <a:latin typeface="Bookman Old Style" pitchFamily="18" charset="0"/>
                          <a:ea typeface="+mn-ea"/>
                          <a:cs typeface="+mn-cs"/>
                        </a:rPr>
                        <a:t>venture capital undertaking </a:t>
                      </a:r>
                      <a:r>
                        <a:rPr kumimoji="0" lang="en-US" sz="1600" b="1" kern="1200" dirty="0" smtClean="0">
                          <a:solidFill>
                            <a:schemeClr val="dk1"/>
                          </a:solidFill>
                          <a:latin typeface="Bookman Old Style" pitchFamily="18" charset="0"/>
                          <a:ea typeface="+mn-ea"/>
                          <a:cs typeface="+mn-cs"/>
                        </a:rPr>
                        <a:t>by a registered Foreign Venture Capital Investor</a:t>
                      </a:r>
                      <a:endParaRPr lang="en-US" sz="1600" b="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91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70C0"/>
                          </a:solidFill>
                          <a:latin typeface="Bookman Old Style" pitchFamily="18" charset="0"/>
                          <a:ea typeface="Times New Roman"/>
                          <a:cs typeface="Times-Roman"/>
                        </a:rPr>
                        <a:t>Sch. 7</a:t>
                      </a:r>
                      <a:endParaRPr lang="en-IN" sz="1600" b="1" dirty="0" smtClean="0">
                        <a:solidFill>
                          <a:srgbClr val="0070C0"/>
                        </a:solidFill>
                        <a:latin typeface="Bookman Old Style" pitchFamily="18" charset="0"/>
                        <a:ea typeface="Times New Roman"/>
                        <a:cs typeface="Times-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kumimoji="0" lang="en-US" sz="1600" b="1" kern="1200" dirty="0" smtClean="0">
                          <a:solidFill>
                            <a:srgbClr val="FF0000"/>
                          </a:solidFill>
                          <a:latin typeface="Bookman Old Style" pitchFamily="18" charset="0"/>
                          <a:ea typeface="+mn-ea"/>
                          <a:cs typeface="+mn-cs"/>
                        </a:rPr>
                        <a:t>Indian depository receipts </a:t>
                      </a:r>
                      <a:r>
                        <a:rPr kumimoji="0" lang="en-US" sz="1600" b="1" kern="1200" dirty="0" smtClean="0">
                          <a:solidFill>
                            <a:schemeClr val="dk1"/>
                          </a:solidFill>
                          <a:latin typeface="Bookman Old Style" pitchFamily="18" charset="0"/>
                          <a:ea typeface="+mn-ea"/>
                          <a:cs typeface="+mn-cs"/>
                        </a:rPr>
                        <a:t>by eligible companies resident outside India</a:t>
                      </a:r>
                      <a:endParaRPr lang="en-US" sz="1600" b="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39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b="1" dirty="0" smtClean="0">
                          <a:solidFill>
                            <a:schemeClr val="tx1"/>
                          </a:solidFill>
                          <a:latin typeface="Bookman Old Style" pitchFamily="18" charset="0"/>
                          <a:ea typeface="Times New Roman"/>
                          <a:cs typeface="Times-Roman"/>
                        </a:rPr>
                        <a:t>Sch. 8</a:t>
                      </a:r>
                      <a:endParaRPr lang="en-US" sz="1600" dirty="0" smtClean="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Bookman Old Style" pitchFamily="18" charset="0"/>
                          <a:ea typeface="+mn-ea"/>
                          <a:cs typeface="+mn-cs"/>
                        </a:rPr>
                        <a:t>Scheme for investment by </a:t>
                      </a:r>
                      <a:r>
                        <a:rPr kumimoji="0" lang="en-US" sz="1600" b="1" kern="1200" dirty="0" smtClean="0">
                          <a:solidFill>
                            <a:srgbClr val="FF0000"/>
                          </a:solidFill>
                          <a:latin typeface="Bookman Old Style" pitchFamily="18" charset="0"/>
                          <a:ea typeface="+mn-ea"/>
                          <a:cs typeface="+mn-cs"/>
                        </a:rPr>
                        <a:t>Qualified Foreign Investors </a:t>
                      </a:r>
                      <a:r>
                        <a:rPr kumimoji="0" lang="en-US" sz="1600" b="1" kern="1200" dirty="0" smtClean="0">
                          <a:solidFill>
                            <a:schemeClr val="dk1"/>
                          </a:solidFill>
                          <a:latin typeface="Bookman Old Style" pitchFamily="18" charset="0"/>
                          <a:ea typeface="+mn-ea"/>
                          <a:cs typeface="+mn-cs"/>
                        </a:rPr>
                        <a:t>in equity shares (</a:t>
                      </a:r>
                      <a:r>
                        <a:rPr kumimoji="0" lang="en-US" sz="1600" b="1" kern="1200" dirty="0" smtClean="0">
                          <a:solidFill>
                            <a:srgbClr val="FF0000"/>
                          </a:solidFill>
                          <a:latin typeface="Bookman Old Style" pitchFamily="18" charset="0"/>
                          <a:ea typeface="+mn-ea"/>
                          <a:cs typeface="Times New Roman"/>
                        </a:rPr>
                        <a:t>Subsumed</a:t>
                      </a:r>
                      <a:r>
                        <a:rPr kumimoji="0" lang="en-US" sz="1600" b="1" kern="1200" baseline="0" dirty="0" smtClean="0">
                          <a:solidFill>
                            <a:srgbClr val="FF0000"/>
                          </a:solidFill>
                          <a:latin typeface="Bookman Old Style" pitchFamily="18" charset="0"/>
                          <a:ea typeface="+mn-ea"/>
                          <a:cs typeface="Times New Roman"/>
                        </a:rPr>
                        <a:t> under Sch. 2A</a:t>
                      </a:r>
                      <a:r>
                        <a:rPr kumimoji="0" lang="en-US" sz="1600" b="1" kern="1200" baseline="0" dirty="0" smtClean="0">
                          <a:solidFill>
                            <a:schemeClr val="tx1"/>
                          </a:solidFill>
                          <a:latin typeface="Bookman Old Style" pitchFamily="18" charset="0"/>
                          <a:ea typeface="+mn-ea"/>
                          <a:cs typeface="Times New Roman"/>
                        </a:rPr>
                        <a:t>)</a:t>
                      </a:r>
                      <a:endParaRPr kumimoji="0" lang="en-US" sz="1600" b="1" kern="1200" dirty="0" smtClean="0">
                        <a:solidFill>
                          <a:schemeClr val="dk1"/>
                        </a:solidFill>
                        <a:latin typeface="Bookman Old Style" pitchFamily="18"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15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Bookman Old Style" pitchFamily="18" charset="0"/>
                          <a:ea typeface="Calibri"/>
                          <a:cs typeface="Times New Roman"/>
                        </a:rPr>
                        <a:t>Sch.9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Bookman Old Style" pitchFamily="18" charset="0"/>
                          <a:ea typeface="+mn-ea"/>
                          <a:cs typeface="+mn-cs"/>
                        </a:rPr>
                        <a:t>Scheme for Acquisition/Transfer by a person resident outside India of capital contribution or profit share of (</a:t>
                      </a:r>
                      <a:r>
                        <a:rPr kumimoji="0" lang="en-US" sz="1600" b="1" kern="1200" dirty="0" smtClean="0">
                          <a:solidFill>
                            <a:srgbClr val="FF0000"/>
                          </a:solidFill>
                          <a:latin typeface="Bookman Old Style" pitchFamily="18" charset="0"/>
                          <a:ea typeface="+mn-ea"/>
                          <a:cs typeface="+mn-cs"/>
                        </a:rPr>
                        <a:t>LLPs)</a:t>
                      </a:r>
                      <a:endParaRPr lang="en-US" sz="1600" b="1" dirty="0" smtClean="0">
                        <a:solidFill>
                          <a:srgbClr val="FF0000"/>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15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Bookman Old Style" pitchFamily="18" charset="0"/>
                          <a:ea typeface="Calibri"/>
                          <a:cs typeface="Times New Roman"/>
                        </a:rPr>
                        <a:t>Sch. 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IN" sz="1600" b="1" kern="1200" baseline="0" dirty="0" smtClean="0">
                          <a:solidFill>
                            <a:schemeClr val="dk1"/>
                          </a:solidFill>
                          <a:latin typeface="Bookman Old Style" pitchFamily="18" charset="0"/>
                          <a:ea typeface="+mn-ea"/>
                          <a:cs typeface="+mn-cs"/>
                        </a:rPr>
                        <a:t>Depository Receipts Scheme</a:t>
                      </a:r>
                      <a:r>
                        <a:rPr kumimoji="0" lang="en-IN" sz="1600" kern="1200" baseline="0" dirty="0" smtClean="0">
                          <a:solidFill>
                            <a:schemeClr val="dk1"/>
                          </a:solidFill>
                          <a:latin typeface="Bookman Old Style" pitchFamily="18" charset="0"/>
                          <a:ea typeface="+mn-ea"/>
                          <a:cs typeface="+mn-cs"/>
                        </a:rPr>
                        <a:t>, 2014 (</a:t>
                      </a:r>
                      <a:r>
                        <a:rPr kumimoji="0" lang="en-IN" sz="1600" b="1" kern="1200" baseline="0" dirty="0" smtClean="0">
                          <a:solidFill>
                            <a:schemeClr val="dk1"/>
                          </a:solidFill>
                          <a:latin typeface="Bookman Old Style" pitchFamily="18" charset="0"/>
                          <a:ea typeface="+mn-ea"/>
                          <a:cs typeface="+mn-cs"/>
                        </a:rPr>
                        <a:t>DRs</a:t>
                      </a:r>
                      <a:r>
                        <a:rPr kumimoji="0" lang="en-IN" sz="1600" kern="1200" baseline="0" dirty="0" smtClean="0">
                          <a:solidFill>
                            <a:schemeClr val="dk1"/>
                          </a:solidFill>
                          <a:latin typeface="Bookman Old Style" pitchFamily="18" charset="0"/>
                          <a:ea typeface="+mn-ea"/>
                          <a:cs typeface="+mn-cs"/>
                        </a:rPr>
                        <a:t>) </a:t>
                      </a:r>
                      <a:endParaRPr lang="en-US" sz="1600" b="1" dirty="0" smtClean="0">
                        <a:solidFill>
                          <a:srgbClr val="FF0000"/>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159">
                <a:tc gridSpan="2">
                  <a:txBody>
                    <a:bodyPr/>
                    <a:lstStyle/>
                    <a:p>
                      <a:pPr algn="ctr"/>
                      <a:r>
                        <a:rPr lang="en-US" sz="1200" b="1" dirty="0" smtClean="0">
                          <a:solidFill>
                            <a:srgbClr val="FF0000"/>
                          </a:solidFill>
                          <a:latin typeface="Bookman Old Style" pitchFamily="18" charset="0"/>
                        </a:rPr>
                        <a:t>Composite Caps: Foreign investments, direct or indirect</a:t>
                      </a:r>
                      <a:r>
                        <a:rPr lang="en-US" sz="1200" b="1" smtClean="0">
                          <a:solidFill>
                            <a:srgbClr val="FF0000"/>
                          </a:solidFill>
                          <a:latin typeface="Bookman Old Style" pitchFamily="18" charset="0"/>
                        </a:rPr>
                        <a:t>, </a:t>
                      </a:r>
                      <a:r>
                        <a:rPr kumimoji="0" lang="en-US" sz="1200" b="1" kern="1200" smtClean="0">
                          <a:solidFill>
                            <a:srgbClr val="FF0000"/>
                          </a:solidFill>
                          <a:latin typeface="Bookman Old Style" pitchFamily="18" charset="0"/>
                          <a:ea typeface="+mn-ea"/>
                          <a:cs typeface="+mn-cs"/>
                        </a:rPr>
                        <a:t>under </a:t>
                      </a:r>
                      <a:r>
                        <a:rPr kumimoji="0" lang="en-US" sz="1200" b="1" kern="1200" dirty="0" smtClean="0">
                          <a:solidFill>
                            <a:srgbClr val="FF0000"/>
                          </a:solidFill>
                          <a:latin typeface="Bookman Old Style" pitchFamily="18" charset="0"/>
                          <a:ea typeface="+mn-ea"/>
                          <a:cs typeface="+mn-cs"/>
                        </a:rPr>
                        <a:t>Schedule 1(FDI), 2 (FII), 2A (FPI), 3 (NRI), 6 (FVCI), 8 (QFI), 9 (LLPs) and 10 (DRs) </a:t>
                      </a:r>
                    </a:p>
                    <a:p>
                      <a:pPr algn="ctr"/>
                      <a:r>
                        <a:rPr kumimoji="0" lang="en-US" sz="1200" b="1" kern="1200" dirty="0" smtClean="0">
                          <a:solidFill>
                            <a:srgbClr val="FF0000"/>
                          </a:solidFill>
                          <a:latin typeface="Bookman Old Style" pitchFamily="18" charset="0"/>
                          <a:ea typeface="+mn-ea"/>
                          <a:cs typeface="+mn-cs"/>
                        </a:rPr>
                        <a:t>vide PN 8 dated 30 July 2015 by DIPP</a:t>
                      </a:r>
                      <a:endParaRPr lang="en-IN" sz="1200" b="1" dirty="0">
                        <a:solidFill>
                          <a:srgbClr val="FF0000"/>
                        </a:solidFill>
                        <a:latin typeface="Bookman Old Style"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pPr algn="ctr"/>
            <a:r>
              <a:rPr lang="en-IN" sz="2000" b="1" dirty="0" smtClean="0">
                <a:solidFill>
                  <a:srgbClr val="FF0000"/>
                </a:solidFill>
                <a:latin typeface="Bookman Old Style" pitchFamily="18" charset="0"/>
              </a:rPr>
              <a:t>FDI - Issue of </a:t>
            </a:r>
            <a:r>
              <a:rPr lang="en-IN" sz="2000" b="1" u="sng" dirty="0" smtClean="0">
                <a:solidFill>
                  <a:srgbClr val="FF0000"/>
                </a:solidFill>
                <a:latin typeface="Bookman Old Style" pitchFamily="18" charset="0"/>
              </a:rPr>
              <a:t>equity shares</a:t>
            </a:r>
            <a:r>
              <a:rPr lang="en-IN" sz="2000" b="1" dirty="0" smtClean="0">
                <a:solidFill>
                  <a:srgbClr val="FF0000"/>
                </a:solidFill>
                <a:latin typeface="Bookman Old Style" pitchFamily="18" charset="0"/>
              </a:rPr>
              <a:t> under the FDI Scheme against </a:t>
            </a:r>
            <a:r>
              <a:rPr lang="en-IN" sz="2800" b="1" dirty="0" smtClean="0">
                <a:solidFill>
                  <a:srgbClr val="FF0000"/>
                </a:solidFill>
                <a:latin typeface="Bookman Old Style" pitchFamily="18" charset="0"/>
              </a:rPr>
              <a:t>Legitimate Dues </a:t>
            </a:r>
            <a:r>
              <a:rPr lang="en-IN" sz="2000" b="1" dirty="0" smtClean="0">
                <a:solidFill>
                  <a:srgbClr val="FF0000"/>
                </a:solidFill>
                <a:latin typeface="Bookman Old Style" pitchFamily="18" charset="0"/>
              </a:rPr>
              <a:t>…. 3/3</a:t>
            </a:r>
            <a:endParaRPr lang="en-US" sz="2000" dirty="0">
              <a:solidFill>
                <a:srgbClr val="FF0000"/>
              </a:solidFill>
              <a:latin typeface="Bookman Old Style" pitchFamily="18" charset="0"/>
            </a:endParaRPr>
          </a:p>
        </p:txBody>
      </p:sp>
      <p:sp>
        <p:nvSpPr>
          <p:cNvPr id="3" name="Content Placeholder 2"/>
          <p:cNvSpPr>
            <a:spLocks noGrp="1"/>
          </p:cNvSpPr>
          <p:nvPr>
            <p:ph idx="1"/>
          </p:nvPr>
        </p:nvSpPr>
        <p:spPr>
          <a:xfrm>
            <a:off x="457200" y="838200"/>
            <a:ext cx="8229600" cy="6019800"/>
          </a:xfrm>
        </p:spPr>
        <p:txBody>
          <a:bodyPr>
            <a:noAutofit/>
          </a:bodyPr>
          <a:lstStyle/>
          <a:p>
            <a:pPr marL="0" indent="0" algn="just">
              <a:spcBef>
                <a:spcPts val="0"/>
              </a:spcBef>
              <a:buNone/>
            </a:pP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Issue of </a:t>
            </a:r>
            <a:r>
              <a:rPr lang="en-IN" sz="1600" b="1" dirty="0" smtClean="0">
                <a:solidFill>
                  <a:srgbClr val="FF0000"/>
                </a:solidFill>
                <a:latin typeface="Bookman Old Style" pitchFamily="18" charset="0"/>
              </a:rPr>
              <a:t>equity shares</a:t>
            </a:r>
            <a:r>
              <a:rPr lang="en-IN" sz="1600" dirty="0" smtClean="0">
                <a:solidFill>
                  <a:srgbClr val="FF0000"/>
                </a:solidFill>
                <a:latin typeface="Bookman Old Style" pitchFamily="18" charset="0"/>
              </a:rPr>
              <a:t> </a:t>
            </a:r>
            <a:r>
              <a:rPr lang="en-IN" sz="1600" dirty="0" smtClean="0">
                <a:latin typeface="Bookman Old Style" pitchFamily="18" charset="0"/>
              </a:rPr>
              <a:t>against any other funds (Legitimate Dues) payable by the investee company, remittance of which does not require prior permission of the Government of India or Reserve Bank of India under FEMA, 1999 or any rules/ regulations framed or directions issued </a:t>
            </a:r>
            <a:r>
              <a:rPr lang="en-IN" sz="1600" dirty="0" err="1" smtClean="0">
                <a:latin typeface="Bookman Old Style" pitchFamily="18" charset="0"/>
              </a:rPr>
              <a:t>thereunder</a:t>
            </a:r>
            <a:r>
              <a:rPr lang="en-IN" sz="1600" dirty="0" smtClean="0">
                <a:latin typeface="Bookman Old Style" pitchFamily="18" charset="0"/>
              </a:rPr>
              <a:t>, provided that:</a:t>
            </a:r>
          </a:p>
          <a:p>
            <a:pPr marL="0" indent="0" algn="just">
              <a:spcBef>
                <a:spcPts val="0"/>
              </a:spcBef>
              <a:buNone/>
            </a:pPr>
            <a:r>
              <a:rPr lang="en-IN" sz="1600" dirty="0" smtClean="0">
                <a:latin typeface="Bookman Old Style" pitchFamily="18" charset="0"/>
              </a:rPr>
              <a:t> </a:t>
            </a:r>
          </a:p>
          <a:p>
            <a:pPr marL="271463" indent="-271463" algn="just">
              <a:spcBef>
                <a:spcPts val="0"/>
              </a:spcBef>
              <a:buNone/>
            </a:pPr>
            <a:r>
              <a:rPr lang="en-IN" sz="1600" dirty="0" err="1" smtClean="0">
                <a:latin typeface="Bookman Old Style" pitchFamily="18" charset="0"/>
              </a:rPr>
              <a:t>i</a:t>
            </a:r>
            <a:r>
              <a:rPr lang="en-IN" sz="1600" dirty="0" smtClean="0">
                <a:latin typeface="Bookman Old Style" pitchFamily="18" charset="0"/>
              </a:rPr>
              <a:t>. 	The equity shares shall be issued in accordance with the extant FDI guidelines on </a:t>
            </a:r>
            <a:r>
              <a:rPr lang="en-IN" sz="1600" dirty="0" err="1" smtClean="0">
                <a:latin typeface="Bookman Old Style" pitchFamily="18" charset="0"/>
              </a:rPr>
              <a:t>sectoral</a:t>
            </a:r>
            <a:r>
              <a:rPr lang="en-IN" sz="1600" dirty="0" smtClean="0">
                <a:latin typeface="Bookman Old Style" pitchFamily="18" charset="0"/>
              </a:rPr>
              <a:t> caps, pricing guidelines etc. as amended by Reserve bank of India, from time to time;</a:t>
            </a:r>
          </a:p>
          <a:p>
            <a:pPr marL="271463" indent="0" algn="just">
              <a:spcBef>
                <a:spcPts val="0"/>
              </a:spcBef>
              <a:buNone/>
            </a:pPr>
            <a:r>
              <a:rPr lang="en-IN" sz="1600" dirty="0" smtClean="0">
                <a:latin typeface="Bookman Old Style" pitchFamily="18" charset="0"/>
              </a:rPr>
              <a:t>Explanation: Issue of shares/convertible debentures that require Government approval in terms of paragraph 3 of Schedule 1 of FEMA 20 or </a:t>
            </a:r>
            <a:r>
              <a:rPr lang="en-IN" sz="1600" b="1" dirty="0" smtClean="0">
                <a:solidFill>
                  <a:srgbClr val="FF0000"/>
                </a:solidFill>
                <a:latin typeface="Bookman Old Style" pitchFamily="18" charset="0"/>
              </a:rPr>
              <a:t>import dues deemed as ECB or trade credit or payable against import of second hand machinery shall continue to be dealt in accordance with extant guidelines</a:t>
            </a:r>
            <a:r>
              <a:rPr lang="en-IN" sz="1600" dirty="0" smtClean="0">
                <a:latin typeface="Bookman Old Style" pitchFamily="18" charset="0"/>
              </a:rPr>
              <a:t>;</a:t>
            </a:r>
          </a:p>
          <a:p>
            <a:pPr marL="271463" indent="-271463" algn="just">
              <a:spcBef>
                <a:spcPts val="0"/>
              </a:spcBef>
              <a:buNone/>
            </a:pPr>
            <a:endParaRPr lang="en-IN" sz="1600" dirty="0" smtClean="0">
              <a:latin typeface="Bookman Old Style" pitchFamily="18" charset="0"/>
            </a:endParaRPr>
          </a:p>
          <a:p>
            <a:pPr marL="271463" indent="-271463" algn="just">
              <a:spcBef>
                <a:spcPts val="0"/>
              </a:spcBef>
              <a:buNone/>
            </a:pPr>
            <a:r>
              <a:rPr lang="en-IN" sz="1600" dirty="0" smtClean="0">
                <a:latin typeface="Bookman Old Style" pitchFamily="18" charset="0"/>
              </a:rPr>
              <a:t>ii. 	The issue of equity shares under this provision shall be </a:t>
            </a:r>
            <a:r>
              <a:rPr lang="en-IN" sz="1600" b="1" dirty="0" smtClean="0">
                <a:solidFill>
                  <a:srgbClr val="FF0000"/>
                </a:solidFill>
                <a:latin typeface="Bookman Old Style" pitchFamily="18" charset="0"/>
              </a:rPr>
              <a:t>subject to tax laws</a:t>
            </a:r>
            <a:r>
              <a:rPr lang="en-IN" sz="1600" dirty="0" smtClean="0">
                <a:latin typeface="Bookman Old Style" pitchFamily="18" charset="0"/>
              </a:rPr>
              <a:t> as applicable to the funds payable and the conversion to equity should be net of applicable taxes. </a:t>
            </a:r>
          </a:p>
          <a:p>
            <a:pPr marL="0" lvl="3" indent="0" algn="just">
              <a:spcBef>
                <a:spcPts val="0"/>
              </a:spcBef>
              <a:buNone/>
            </a:pPr>
            <a:endParaRPr lang="en-IN" sz="1600" dirty="0" smtClean="0">
              <a:latin typeface="Bookman Old Style" pitchFamily="18" charset="0"/>
            </a:endParaRPr>
          </a:p>
          <a:p>
            <a:pPr marL="0" lvl="3" indent="0" algn="just">
              <a:spcBef>
                <a:spcPts val="0"/>
              </a:spcBef>
              <a:buNone/>
            </a:pPr>
            <a:r>
              <a:rPr lang="en-IN" sz="1600" dirty="0" smtClean="0">
                <a:latin typeface="Bookman Old Style" pitchFamily="18" charset="0"/>
              </a:rPr>
              <a:t>Circular No.31 dated September 17, 2014</a:t>
            </a:r>
            <a:endParaRPr lang="en-US" sz="1600" dirty="0">
              <a:latin typeface="Bookman Old Style"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IN" sz="2000" b="1" dirty="0" smtClean="0">
                <a:latin typeface="Bookman Old Style" pitchFamily="18" charset="0"/>
              </a:rPr>
              <a:t>Conversion of ECB into Equity</a:t>
            </a:r>
            <a:endParaRPr lang="en-IN" sz="2000" dirty="0">
              <a:latin typeface="Bookman Old Style" pitchFamily="18" charset="0"/>
            </a:endParaRPr>
          </a:p>
        </p:txBody>
      </p:sp>
      <p:sp>
        <p:nvSpPr>
          <p:cNvPr id="3" name="Content Placeholder 2"/>
          <p:cNvSpPr>
            <a:spLocks noGrp="1"/>
          </p:cNvSpPr>
          <p:nvPr>
            <p:ph idx="1"/>
          </p:nvPr>
        </p:nvSpPr>
        <p:spPr>
          <a:xfrm>
            <a:off x="457200" y="685800"/>
            <a:ext cx="8229600" cy="6019800"/>
          </a:xfrm>
        </p:spPr>
        <p:txBody>
          <a:bodyPr>
            <a:noAutofit/>
          </a:bodyPr>
          <a:lstStyle/>
          <a:p>
            <a:pPr marL="0" indent="0" algn="just">
              <a:spcBef>
                <a:spcPts val="0"/>
              </a:spcBef>
              <a:buNone/>
            </a:pPr>
            <a:r>
              <a:rPr lang="en-IN" sz="1300" dirty="0" smtClean="0">
                <a:latin typeface="Bookman Old Style" pitchFamily="18" charset="0"/>
              </a:rPr>
              <a:t>In case the ECB liability, denominated in foreign currency and / or import of capital goods, etc. is sought to be converted by the company, it will be in order to apply the exchange rate prevailing on the date of the agreement between the parties concerned for such conversion. Reserve Bank will have no objection if the borrower company wishes to issue equity shares for a rupee amount less than that arrived at as mentioned above by a mutual agreement with the ECB lender. It may be noted that the fair value of the equity shares to be issued shall be worked out with reference to the date of conversion only.</a:t>
            </a: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dirty="0" smtClean="0">
                <a:latin typeface="Bookman Old Style" pitchFamily="18" charset="0"/>
              </a:rPr>
              <a:t> </a:t>
            </a:r>
            <a:r>
              <a:rPr lang="en-IN" sz="1300" b="1" dirty="0" smtClean="0">
                <a:latin typeface="Bookman Old Style" pitchFamily="18" charset="0"/>
              </a:rPr>
              <a:t>FEMA</a:t>
            </a:r>
            <a:endParaRPr lang="en-IN" sz="1300" dirty="0" smtClean="0">
              <a:latin typeface="Bookman Old Style" pitchFamily="18" charset="0"/>
            </a:endParaRPr>
          </a:p>
          <a:p>
            <a:pPr lvl="0" algn="just">
              <a:spcBef>
                <a:spcPts val="0"/>
              </a:spcBef>
              <a:buFont typeface="+mj-lt"/>
              <a:buAutoNum type="arabicPeriod"/>
            </a:pPr>
            <a:r>
              <a:rPr lang="en-IN" sz="1300" dirty="0" smtClean="0">
                <a:latin typeface="Bookman Old Style" pitchFamily="18" charset="0"/>
              </a:rPr>
              <a:t>It is under Automatic Route – no prior or post approvals required from RBI/FIPB.</a:t>
            </a:r>
          </a:p>
          <a:p>
            <a:pPr lvl="0" algn="just">
              <a:spcBef>
                <a:spcPts val="0"/>
              </a:spcBef>
              <a:buFont typeface="+mj-lt"/>
              <a:buAutoNum type="arabicPeriod"/>
            </a:pPr>
            <a:r>
              <a:rPr lang="en-IN" sz="1300" dirty="0" smtClean="0">
                <a:latin typeface="Bookman Old Style" pitchFamily="18" charset="0"/>
              </a:rPr>
              <a:t>ECB, due for payment or not, eligible to be converted into equity if ECB was taken in compliance with ECB regulations.</a:t>
            </a:r>
          </a:p>
          <a:p>
            <a:pPr lvl="0" algn="just">
              <a:spcBef>
                <a:spcPts val="0"/>
              </a:spcBef>
              <a:buFont typeface="+mj-lt"/>
              <a:buAutoNum type="arabicPeriod"/>
            </a:pPr>
            <a:r>
              <a:rPr lang="en-IN" sz="1300" dirty="0" smtClean="0">
                <a:latin typeface="Bookman Old Style" pitchFamily="18" charset="0"/>
              </a:rPr>
              <a:t>Equity shares can be issued to the ECB Lender entity.</a:t>
            </a:r>
          </a:p>
          <a:p>
            <a:pPr lvl="0" algn="just">
              <a:spcBef>
                <a:spcPts val="0"/>
              </a:spcBef>
              <a:buFont typeface="+mj-lt"/>
              <a:buAutoNum type="arabicPeriod"/>
            </a:pPr>
            <a:r>
              <a:rPr lang="en-IN" sz="1300" dirty="0" smtClean="0">
                <a:latin typeface="Bookman Old Style" pitchFamily="18" charset="0"/>
              </a:rPr>
              <a:t>To obtain consent from ECB lender for such conversion; supported by Indian Company’s Board Resolution.</a:t>
            </a:r>
          </a:p>
          <a:p>
            <a:pPr lvl="0" algn="just">
              <a:spcBef>
                <a:spcPts val="0"/>
              </a:spcBef>
              <a:buFont typeface="+mj-lt"/>
              <a:buAutoNum type="arabicPeriod"/>
            </a:pPr>
            <a:r>
              <a:rPr lang="en-IN" sz="1300" dirty="0" smtClean="0">
                <a:latin typeface="Bookman Old Style" pitchFamily="18" charset="0"/>
              </a:rPr>
              <a:t>A Chartered Accountant's Certificate complying with RBI Pricing/Valuation guidelines. The actual issue price of shares shall not be less than the price determined on the basis of valuation report.</a:t>
            </a:r>
          </a:p>
          <a:p>
            <a:pPr lvl="0" algn="just">
              <a:spcBef>
                <a:spcPts val="0"/>
              </a:spcBef>
              <a:buFont typeface="+mj-lt"/>
              <a:buAutoNum type="arabicPeriod"/>
            </a:pPr>
            <a:r>
              <a:rPr lang="en-IN" sz="1300" dirty="0" smtClean="0">
                <a:latin typeface="Bookman Old Style" pitchFamily="18" charset="0"/>
              </a:rPr>
              <a:t>A Chartered Accountant's Certificate certifying the amount outstanding on the date of conversion.</a:t>
            </a:r>
          </a:p>
          <a:p>
            <a:pPr lvl="0" algn="just">
              <a:spcBef>
                <a:spcPts val="0"/>
              </a:spcBef>
              <a:buFont typeface="+mj-lt"/>
              <a:buAutoNum type="arabicPeriod"/>
            </a:pPr>
            <a:r>
              <a:rPr lang="en-IN" sz="1300" dirty="0" smtClean="0">
                <a:latin typeface="Bookman Old Style" pitchFamily="18" charset="0"/>
              </a:rPr>
              <a:t>Reporting under Form FC-GPR. No intimation for Inward Remittance Report required to be furnished to RBI; as not applicable being conversion of ECB.</a:t>
            </a:r>
          </a:p>
          <a:p>
            <a:pPr lvl="0" algn="just">
              <a:spcBef>
                <a:spcPts val="0"/>
              </a:spcBef>
              <a:buFont typeface="+mj-lt"/>
              <a:buAutoNum type="arabicPeriod"/>
            </a:pPr>
            <a:r>
              <a:rPr lang="en-IN" sz="1300" dirty="0" smtClean="0">
                <a:latin typeface="Bookman Old Style" pitchFamily="18" charset="0"/>
              </a:rPr>
              <a:t>For </a:t>
            </a:r>
            <a:r>
              <a:rPr lang="en-IN" sz="1300" b="1" dirty="0" smtClean="0">
                <a:latin typeface="Bookman Old Style" pitchFamily="18" charset="0"/>
              </a:rPr>
              <a:t>full conversion</a:t>
            </a:r>
            <a:r>
              <a:rPr lang="en-IN" sz="1300" dirty="0" smtClean="0">
                <a:latin typeface="Bookman Old Style" pitchFamily="18" charset="0"/>
              </a:rPr>
              <a:t>: Reporting of the conversion of ECB into equity, in ECB-2 Return. The words “ECB wholly converted to equity” should be clearly indicated on top of the ECB-2 form. Once reported, filing of ECB-2 in the subsequent months is not necessary.</a:t>
            </a:r>
          </a:p>
          <a:p>
            <a:pPr lvl="0" algn="just">
              <a:spcBef>
                <a:spcPts val="0"/>
              </a:spcBef>
              <a:buFont typeface="+mj-lt"/>
              <a:buAutoNum type="arabicPeriod"/>
            </a:pPr>
            <a:r>
              <a:rPr lang="en-IN" sz="1300" dirty="0" smtClean="0">
                <a:latin typeface="Bookman Old Style" pitchFamily="18" charset="0"/>
              </a:rPr>
              <a:t>In case of </a:t>
            </a:r>
            <a:r>
              <a:rPr lang="en-IN" sz="1300" b="1" dirty="0" smtClean="0">
                <a:latin typeface="Bookman Old Style" pitchFamily="18" charset="0"/>
              </a:rPr>
              <a:t>partial conversion </a:t>
            </a:r>
            <a:r>
              <a:rPr lang="en-IN" sz="1300" dirty="0" smtClean="0">
                <a:latin typeface="Bookman Old Style" pitchFamily="18" charset="0"/>
              </a:rPr>
              <a:t>of ECB, the company shall report the converted portion in Form FC-GPR to the Regional Office concerned as well as in Form ECB-2 clearly differentiating the converted portion from the non-converted portion. The words "ECB partially converted to equity" shall be indicated on top of the Form ECB-2. In the subsequent months, the outstanding balance of ECB shall be reported in Form ECB-2 to DSIM.</a:t>
            </a:r>
            <a:endParaRPr lang="en-IN" sz="1300" dirty="0">
              <a:latin typeface="Bookman Old Style"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IN" sz="2000" b="1" dirty="0" smtClean="0">
                <a:latin typeface="Bookman Old Style" pitchFamily="18" charset="0"/>
              </a:rPr>
              <a:t>Conversion of ECB into Equity</a:t>
            </a:r>
            <a:endParaRPr lang="en-IN" sz="2000" dirty="0">
              <a:latin typeface="Bookman Old Style" pitchFamily="18" charset="0"/>
            </a:endParaRPr>
          </a:p>
        </p:txBody>
      </p:sp>
      <p:sp>
        <p:nvSpPr>
          <p:cNvPr id="3" name="Content Placeholder 2"/>
          <p:cNvSpPr>
            <a:spLocks noGrp="1"/>
          </p:cNvSpPr>
          <p:nvPr>
            <p:ph idx="1"/>
          </p:nvPr>
        </p:nvSpPr>
        <p:spPr>
          <a:xfrm>
            <a:off x="457200" y="685800"/>
            <a:ext cx="8229600" cy="5943600"/>
          </a:xfrm>
        </p:spPr>
        <p:txBody>
          <a:bodyPr>
            <a:noAutofit/>
          </a:bodyPr>
          <a:lstStyle/>
          <a:p>
            <a:pPr marL="0" indent="0" algn="just">
              <a:spcBef>
                <a:spcPts val="0"/>
              </a:spcBef>
              <a:buNone/>
            </a:pPr>
            <a:r>
              <a:rPr lang="en-IN" sz="1400" b="1" dirty="0" smtClean="0">
                <a:latin typeface="Bookman Old Style" pitchFamily="18" charset="0"/>
              </a:rPr>
              <a:t>Companies Act 2013:</a:t>
            </a:r>
            <a:endParaRPr lang="en-IN" sz="1400" dirty="0" smtClean="0">
              <a:latin typeface="Bookman Old Style" pitchFamily="18" charset="0"/>
            </a:endParaRPr>
          </a:p>
          <a:p>
            <a:pPr marL="0" indent="0" algn="just">
              <a:spcBef>
                <a:spcPts val="0"/>
              </a:spcBef>
              <a:buNone/>
            </a:pPr>
            <a:r>
              <a:rPr lang="en-IN" sz="1400" dirty="0" smtClean="0">
                <a:latin typeface="Bookman Old Style" pitchFamily="18" charset="0"/>
              </a:rPr>
              <a:t> </a:t>
            </a:r>
          </a:p>
          <a:p>
            <a:pPr lvl="0" algn="just">
              <a:spcBef>
                <a:spcPts val="0"/>
              </a:spcBef>
              <a:buFont typeface="+mj-lt"/>
              <a:buAutoNum type="arabicPeriod"/>
            </a:pPr>
            <a:r>
              <a:rPr lang="en-IN" sz="1400" dirty="0" smtClean="0">
                <a:latin typeface="Bookman Old Style" pitchFamily="18" charset="0"/>
              </a:rPr>
              <a:t>Valuation Report by a an independent Chartered Accountant in practice having a minimum experience of ten years who shall submit a valuation report to the company giving justification for the valuation. The actual issue price of shares shall not be less than the price determined on the basis of valuation report. </a:t>
            </a:r>
          </a:p>
          <a:p>
            <a:pPr lvl="0" algn="just">
              <a:spcBef>
                <a:spcPts val="0"/>
              </a:spcBef>
              <a:buFont typeface="+mj-lt"/>
              <a:buAutoNum type="arabicPeriod"/>
            </a:pPr>
            <a:endParaRPr lang="en-IN" sz="1400" dirty="0" smtClean="0">
              <a:latin typeface="Bookman Old Style" pitchFamily="18" charset="0"/>
            </a:endParaRPr>
          </a:p>
          <a:p>
            <a:pPr lvl="0" algn="just">
              <a:spcBef>
                <a:spcPts val="0"/>
              </a:spcBef>
              <a:buFont typeface="+mj-lt"/>
              <a:buAutoNum type="arabicPeriod"/>
            </a:pPr>
            <a:r>
              <a:rPr lang="en-IN" sz="1400" dirty="0" smtClean="0">
                <a:latin typeface="Bookman Old Style" pitchFamily="18" charset="0"/>
              </a:rPr>
              <a:t>To hold Board meeting to convene EGM for conversion of ECB.</a:t>
            </a:r>
          </a:p>
          <a:p>
            <a:pPr lvl="0" algn="just">
              <a:spcBef>
                <a:spcPts val="0"/>
              </a:spcBef>
              <a:buFont typeface="+mj-lt"/>
              <a:buAutoNum type="arabicPeriod"/>
            </a:pPr>
            <a:endParaRPr lang="en-IN" sz="1400" dirty="0" smtClean="0">
              <a:latin typeface="Bookman Old Style" pitchFamily="18" charset="0"/>
            </a:endParaRPr>
          </a:p>
          <a:p>
            <a:pPr lvl="0" algn="just">
              <a:spcBef>
                <a:spcPts val="0"/>
              </a:spcBef>
              <a:buFont typeface="+mj-lt"/>
              <a:buAutoNum type="arabicPeriod"/>
            </a:pPr>
            <a:r>
              <a:rPr lang="en-IN" sz="1400" dirty="0" smtClean="0">
                <a:latin typeface="Bookman Old Style" pitchFamily="18" charset="0"/>
              </a:rPr>
              <a:t>To pass a </a:t>
            </a:r>
            <a:r>
              <a:rPr lang="en-IN" sz="1400" b="1" dirty="0" smtClean="0">
                <a:latin typeface="Bookman Old Style" pitchFamily="18" charset="0"/>
              </a:rPr>
              <a:t>Special Resolution</a:t>
            </a:r>
            <a:r>
              <a:rPr lang="en-IN" sz="1400" dirty="0" smtClean="0">
                <a:latin typeface="Bookman Old Style" pitchFamily="18" charset="0"/>
              </a:rPr>
              <a:t> in a general meeting. To hold Extra-Ordinary general meeting of shareholders. To File with </a:t>
            </a:r>
            <a:r>
              <a:rPr lang="en-IN" sz="1400" dirty="0" err="1" smtClean="0">
                <a:latin typeface="Bookman Old Style" pitchFamily="18" charset="0"/>
              </a:rPr>
              <a:t>RoC</a:t>
            </a:r>
            <a:r>
              <a:rPr lang="en-IN" sz="1400" dirty="0" smtClean="0">
                <a:latin typeface="Bookman Old Style" pitchFamily="18" charset="0"/>
              </a:rPr>
              <a:t> Form MGT.14 u/s 117(3(a).</a:t>
            </a:r>
          </a:p>
          <a:p>
            <a:pPr lvl="0" algn="just">
              <a:spcBef>
                <a:spcPts val="0"/>
              </a:spcBef>
              <a:buFont typeface="+mj-lt"/>
              <a:buAutoNum type="arabicPeriod"/>
            </a:pPr>
            <a:endParaRPr lang="en-IN" sz="1400" dirty="0" smtClean="0">
              <a:latin typeface="Bookman Old Style" pitchFamily="18" charset="0"/>
            </a:endParaRPr>
          </a:p>
          <a:p>
            <a:pPr lvl="0" algn="just">
              <a:spcBef>
                <a:spcPts val="0"/>
              </a:spcBef>
              <a:buFont typeface="+mj-lt"/>
              <a:buAutoNum type="arabicPeriod"/>
            </a:pPr>
            <a:r>
              <a:rPr lang="en-IN" sz="1400" dirty="0" smtClean="0">
                <a:latin typeface="Bookman Old Style" pitchFamily="18" charset="0"/>
              </a:rPr>
              <a:t>After EGM, to hold Board meeting for allotment of shares by means of resolutions passed at meetings of the Board; and not by resolution by circulation – section 179(3)(c). </a:t>
            </a:r>
          </a:p>
          <a:p>
            <a:pPr lvl="0" algn="just">
              <a:spcBef>
                <a:spcPts val="0"/>
              </a:spcBef>
              <a:buFont typeface="+mj-lt"/>
              <a:buAutoNum type="arabicPeriod"/>
            </a:pPr>
            <a:endParaRPr lang="en-IN" sz="1400" dirty="0" smtClean="0">
              <a:latin typeface="Bookman Old Style" pitchFamily="18" charset="0"/>
            </a:endParaRPr>
          </a:p>
          <a:p>
            <a:pPr lvl="0" algn="just">
              <a:spcBef>
                <a:spcPts val="0"/>
              </a:spcBef>
              <a:buFont typeface="+mj-lt"/>
              <a:buAutoNum type="arabicPeriod"/>
            </a:pPr>
            <a:r>
              <a:rPr lang="en-IN" sz="1400" dirty="0" smtClean="0">
                <a:latin typeface="Bookman Old Style" pitchFamily="18" charset="0"/>
              </a:rPr>
              <a:t>To file with </a:t>
            </a:r>
            <a:r>
              <a:rPr lang="en-IN" sz="1400" dirty="0" err="1" smtClean="0">
                <a:latin typeface="Bookman Old Style" pitchFamily="18" charset="0"/>
              </a:rPr>
              <a:t>RoC</a:t>
            </a:r>
            <a:r>
              <a:rPr lang="en-IN" sz="1400" dirty="0" smtClean="0">
                <a:latin typeface="Bookman Old Style" pitchFamily="18" charset="0"/>
              </a:rPr>
              <a:t> Form MGT.14 u/s 179(3(c) read with section 117(3)(g).</a:t>
            </a:r>
          </a:p>
          <a:p>
            <a:pPr lvl="0" algn="just">
              <a:spcBef>
                <a:spcPts val="0"/>
              </a:spcBef>
              <a:buFont typeface="+mj-lt"/>
              <a:buAutoNum type="arabicPeriod"/>
            </a:pPr>
            <a:endParaRPr lang="en-IN" sz="1400" dirty="0" smtClean="0">
              <a:latin typeface="Bookman Old Style" pitchFamily="18" charset="0"/>
            </a:endParaRPr>
          </a:p>
          <a:p>
            <a:pPr lvl="0" algn="just">
              <a:spcBef>
                <a:spcPts val="0"/>
              </a:spcBef>
              <a:buFont typeface="+mj-lt"/>
              <a:buAutoNum type="arabicPeriod"/>
            </a:pPr>
            <a:r>
              <a:rPr lang="en-IN" sz="1400" dirty="0" smtClean="0">
                <a:latin typeface="Bookman Old Style" pitchFamily="18" charset="0"/>
              </a:rPr>
              <a:t>To maintain a complete record of such offers and acceptances in Form No. PAS-5.</a:t>
            </a:r>
          </a:p>
          <a:p>
            <a:pPr lvl="0" algn="just">
              <a:spcBef>
                <a:spcPts val="0"/>
              </a:spcBef>
              <a:buFont typeface="+mj-lt"/>
              <a:buAutoNum type="arabicPeriod"/>
            </a:pPr>
            <a:endParaRPr lang="en-IN" sz="1400" dirty="0" smtClean="0">
              <a:latin typeface="Bookman Old Style" pitchFamily="18" charset="0"/>
            </a:endParaRPr>
          </a:p>
          <a:p>
            <a:pPr lvl="0" algn="just">
              <a:spcBef>
                <a:spcPts val="0"/>
              </a:spcBef>
              <a:buFont typeface="+mj-lt"/>
              <a:buAutoNum type="arabicPeriod"/>
            </a:pPr>
            <a:r>
              <a:rPr lang="en-IN" sz="1400" dirty="0" smtClean="0">
                <a:latin typeface="Bookman Old Style" pitchFamily="18" charset="0"/>
              </a:rPr>
              <a:t>File with </a:t>
            </a:r>
            <a:r>
              <a:rPr lang="en-IN" sz="1400" dirty="0" err="1" smtClean="0">
                <a:latin typeface="Bookman Old Style" pitchFamily="18" charset="0"/>
              </a:rPr>
              <a:t>RoC</a:t>
            </a:r>
            <a:r>
              <a:rPr lang="en-IN" sz="1400" dirty="0" smtClean="0">
                <a:latin typeface="Bookman Old Style" pitchFamily="18" charset="0"/>
              </a:rPr>
              <a:t> a Return of Allotment in Form </a:t>
            </a:r>
            <a:r>
              <a:rPr lang="en-IN" sz="1400" b="1" dirty="0" smtClean="0">
                <a:latin typeface="Bookman Old Style" pitchFamily="18" charset="0"/>
              </a:rPr>
              <a:t>PAS-3</a:t>
            </a:r>
            <a:r>
              <a:rPr lang="en-IN" sz="1400" dirty="0" smtClean="0">
                <a:latin typeface="Bookman Old Style" pitchFamily="18" charset="0"/>
              </a:rPr>
              <a:t> with list of </a:t>
            </a:r>
            <a:r>
              <a:rPr lang="en-IN" sz="1400" dirty="0" err="1" smtClean="0">
                <a:latin typeface="Bookman Old Style" pitchFamily="18" charset="0"/>
              </a:rPr>
              <a:t>allottees</a:t>
            </a:r>
            <a:r>
              <a:rPr lang="en-IN" sz="1400" dirty="0" smtClean="0">
                <a:latin typeface="Bookman Old Style" pitchFamily="18" charset="0"/>
              </a:rPr>
              <a:t> stating their names, address, occupation, if any, and number of securities allotted to each of the </a:t>
            </a:r>
            <a:r>
              <a:rPr lang="en-IN" sz="1400" dirty="0" err="1" smtClean="0">
                <a:latin typeface="Bookman Old Style" pitchFamily="18" charset="0"/>
              </a:rPr>
              <a:t>allottees</a:t>
            </a:r>
            <a:r>
              <a:rPr lang="en-IN" sz="1400" dirty="0" smtClean="0">
                <a:latin typeface="Bookman Old Style" pitchFamily="18" charset="0"/>
              </a:rPr>
              <a:t> and the list shall be certified by the signatory of the Form </a:t>
            </a:r>
            <a:r>
              <a:rPr lang="en-IN" sz="1400" b="1" dirty="0" smtClean="0">
                <a:latin typeface="Bookman Old Style" pitchFamily="18" charset="0"/>
              </a:rPr>
              <a:t>PAS-3</a:t>
            </a:r>
            <a:r>
              <a:rPr lang="en-IN" sz="1400" dirty="0" smtClean="0">
                <a:latin typeface="Bookman Old Style" pitchFamily="18" charset="0"/>
              </a:rPr>
              <a:t> as being complete and correct as per the records of the company; along with the valuation report by independent chartered accountant in practice having a minimum experience of ten years.</a:t>
            </a:r>
            <a:endParaRPr lang="en-IN" sz="1400" dirty="0">
              <a:latin typeface="Bookman Old Style"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533400"/>
          </a:xfrm>
        </p:spPr>
        <p:txBody>
          <a:bodyPr>
            <a:noAutofit/>
          </a:bodyPr>
          <a:lstStyle/>
          <a:p>
            <a:pPr algn="ctr"/>
            <a:r>
              <a:rPr lang="en-US" sz="2400" b="1" dirty="0" smtClean="0">
                <a:solidFill>
                  <a:srgbClr val="FF0000"/>
                </a:solidFill>
                <a:latin typeface="Bookman Old Style" pitchFamily="18" charset="0"/>
              </a:rPr>
              <a:t>Pledge of shares of company incorporated in India</a:t>
            </a:r>
            <a:endParaRPr lang="en-US" sz="2400" dirty="0">
              <a:solidFill>
                <a:srgbClr val="FF0000"/>
              </a:solidFill>
              <a:latin typeface="Bookman Old Style" pitchFamily="18" charset="0"/>
            </a:endParaRPr>
          </a:p>
        </p:txBody>
      </p:sp>
      <p:sp>
        <p:nvSpPr>
          <p:cNvPr id="3" name="Content Placeholder 2"/>
          <p:cNvSpPr>
            <a:spLocks noGrp="1"/>
          </p:cNvSpPr>
          <p:nvPr>
            <p:ph idx="1"/>
          </p:nvPr>
        </p:nvSpPr>
        <p:spPr>
          <a:xfrm>
            <a:off x="304800" y="762000"/>
            <a:ext cx="8382000" cy="5943600"/>
          </a:xfrm>
        </p:spPr>
        <p:txBody>
          <a:bodyPr>
            <a:normAutofit fontScale="62500" lnSpcReduction="20000"/>
          </a:bodyPr>
          <a:lstStyle/>
          <a:p>
            <a:pPr algn="just">
              <a:lnSpc>
                <a:spcPct val="120000"/>
              </a:lnSpc>
              <a:spcBef>
                <a:spcPts val="0"/>
              </a:spcBef>
            </a:pPr>
            <a:r>
              <a:rPr lang="en-US" dirty="0" smtClean="0">
                <a:latin typeface="Bookman Old Style" pitchFamily="18" charset="0"/>
              </a:rPr>
              <a:t>Any person being a </a:t>
            </a:r>
            <a:r>
              <a:rPr lang="en-US" b="1" dirty="0" smtClean="0">
                <a:latin typeface="Bookman Old Style" pitchFamily="18" charset="0"/>
              </a:rPr>
              <a:t>promoter of a company registered in India</a:t>
            </a:r>
            <a:r>
              <a:rPr lang="en-US" dirty="0" smtClean="0">
                <a:latin typeface="Bookman Old Style" pitchFamily="18" charset="0"/>
              </a:rPr>
              <a:t> (borrowing company), which has raised external commercial borrowing, </a:t>
            </a:r>
            <a:r>
              <a:rPr lang="en-US" b="1" dirty="0" smtClean="0">
                <a:latin typeface="Bookman Old Style" pitchFamily="18" charset="0"/>
              </a:rPr>
              <a:t>may pledge the shares of the borrowing company or that of its associate resident companies for the purpose of </a:t>
            </a:r>
            <a:r>
              <a:rPr lang="en-US" b="1" dirty="0" smtClean="0">
                <a:solidFill>
                  <a:srgbClr val="FF0000"/>
                </a:solidFill>
                <a:latin typeface="Bookman Old Style" pitchFamily="18" charset="0"/>
              </a:rPr>
              <a:t>securing the external commercial borrowing </a:t>
            </a:r>
            <a:r>
              <a:rPr lang="en-US" dirty="0" smtClean="0">
                <a:latin typeface="Bookman Old Style" pitchFamily="18" charset="0"/>
              </a:rPr>
              <a:t>(</a:t>
            </a:r>
            <a:r>
              <a:rPr lang="en-US" b="1" dirty="0" smtClean="0">
                <a:solidFill>
                  <a:srgbClr val="FF0000"/>
                </a:solidFill>
                <a:latin typeface="Bookman Old Style" pitchFamily="18" charset="0"/>
              </a:rPr>
              <a:t>ECB</a:t>
            </a:r>
            <a:r>
              <a:rPr lang="en-US" dirty="0" smtClean="0">
                <a:solidFill>
                  <a:srgbClr val="FF0000"/>
                </a:solidFill>
                <a:latin typeface="Bookman Old Style" pitchFamily="18" charset="0"/>
              </a:rPr>
              <a:t>) raised by the borrowing company</a:t>
            </a:r>
          </a:p>
          <a:p>
            <a:pPr algn="just">
              <a:lnSpc>
                <a:spcPct val="120000"/>
              </a:lnSpc>
              <a:spcBef>
                <a:spcPts val="0"/>
              </a:spcBef>
              <a:buNone/>
            </a:pPr>
            <a:endParaRPr lang="en-US" sz="1600" dirty="0" smtClean="0">
              <a:latin typeface="Bookman Old Style" pitchFamily="18" charset="0"/>
            </a:endParaRPr>
          </a:p>
          <a:p>
            <a:pPr algn="just">
              <a:lnSpc>
                <a:spcPct val="120000"/>
              </a:lnSpc>
              <a:spcBef>
                <a:spcPts val="0"/>
              </a:spcBef>
            </a:pPr>
            <a:r>
              <a:rPr lang="en-US" dirty="0" smtClean="0">
                <a:latin typeface="Bookman Old Style" pitchFamily="18" charset="0"/>
              </a:rPr>
              <a:t>Shares of an Indian company </a:t>
            </a:r>
            <a:r>
              <a:rPr lang="en-US" b="1" dirty="0" smtClean="0">
                <a:latin typeface="Bookman Old Style" pitchFamily="18" charset="0"/>
              </a:rPr>
              <a:t>held by the non-resident investor </a:t>
            </a:r>
            <a:r>
              <a:rPr lang="en-US" dirty="0" smtClean="0">
                <a:latin typeface="Bookman Old Style" pitchFamily="18" charset="0"/>
              </a:rPr>
              <a:t>can be </a:t>
            </a:r>
            <a:r>
              <a:rPr lang="en-US" b="1" dirty="0" smtClean="0">
                <a:solidFill>
                  <a:srgbClr val="FF0000"/>
                </a:solidFill>
                <a:latin typeface="Bookman Old Style" pitchFamily="18" charset="0"/>
              </a:rPr>
              <a:t>pledged in favour of an Indian bank in India</a:t>
            </a:r>
            <a:r>
              <a:rPr lang="en-US" dirty="0" smtClean="0">
                <a:solidFill>
                  <a:srgbClr val="FF0000"/>
                </a:solidFill>
                <a:latin typeface="Bookman Old Style" pitchFamily="18" charset="0"/>
              </a:rPr>
              <a:t> </a:t>
            </a:r>
            <a:r>
              <a:rPr lang="en-US" dirty="0" smtClean="0">
                <a:latin typeface="Bookman Old Style" pitchFamily="18" charset="0"/>
              </a:rPr>
              <a:t>to secure the </a:t>
            </a:r>
            <a:r>
              <a:rPr lang="en-US" b="1" dirty="0" smtClean="0">
                <a:latin typeface="Bookman Old Style" pitchFamily="18" charset="0"/>
              </a:rPr>
              <a:t>credit facilities being extended to the </a:t>
            </a:r>
            <a:r>
              <a:rPr lang="en-US" b="1" dirty="0" smtClean="0">
                <a:solidFill>
                  <a:srgbClr val="FF0000"/>
                </a:solidFill>
                <a:latin typeface="Bookman Old Style" pitchFamily="18" charset="0"/>
              </a:rPr>
              <a:t>resident investee company for </a:t>
            </a:r>
            <a:r>
              <a:rPr lang="en-US" b="1" i="1" dirty="0" smtClean="0">
                <a:solidFill>
                  <a:srgbClr val="FF0000"/>
                </a:solidFill>
                <a:latin typeface="Bookman Old Style" pitchFamily="18" charset="0"/>
              </a:rPr>
              <a:t>bona fide</a:t>
            </a:r>
            <a:r>
              <a:rPr lang="en-US" b="1" dirty="0" smtClean="0">
                <a:solidFill>
                  <a:srgbClr val="FF0000"/>
                </a:solidFill>
                <a:latin typeface="Bookman Old Style" pitchFamily="18" charset="0"/>
              </a:rPr>
              <a:t> business purposes</a:t>
            </a:r>
          </a:p>
          <a:p>
            <a:pPr algn="just">
              <a:lnSpc>
                <a:spcPct val="120000"/>
              </a:lnSpc>
              <a:spcBef>
                <a:spcPts val="0"/>
              </a:spcBef>
              <a:buNone/>
            </a:pPr>
            <a:endParaRPr lang="en-US" sz="1800" b="1" dirty="0" smtClean="0">
              <a:latin typeface="Bookman Old Style" pitchFamily="18" charset="0"/>
            </a:endParaRPr>
          </a:p>
          <a:p>
            <a:pPr algn="just">
              <a:lnSpc>
                <a:spcPct val="120000"/>
              </a:lnSpc>
              <a:spcBef>
                <a:spcPts val="0"/>
              </a:spcBef>
            </a:pPr>
            <a:r>
              <a:rPr lang="en-US" dirty="0" smtClean="0">
                <a:latin typeface="Bookman Old Style" pitchFamily="18" charset="0"/>
              </a:rPr>
              <a:t>Shares of the Indian company </a:t>
            </a:r>
            <a:r>
              <a:rPr lang="en-US" b="1" dirty="0" smtClean="0">
                <a:latin typeface="Bookman Old Style" pitchFamily="18" charset="0"/>
              </a:rPr>
              <a:t>held by the non-resident investor</a:t>
            </a:r>
            <a:r>
              <a:rPr lang="en-US" dirty="0" smtClean="0">
                <a:latin typeface="Bookman Old Style" pitchFamily="18" charset="0"/>
              </a:rPr>
              <a:t> can be </a:t>
            </a:r>
            <a:r>
              <a:rPr lang="en-US" b="1" dirty="0" smtClean="0">
                <a:solidFill>
                  <a:srgbClr val="FF0000"/>
                </a:solidFill>
                <a:latin typeface="Bookman Old Style" pitchFamily="18" charset="0"/>
              </a:rPr>
              <a:t>pledged in favour of an overseas bank</a:t>
            </a:r>
            <a:r>
              <a:rPr lang="en-US" dirty="0" smtClean="0">
                <a:solidFill>
                  <a:srgbClr val="FF0000"/>
                </a:solidFill>
                <a:latin typeface="Bookman Old Style" pitchFamily="18" charset="0"/>
              </a:rPr>
              <a:t> </a:t>
            </a:r>
            <a:r>
              <a:rPr lang="en-US" dirty="0" smtClean="0">
                <a:latin typeface="Bookman Old Style" pitchFamily="18" charset="0"/>
              </a:rPr>
              <a:t>to secure the </a:t>
            </a:r>
            <a:r>
              <a:rPr lang="en-US" b="1" dirty="0" smtClean="0">
                <a:latin typeface="Bookman Old Style" pitchFamily="18" charset="0"/>
              </a:rPr>
              <a:t>credit facilities being extended to the </a:t>
            </a:r>
            <a:r>
              <a:rPr lang="en-US" b="1" dirty="0" smtClean="0">
                <a:solidFill>
                  <a:srgbClr val="FF0000"/>
                </a:solidFill>
                <a:latin typeface="Bookman Old Style" pitchFamily="18" charset="0"/>
              </a:rPr>
              <a:t>non-resident investor / non-resident promoter </a:t>
            </a:r>
            <a:r>
              <a:rPr lang="en-US" dirty="0" smtClean="0">
                <a:latin typeface="Bookman Old Style" pitchFamily="18" charset="0"/>
              </a:rPr>
              <a:t>of the </a:t>
            </a:r>
            <a:r>
              <a:rPr lang="en-US" dirty="0" smtClean="0">
                <a:solidFill>
                  <a:srgbClr val="FF0000"/>
                </a:solidFill>
                <a:latin typeface="Bookman Old Style" pitchFamily="18" charset="0"/>
              </a:rPr>
              <a:t>Indian company </a:t>
            </a:r>
            <a:r>
              <a:rPr lang="en-US" b="1" dirty="0" smtClean="0">
                <a:solidFill>
                  <a:srgbClr val="FF0000"/>
                </a:solidFill>
                <a:latin typeface="Bookman Old Style" pitchFamily="18" charset="0"/>
              </a:rPr>
              <a:t>or its overseas group company.</a:t>
            </a:r>
          </a:p>
          <a:p>
            <a:pPr algn="just">
              <a:lnSpc>
                <a:spcPct val="120000"/>
              </a:lnSpc>
              <a:spcBef>
                <a:spcPts val="0"/>
              </a:spcBef>
            </a:pPr>
            <a:endParaRPr lang="en-IN" dirty="0" smtClean="0">
              <a:latin typeface="Bookman Old Style" pitchFamily="18" charset="0"/>
            </a:endParaRPr>
          </a:p>
          <a:p>
            <a:pPr algn="just">
              <a:lnSpc>
                <a:spcPct val="120000"/>
              </a:lnSpc>
              <a:spcBef>
                <a:spcPts val="0"/>
              </a:spcBef>
            </a:pPr>
            <a:r>
              <a:rPr lang="en-IN" dirty="0" smtClean="0">
                <a:latin typeface="Bookman Old Style" pitchFamily="18" charset="0"/>
              </a:rPr>
              <a:t>Any person being a </a:t>
            </a:r>
            <a:r>
              <a:rPr lang="en-IN" b="1" dirty="0" smtClean="0">
                <a:solidFill>
                  <a:srgbClr val="FF0000"/>
                </a:solidFill>
                <a:latin typeface="Bookman Old Style" pitchFamily="18" charset="0"/>
              </a:rPr>
              <a:t>non-resident investor </a:t>
            </a:r>
            <a:r>
              <a:rPr lang="en-IN" dirty="0" smtClean="0">
                <a:latin typeface="Bookman Old Style" pitchFamily="18" charset="0"/>
              </a:rPr>
              <a:t>of a company registered in India and </a:t>
            </a:r>
            <a:r>
              <a:rPr lang="en-IN" b="1" dirty="0" smtClean="0">
                <a:solidFill>
                  <a:srgbClr val="FF0000"/>
                </a:solidFill>
                <a:latin typeface="Bookman Old Style" pitchFamily="18" charset="0"/>
              </a:rPr>
              <a:t>listed on a recognised stock exchange/s </a:t>
            </a:r>
            <a:r>
              <a:rPr lang="en-IN" dirty="0" smtClean="0">
                <a:latin typeface="Bookman Old Style" pitchFamily="18" charset="0"/>
              </a:rPr>
              <a:t>in India (resident investee company), may pledge the shares of that company, </a:t>
            </a:r>
            <a:r>
              <a:rPr lang="en-IN" b="1" dirty="0" smtClean="0">
                <a:latin typeface="Bookman Old Style" pitchFamily="18" charset="0"/>
              </a:rPr>
              <a:t>in </a:t>
            </a:r>
            <a:r>
              <a:rPr lang="en-IN" b="1" dirty="0" smtClean="0">
                <a:solidFill>
                  <a:srgbClr val="FF0000"/>
                </a:solidFill>
                <a:latin typeface="Bookman Old Style" pitchFamily="18" charset="0"/>
              </a:rPr>
              <a:t>favour of a Non-Banking Financial Company in India,</a:t>
            </a:r>
            <a:r>
              <a:rPr lang="en-IN" dirty="0" smtClean="0">
                <a:latin typeface="Bookman Old Style" pitchFamily="18" charset="0"/>
              </a:rPr>
              <a:t> to secure the credit facilities being extended </a:t>
            </a:r>
            <a:r>
              <a:rPr lang="en-IN" b="1" dirty="0" smtClean="0">
                <a:latin typeface="Bookman Old Style" pitchFamily="18" charset="0"/>
              </a:rPr>
              <a:t>to that </a:t>
            </a:r>
            <a:r>
              <a:rPr lang="en-IN" b="1" dirty="0" smtClean="0">
                <a:solidFill>
                  <a:srgbClr val="FF0000"/>
                </a:solidFill>
                <a:latin typeface="Bookman Old Style" pitchFamily="18" charset="0"/>
              </a:rPr>
              <a:t>resident investee company for </a:t>
            </a:r>
            <a:r>
              <a:rPr lang="en-IN" b="1" dirty="0" err="1" smtClean="0">
                <a:solidFill>
                  <a:srgbClr val="FF0000"/>
                </a:solidFill>
                <a:latin typeface="Bookman Old Style" pitchFamily="18" charset="0"/>
              </a:rPr>
              <a:t>bonafide</a:t>
            </a:r>
            <a:r>
              <a:rPr lang="en-IN" b="1" dirty="0" smtClean="0">
                <a:solidFill>
                  <a:srgbClr val="FF0000"/>
                </a:solidFill>
                <a:latin typeface="Bookman Old Style" pitchFamily="18" charset="0"/>
              </a:rPr>
              <a:t> business purpose</a:t>
            </a:r>
            <a:r>
              <a:rPr lang="en-IN" b="1" dirty="0" smtClean="0">
                <a:latin typeface="Bookman Old Style" pitchFamily="18" charset="0"/>
              </a:rPr>
              <a:t>s</a:t>
            </a:r>
            <a:r>
              <a:rPr lang="en-IN" dirty="0" smtClean="0">
                <a:latin typeface="Bookman Old Style" pitchFamily="18" charset="0"/>
              </a:rPr>
              <a:t>, subject to the AD bank satisfying itself of the compliance of the conditions stipulated by the Reserve Bank, from time to time, in this regard</a:t>
            </a:r>
            <a:endParaRPr lang="en-US" dirty="0" smtClean="0">
              <a:latin typeface="Bookman Old Style" pitchFamily="18" charset="0"/>
            </a:endParaRPr>
          </a:p>
          <a:p>
            <a:pPr algn="just">
              <a:lnSpc>
                <a:spcPct val="120000"/>
              </a:lnSpc>
              <a:spcBef>
                <a:spcPts val="0"/>
              </a:spcBef>
            </a:pPr>
            <a:endParaRPr lang="en-US" b="1" dirty="0" smtClean="0">
              <a:latin typeface="Bookman Old Style"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idx="1"/>
          </p:nvPr>
        </p:nvSpPr>
        <p:spPr>
          <a:xfrm>
            <a:off x="457200" y="152400"/>
            <a:ext cx="8229600" cy="6705600"/>
          </a:xfrm>
        </p:spPr>
        <p:txBody>
          <a:bodyPr>
            <a:noAutofit/>
          </a:bodyPr>
          <a:lstStyle/>
          <a:p>
            <a:pPr marL="0" indent="0" algn="ctr">
              <a:spcBef>
                <a:spcPts val="0"/>
              </a:spcBef>
              <a:buNone/>
            </a:pPr>
            <a:r>
              <a:rPr lang="en-IN" sz="1600" b="1" dirty="0" smtClean="0">
                <a:latin typeface="Bookman Old Style" pitchFamily="18" charset="0"/>
              </a:rPr>
              <a:t>FC-GPR</a:t>
            </a:r>
            <a:endParaRPr lang="en-IN" sz="1600" dirty="0" smtClean="0">
              <a:latin typeface="Bookman Old Style" pitchFamily="18" charset="0"/>
            </a:endParaRPr>
          </a:p>
          <a:p>
            <a:pPr marL="0" indent="0" algn="just">
              <a:spcBef>
                <a:spcPts val="0"/>
              </a:spcBef>
              <a:buNone/>
            </a:pPr>
            <a:r>
              <a:rPr lang="en-IN" sz="1600" b="1" dirty="0" smtClean="0">
                <a:latin typeface="Bookman Old Style" pitchFamily="18" charset="0"/>
              </a:rPr>
              <a:t>Reporting of issue of shares</a:t>
            </a: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Form FC-GPR has to be duly filled up and signed by Managing Director/Director /Secretary of the Company and submitted to the Authorised Dealer of the company, who will forward it to the concerned Regional Office of the Reserve Bank. The following documents have to be submitted along with </a:t>
            </a:r>
            <a:r>
              <a:rPr lang="en-IN" sz="1600" b="1" dirty="0" smtClean="0">
                <a:solidFill>
                  <a:srgbClr val="FF0000"/>
                </a:solidFill>
                <a:latin typeface="Bookman Old Style" pitchFamily="18" charset="0"/>
              </a:rPr>
              <a:t>Form FC-GPR</a:t>
            </a:r>
            <a:r>
              <a:rPr lang="en-IN" sz="1600" dirty="0" smtClean="0">
                <a:latin typeface="Bookman Old Style" pitchFamily="18" charset="0"/>
              </a:rPr>
              <a:t>:</a:t>
            </a:r>
          </a:p>
          <a:p>
            <a:pPr marL="0" indent="0" algn="just">
              <a:spcBef>
                <a:spcPts val="0"/>
              </a:spcBef>
              <a:buNone/>
            </a:pPr>
            <a:r>
              <a:rPr lang="en-IN" sz="1600" dirty="0" smtClean="0">
                <a:latin typeface="Bookman Old Style" pitchFamily="18" charset="0"/>
              </a:rPr>
              <a:t>(</a:t>
            </a:r>
            <a:r>
              <a:rPr lang="en-IN" sz="1600" dirty="0" err="1" smtClean="0">
                <a:latin typeface="Bookman Old Style" pitchFamily="18" charset="0"/>
              </a:rPr>
              <a:t>i</a:t>
            </a:r>
            <a:r>
              <a:rPr lang="en-IN" sz="1600" dirty="0" smtClean="0">
                <a:latin typeface="Bookman Old Style" pitchFamily="18" charset="0"/>
              </a:rPr>
              <a:t>) A certificate from our </a:t>
            </a:r>
            <a:r>
              <a:rPr lang="en-IN" sz="1600" b="1" dirty="0" smtClean="0">
                <a:solidFill>
                  <a:srgbClr val="FF0000"/>
                </a:solidFill>
                <a:latin typeface="Bookman Old Style" pitchFamily="18" charset="0"/>
              </a:rPr>
              <a:t>Company Secretary</a:t>
            </a:r>
            <a:r>
              <a:rPr lang="en-IN" sz="1600" dirty="0" smtClean="0">
                <a:solidFill>
                  <a:srgbClr val="FF0000"/>
                </a:solidFill>
                <a:latin typeface="Bookman Old Style" pitchFamily="18" charset="0"/>
              </a:rPr>
              <a:t> </a:t>
            </a:r>
            <a:r>
              <a:rPr lang="en-IN" sz="1600" dirty="0" smtClean="0">
                <a:latin typeface="Bookman Old Style" pitchFamily="18" charset="0"/>
              </a:rPr>
              <a:t>certifying that </a:t>
            </a:r>
          </a:p>
          <a:p>
            <a:pPr marL="542925" indent="-361950" algn="just">
              <a:spcBef>
                <a:spcPts val="0"/>
              </a:spcBef>
              <a:buNone/>
            </a:pPr>
            <a:r>
              <a:rPr lang="en-IN" sz="1600" dirty="0" smtClean="0">
                <a:latin typeface="Bookman Old Style" pitchFamily="18" charset="0"/>
              </a:rPr>
              <a:t>(a) 	all the requirements of the Companies Act, 1956 have been complied with;</a:t>
            </a:r>
          </a:p>
          <a:p>
            <a:pPr marL="542925" indent="-361950" algn="just">
              <a:spcBef>
                <a:spcPts val="0"/>
              </a:spcBef>
              <a:buNone/>
            </a:pPr>
            <a:r>
              <a:rPr lang="en-IN" sz="1600" dirty="0" smtClean="0">
                <a:latin typeface="Bookman Old Style" pitchFamily="18" charset="0"/>
              </a:rPr>
              <a:t>(b) 	terms and conditions of the Government approval, if any, have been complied with;</a:t>
            </a:r>
          </a:p>
          <a:p>
            <a:pPr marL="542925" indent="-361950" algn="just">
              <a:spcBef>
                <a:spcPts val="0"/>
              </a:spcBef>
              <a:buNone/>
            </a:pPr>
            <a:r>
              <a:rPr lang="en-IN" sz="1600" dirty="0" smtClean="0">
                <a:latin typeface="Bookman Old Style" pitchFamily="18" charset="0"/>
              </a:rPr>
              <a:t>(c) 	the company is eligible to issue shares under these Regulations; and</a:t>
            </a:r>
          </a:p>
          <a:p>
            <a:pPr marL="542925" indent="-361950" algn="just">
              <a:spcBef>
                <a:spcPts val="0"/>
              </a:spcBef>
              <a:buNone/>
            </a:pPr>
            <a:r>
              <a:rPr lang="en-IN" sz="1600" dirty="0" smtClean="0">
                <a:latin typeface="Bookman Old Style" pitchFamily="18" charset="0"/>
              </a:rPr>
              <a:t>(d) 	the company has all original certificates issued by authorised dealers in India evidencing receipt of amount of consideration in accordance with paragraph 8 of Schedule 1 to Notification No. FEMA 20/2000-RB dated May 3, 2000.</a:t>
            </a:r>
          </a:p>
          <a:p>
            <a:pPr marL="0" indent="0" algn="just">
              <a:spcBef>
                <a:spcPts val="0"/>
              </a:spcBef>
              <a:buNone/>
            </a:pP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(ii) A certificate from SEBI registered Merchant Banker / </a:t>
            </a:r>
            <a:r>
              <a:rPr lang="en-IN" sz="1600" b="1" dirty="0" smtClean="0">
                <a:solidFill>
                  <a:srgbClr val="FF0000"/>
                </a:solidFill>
                <a:latin typeface="Bookman Old Style" pitchFamily="18" charset="0"/>
              </a:rPr>
              <a:t>Chartered Accountant</a:t>
            </a:r>
            <a:r>
              <a:rPr lang="en-IN" sz="1600" dirty="0" smtClean="0">
                <a:solidFill>
                  <a:srgbClr val="FF0000"/>
                </a:solidFill>
                <a:latin typeface="Bookman Old Style" pitchFamily="18" charset="0"/>
              </a:rPr>
              <a:t> </a:t>
            </a:r>
            <a:r>
              <a:rPr lang="en-IN" sz="1600" dirty="0" smtClean="0">
                <a:latin typeface="Bookman Old Style" pitchFamily="18" charset="0"/>
              </a:rPr>
              <a:t>indicating the manner of arriving at the price of the shares issued to the persons resident outside India.</a:t>
            </a:r>
          </a:p>
          <a:p>
            <a:pPr marL="0" indent="0" algn="just">
              <a:spcBef>
                <a:spcPts val="0"/>
              </a:spcBef>
              <a:buNone/>
            </a:pP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(iii) </a:t>
            </a:r>
            <a:r>
              <a:rPr lang="en-IN" sz="1600" b="1" dirty="0" smtClean="0">
                <a:solidFill>
                  <a:srgbClr val="FF0000"/>
                </a:solidFill>
                <a:latin typeface="Bookman Old Style" pitchFamily="18" charset="0"/>
              </a:rPr>
              <a:t>Board resolution duly certified by Company Secretary</a:t>
            </a:r>
            <a:r>
              <a:rPr lang="en-IN" sz="1600" dirty="0" smtClean="0">
                <a:latin typeface="Bookman Old Style" pitchFamily="18" charset="0"/>
              </a:rPr>
              <a:t>: “Since the date of incorporation, the Company ______ Limited has not carried out any activity which is not FDI compliant. Further the Company is doing and in future also will do only such activity which is allowed under FDI Policy issued by DIPP, Ministry of Commerce and Industry, Govt. of India.”</a:t>
            </a:r>
          </a:p>
          <a:p>
            <a:pPr marL="0" indent="0" algn="just">
              <a:spcBef>
                <a:spcPts val="0"/>
              </a:spcBef>
              <a:buNone/>
            </a:pPr>
            <a:endParaRPr lang="en-IN" sz="18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idx="1"/>
          </p:nvPr>
        </p:nvSpPr>
        <p:spPr>
          <a:xfrm>
            <a:off x="457200" y="152400"/>
            <a:ext cx="8229600" cy="6705600"/>
          </a:xfrm>
        </p:spPr>
        <p:txBody>
          <a:bodyPr>
            <a:noAutofit/>
          </a:bodyPr>
          <a:lstStyle/>
          <a:p>
            <a:pPr marL="0" indent="0" algn="just">
              <a:spcBef>
                <a:spcPts val="0"/>
              </a:spcBef>
              <a:buNone/>
            </a:pPr>
            <a:r>
              <a:rPr lang="en-IN" sz="1500" b="1" dirty="0" smtClean="0">
                <a:latin typeface="Bookman Old Style" pitchFamily="18" charset="0"/>
              </a:rPr>
              <a:t>CERTIFICATE TO BE FILED BY THE </a:t>
            </a:r>
            <a:r>
              <a:rPr lang="en-IN" sz="1500" b="1" dirty="0" smtClean="0">
                <a:solidFill>
                  <a:srgbClr val="FF0000"/>
                </a:solidFill>
                <a:latin typeface="Bookman Old Style" pitchFamily="18" charset="0"/>
              </a:rPr>
              <a:t>COMPANY SECRETARY </a:t>
            </a:r>
            <a:r>
              <a:rPr lang="en-IN" sz="1500" b="1" dirty="0" smtClean="0">
                <a:latin typeface="Bookman Old Style" pitchFamily="18" charset="0"/>
              </a:rPr>
              <a:t>OF THE INDIAN COMPANY ACCEPTING THE INVESTMENT:</a:t>
            </a:r>
            <a:endParaRPr lang="en-IN" sz="1500" dirty="0" smtClean="0">
              <a:latin typeface="Bookman Old Style" pitchFamily="18" charset="0"/>
            </a:endParaRPr>
          </a:p>
          <a:p>
            <a:pPr marL="0" indent="0" algn="just">
              <a:spcBef>
                <a:spcPts val="0"/>
              </a:spcBef>
              <a:buNone/>
            </a:pPr>
            <a:r>
              <a:rPr lang="en-IN" sz="1500" b="1" i="1" dirty="0" smtClean="0">
                <a:latin typeface="Bookman Old Style" pitchFamily="18" charset="0"/>
              </a:rPr>
              <a:t> </a:t>
            </a:r>
            <a:endParaRPr lang="en-IN" sz="1500" dirty="0" smtClean="0">
              <a:latin typeface="Bookman Old Style" pitchFamily="18" charset="0"/>
            </a:endParaRPr>
          </a:p>
          <a:p>
            <a:pPr marL="0" indent="0" algn="just">
              <a:spcBef>
                <a:spcPts val="0"/>
              </a:spcBef>
              <a:buNone/>
            </a:pPr>
            <a:r>
              <a:rPr lang="en-IN" sz="1500" b="1" i="1" dirty="0" smtClean="0">
                <a:latin typeface="Bookman Old Style" pitchFamily="18" charset="0"/>
              </a:rPr>
              <a:t>(As per Para 9 (1) (B) (</a:t>
            </a:r>
            <a:r>
              <a:rPr lang="en-IN" sz="1500" b="1" i="1" dirty="0" err="1" smtClean="0">
                <a:latin typeface="Bookman Old Style" pitchFamily="18" charset="0"/>
              </a:rPr>
              <a:t>i</a:t>
            </a:r>
            <a:r>
              <a:rPr lang="en-IN" sz="1500" b="1" i="1" dirty="0" smtClean="0">
                <a:latin typeface="Bookman Old Style" pitchFamily="18" charset="0"/>
              </a:rPr>
              <a:t>) of Schedule 1 to Notification No. FEMA 20/2000-RB dated May 3, 2000)</a:t>
            </a:r>
            <a:endParaRPr lang="en-IN" sz="1500" dirty="0" smtClean="0">
              <a:latin typeface="Bookman Old Style" pitchFamily="18" charset="0"/>
            </a:endParaRPr>
          </a:p>
          <a:p>
            <a:pPr marL="0" indent="0" algn="just">
              <a:spcBef>
                <a:spcPts val="0"/>
              </a:spcBef>
              <a:buNone/>
            </a:pPr>
            <a:r>
              <a:rPr lang="en-IN" sz="1500" dirty="0" smtClean="0">
                <a:latin typeface="Bookman Old Style" pitchFamily="18" charset="0"/>
              </a:rPr>
              <a:t>In respect of the abovementioned details, we certify the following :</a:t>
            </a:r>
          </a:p>
          <a:p>
            <a:pPr marL="0" indent="0" algn="just">
              <a:spcBef>
                <a:spcPts val="0"/>
              </a:spcBef>
              <a:buNone/>
            </a:pPr>
            <a:r>
              <a:rPr lang="en-IN" sz="1500" dirty="0" smtClean="0">
                <a:latin typeface="Bookman Old Style" pitchFamily="18" charset="0"/>
              </a:rPr>
              <a:t>1. All the requirements of the Companies Act, 1956 have been complied with.</a:t>
            </a:r>
          </a:p>
          <a:p>
            <a:pPr marL="0" indent="0" algn="just">
              <a:spcBef>
                <a:spcPts val="0"/>
              </a:spcBef>
              <a:buNone/>
            </a:pPr>
            <a:r>
              <a:rPr lang="en-IN" sz="1500" dirty="0" smtClean="0">
                <a:latin typeface="Bookman Old Style" pitchFamily="18" charset="0"/>
              </a:rPr>
              <a:t>2. Terms and conditions of the Government approval, if any, have been complied with.</a:t>
            </a:r>
          </a:p>
          <a:p>
            <a:pPr marL="0" indent="0" algn="just">
              <a:spcBef>
                <a:spcPts val="0"/>
              </a:spcBef>
              <a:buNone/>
            </a:pPr>
            <a:r>
              <a:rPr lang="en-IN" sz="1500" dirty="0" smtClean="0">
                <a:latin typeface="Bookman Old Style" pitchFamily="18" charset="0"/>
              </a:rPr>
              <a:t>3. The company is eligible to issue shares / convertible debentures/others under these Regulations.</a:t>
            </a:r>
          </a:p>
          <a:p>
            <a:pPr marL="0" indent="0" algn="just">
              <a:spcBef>
                <a:spcPts val="0"/>
              </a:spcBef>
              <a:buNone/>
            </a:pPr>
            <a:r>
              <a:rPr lang="en-IN" sz="1500" dirty="0" smtClean="0">
                <a:latin typeface="Bookman Old Style" pitchFamily="18" charset="0"/>
              </a:rPr>
              <a:t>4. The company has all original certificates issued by AD Category – I banks in India, evidencing receipt of amount of consideration in accordance with paragraph 8 of Schedule 1 to Notification No. FEMA 20/2000-RB dated May 3, 2000.</a:t>
            </a:r>
          </a:p>
          <a:p>
            <a:pPr marL="0" indent="0" algn="just">
              <a:spcBef>
                <a:spcPts val="0"/>
              </a:spcBef>
              <a:buNone/>
            </a:pPr>
            <a:r>
              <a:rPr lang="en-IN" sz="1500" dirty="0" smtClean="0">
                <a:latin typeface="Bookman Old Style" pitchFamily="18" charset="0"/>
              </a:rPr>
              <a:t> </a:t>
            </a:r>
          </a:p>
          <a:p>
            <a:pPr marL="0" indent="0" algn="just">
              <a:spcBef>
                <a:spcPts val="0"/>
              </a:spcBef>
              <a:buNone/>
            </a:pPr>
            <a:r>
              <a:rPr lang="en-US" sz="1500" dirty="0" smtClean="0">
                <a:latin typeface="Bookman Old Style" pitchFamily="18" charset="0"/>
              </a:rPr>
              <a:t>Note: </a:t>
            </a:r>
            <a:r>
              <a:rPr lang="en-US" sz="1500" b="1" dirty="0" smtClean="0">
                <a:latin typeface="Bookman Old Style" pitchFamily="18" charset="0"/>
              </a:rPr>
              <a:t>If the company doesn’t have full time Company Secretary, a certificate from practicing Company Secretary may be submitted</a:t>
            </a:r>
            <a:r>
              <a:rPr lang="en-US" sz="1500" dirty="0" smtClean="0">
                <a:latin typeface="Bookman Old Style" pitchFamily="18" charset="0"/>
              </a:rPr>
              <a:t>.</a:t>
            </a:r>
            <a:endParaRPr lang="en-IN" sz="1500" dirty="0" smtClean="0">
              <a:latin typeface="Bookman Old Style" pitchFamily="18" charset="0"/>
            </a:endParaRPr>
          </a:p>
          <a:p>
            <a:pPr marL="0" indent="0" algn="r">
              <a:spcBef>
                <a:spcPts val="0"/>
              </a:spcBef>
              <a:buNone/>
            </a:pPr>
            <a:r>
              <a:rPr lang="en-IN" sz="1500" dirty="0" smtClean="0">
                <a:latin typeface="Bookman Old Style" pitchFamily="18" charset="0"/>
              </a:rPr>
              <a:t> (Name &amp; Signature of the </a:t>
            </a:r>
            <a:r>
              <a:rPr lang="en-IN" sz="1500" b="1" dirty="0" smtClean="0">
                <a:solidFill>
                  <a:srgbClr val="FF0000"/>
                </a:solidFill>
                <a:latin typeface="Bookman Old Style" pitchFamily="18" charset="0"/>
              </a:rPr>
              <a:t>Company Secretary</a:t>
            </a:r>
            <a:r>
              <a:rPr lang="en-IN" sz="1500" dirty="0" smtClean="0">
                <a:latin typeface="Bookman Old Style" pitchFamily="18" charset="0"/>
              </a:rPr>
              <a:t>) (Seal)</a:t>
            </a:r>
          </a:p>
          <a:p>
            <a:pPr marL="0" indent="0" algn="just">
              <a:spcBef>
                <a:spcPts val="0"/>
              </a:spcBef>
              <a:buNone/>
            </a:pPr>
            <a:r>
              <a:rPr lang="en-IN" sz="1500" dirty="0" smtClean="0">
                <a:latin typeface="Bookman Old Style" pitchFamily="18" charset="0"/>
              </a:rPr>
              <a:t> </a:t>
            </a:r>
          </a:p>
          <a:p>
            <a:pPr marL="0" indent="0" algn="just">
              <a:spcBef>
                <a:spcPts val="0"/>
              </a:spcBef>
              <a:buNone/>
            </a:pPr>
            <a:endParaRPr lang="en-IN" sz="1500" b="1" dirty="0" smtClean="0">
              <a:latin typeface="Bookman Old Style" pitchFamily="18" charset="0"/>
            </a:endParaRPr>
          </a:p>
          <a:p>
            <a:pPr marL="0" indent="0" algn="just">
              <a:spcBef>
                <a:spcPts val="0"/>
              </a:spcBef>
              <a:buNone/>
            </a:pPr>
            <a:r>
              <a:rPr lang="en-IN" sz="1500" b="1" dirty="0" smtClean="0">
                <a:latin typeface="Bookman Old Style" pitchFamily="18" charset="0"/>
              </a:rPr>
              <a:t>DECLARATION TO BE FILED BY THE AUTHORISED REPRESENTATIVE OF THE </a:t>
            </a:r>
            <a:r>
              <a:rPr lang="en-IN" sz="1500" b="1" dirty="0" smtClean="0">
                <a:solidFill>
                  <a:srgbClr val="FF0000"/>
                </a:solidFill>
                <a:latin typeface="Bookman Old Style" pitchFamily="18" charset="0"/>
              </a:rPr>
              <a:t>LIMITED LIABILITY PARTNERSHIP</a:t>
            </a:r>
            <a:r>
              <a:rPr lang="en-IN" sz="1500" b="1" dirty="0" smtClean="0">
                <a:latin typeface="Bookman Old Style" pitchFamily="18" charset="0"/>
              </a:rPr>
              <a:t>:</a:t>
            </a:r>
            <a:endParaRPr lang="en-IN" sz="1500" dirty="0" smtClean="0">
              <a:latin typeface="Bookman Old Style" pitchFamily="18" charset="0"/>
            </a:endParaRPr>
          </a:p>
          <a:p>
            <a:pPr marL="0" indent="0" algn="just">
              <a:spcBef>
                <a:spcPts val="0"/>
              </a:spcBef>
              <a:buNone/>
            </a:pPr>
            <a:r>
              <a:rPr lang="en-IN" sz="1500" dirty="0" smtClean="0">
                <a:latin typeface="Bookman Old Style" pitchFamily="18" charset="0"/>
              </a:rPr>
              <a:t> </a:t>
            </a:r>
          </a:p>
          <a:p>
            <a:pPr marL="0" indent="0" algn="just">
              <a:spcBef>
                <a:spcPts val="0"/>
              </a:spcBef>
              <a:buNone/>
            </a:pPr>
            <a:r>
              <a:rPr lang="en-IN" sz="1500" dirty="0" smtClean="0">
                <a:latin typeface="Bookman Old Style" pitchFamily="18" charset="0"/>
              </a:rPr>
              <a:t>A certificate from the </a:t>
            </a:r>
            <a:r>
              <a:rPr lang="en-IN" sz="1500" b="1" dirty="0" smtClean="0">
                <a:solidFill>
                  <a:srgbClr val="FF0000"/>
                </a:solidFill>
                <a:latin typeface="Bookman Old Style" pitchFamily="18" charset="0"/>
              </a:rPr>
              <a:t>Chartered Accountant/Cost Accountant</a:t>
            </a:r>
            <a:r>
              <a:rPr lang="en-IN" sz="1500" dirty="0" smtClean="0">
                <a:solidFill>
                  <a:srgbClr val="FF0000"/>
                </a:solidFill>
                <a:latin typeface="Bookman Old Style" pitchFamily="18" charset="0"/>
              </a:rPr>
              <a:t>/ </a:t>
            </a:r>
            <a:r>
              <a:rPr lang="en-IN" sz="1500" b="1" dirty="0" smtClean="0">
                <a:solidFill>
                  <a:srgbClr val="FF0000"/>
                </a:solidFill>
                <a:latin typeface="Bookman Old Style" pitchFamily="18" charset="0"/>
              </a:rPr>
              <a:t>approved </a:t>
            </a:r>
            <a:r>
              <a:rPr lang="en-IN" sz="1500" b="1" dirty="0" err="1" smtClean="0">
                <a:solidFill>
                  <a:srgbClr val="FF0000"/>
                </a:solidFill>
                <a:latin typeface="Bookman Old Style" pitchFamily="18" charset="0"/>
              </a:rPr>
              <a:t>valuer</a:t>
            </a:r>
            <a:r>
              <a:rPr lang="en-IN" sz="1500" dirty="0" smtClean="0">
                <a:solidFill>
                  <a:srgbClr val="FF0000"/>
                </a:solidFill>
                <a:latin typeface="Bookman Old Style" pitchFamily="18" charset="0"/>
              </a:rPr>
              <a:t> </a:t>
            </a:r>
            <a:r>
              <a:rPr lang="en-IN" sz="1500" dirty="0" smtClean="0">
                <a:latin typeface="Bookman Old Style" pitchFamily="18" charset="0"/>
              </a:rPr>
              <a:t>from the panel maintained by the Central Government, indicating the manner of arriving at the fair price of the capital contribution/profit shares issued to the persons resident outside India.</a:t>
            </a:r>
          </a:p>
          <a:p>
            <a:pPr marL="0" indent="0" algn="just">
              <a:spcBef>
                <a:spcPts val="0"/>
              </a:spcBef>
              <a:buNone/>
            </a:pPr>
            <a:r>
              <a:rPr lang="en-IN" sz="1500" dirty="0" smtClean="0">
                <a:latin typeface="Bookman Old Style" pitchFamily="18" charset="0"/>
              </a:rPr>
              <a:t> </a:t>
            </a:r>
            <a:endParaRPr lang="en-IN" sz="1500" dirty="0">
              <a:latin typeface="Bookman Old Style"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ctr"/>
            <a:r>
              <a:rPr lang="en-IN" sz="2000" b="1" dirty="0" smtClean="0">
                <a:latin typeface="Bookman Old Style" pitchFamily="18" charset="0"/>
              </a:rPr>
              <a:t>Branch document checklist- Filing form </a:t>
            </a:r>
            <a:r>
              <a:rPr lang="en-IN" sz="2000" b="1" dirty="0" smtClean="0">
                <a:solidFill>
                  <a:srgbClr val="FF0000"/>
                </a:solidFill>
                <a:latin typeface="Bookman Old Style" pitchFamily="18" charset="0"/>
              </a:rPr>
              <a:t>FC-GPR</a:t>
            </a:r>
            <a:endParaRPr lang="en-IN" sz="2000" b="1" dirty="0">
              <a:solidFill>
                <a:srgbClr val="FF0000"/>
              </a:solidFill>
              <a:latin typeface="Bookman Old Style" pitchFamily="18" charset="0"/>
            </a:endParaRPr>
          </a:p>
        </p:txBody>
      </p:sp>
      <p:graphicFrame>
        <p:nvGraphicFramePr>
          <p:cNvPr id="4" name="Content Placeholder 3"/>
          <p:cNvGraphicFramePr>
            <a:graphicFrameLocks noGrp="1"/>
          </p:cNvGraphicFramePr>
          <p:nvPr>
            <p:ph idx="1"/>
          </p:nvPr>
        </p:nvGraphicFramePr>
        <p:xfrm>
          <a:off x="457200" y="533400"/>
          <a:ext cx="8229600" cy="6118080"/>
        </p:xfrm>
        <a:graphic>
          <a:graphicData uri="http://schemas.openxmlformats.org/drawingml/2006/table">
            <a:tbl>
              <a:tblPr firstRow="1" bandRow="1">
                <a:tableStyleId>{5C22544A-7EE6-4342-B048-85BDC9FD1C3A}</a:tableStyleId>
              </a:tblPr>
              <a:tblGrid>
                <a:gridCol w="762000"/>
                <a:gridCol w="3352800"/>
                <a:gridCol w="1600200"/>
                <a:gridCol w="1143000"/>
                <a:gridCol w="1371600"/>
              </a:tblGrid>
              <a:tr h="680011">
                <a:tc gridSpan="2">
                  <a:txBody>
                    <a:bodyPr/>
                    <a:lstStyle/>
                    <a:p>
                      <a:pPr algn="ctr"/>
                      <a:r>
                        <a:rPr lang="en-IN" sz="1400" b="0" kern="1200" dirty="0" smtClean="0">
                          <a:solidFill>
                            <a:schemeClr val="tx1"/>
                          </a:solidFill>
                          <a:latin typeface="Bookman Old Style" pitchFamily="18" charset="0"/>
                          <a:ea typeface="+mn-ea"/>
                          <a:cs typeface="+mn-cs"/>
                        </a:rPr>
                        <a:t>Track No:</a:t>
                      </a:r>
                    </a:p>
                    <a:p>
                      <a:pPr algn="ctr"/>
                      <a:r>
                        <a:rPr lang="en-IN" sz="1400" b="0" kern="1200" dirty="0" smtClean="0">
                          <a:solidFill>
                            <a:schemeClr val="tx1"/>
                          </a:solidFill>
                          <a:latin typeface="Bookman Old Style" pitchFamily="18" charset="0"/>
                          <a:ea typeface="+mn-ea"/>
                          <a:cs typeface="+mn-cs"/>
                        </a:rPr>
                        <a:t>Key Customer: Yes/No</a:t>
                      </a:r>
                    </a:p>
                    <a:p>
                      <a:pPr algn="ctr"/>
                      <a:r>
                        <a:rPr lang="en-IN" sz="1400" b="0" kern="1200" dirty="0" smtClean="0">
                          <a:solidFill>
                            <a:schemeClr val="tx1"/>
                          </a:solidFill>
                          <a:latin typeface="Bookman Old Style" pitchFamily="18" charset="0"/>
                          <a:ea typeface="+mn-ea"/>
                          <a:cs typeface="+mn-cs"/>
                        </a:rPr>
                        <a:t>Product:</a:t>
                      </a:r>
                      <a:endParaRPr lang="en-IN" sz="1400" b="0"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sz="1200"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just"/>
                      <a:endParaRPr lang="en-IN" sz="1400"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a:p>
                  </a:txBody>
                  <a:tcPr/>
                </a:tc>
                <a:tc hMerge="1">
                  <a:txBody>
                    <a:bodyPr/>
                    <a:lstStyle/>
                    <a:p>
                      <a:endParaRPr lang="en-IN" sz="1200"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87514">
                <a:tc gridSpan="5">
                  <a:txBody>
                    <a:bodyPr/>
                    <a:lstStyle/>
                    <a:p>
                      <a:pPr algn="ctr"/>
                      <a:r>
                        <a:rPr lang="en-IN" sz="1400" kern="1200" dirty="0" smtClean="0">
                          <a:solidFill>
                            <a:schemeClr val="dk1"/>
                          </a:solidFill>
                          <a:latin typeface="Bookman Old Style" pitchFamily="18" charset="0"/>
                          <a:ea typeface="+mn-ea"/>
                          <a:cs typeface="+mn-cs"/>
                        </a:rPr>
                        <a:t>Name of customer:______________________________________________________</a:t>
                      </a:r>
                    </a:p>
                    <a:p>
                      <a:pPr algn="ctr"/>
                      <a:r>
                        <a:rPr lang="en-IN" sz="1400" kern="1200" dirty="0" smtClean="0">
                          <a:solidFill>
                            <a:schemeClr val="dk1"/>
                          </a:solidFill>
                          <a:latin typeface="Bookman Old Style" pitchFamily="18" charset="0"/>
                          <a:ea typeface="+mn-ea"/>
                          <a:cs typeface="+mn-cs"/>
                        </a:rPr>
                        <a:t>Case Ref No.: _____________________________________________</a:t>
                      </a:r>
                    </a:p>
                    <a:p>
                      <a:pPr algn="ctr"/>
                      <a:r>
                        <a:rPr lang="en-IN" sz="1400" kern="1200" dirty="0" smtClean="0">
                          <a:solidFill>
                            <a:schemeClr val="dk1"/>
                          </a:solidFill>
                          <a:latin typeface="Bookman Old Style" pitchFamily="18" charset="0"/>
                          <a:ea typeface="+mn-ea"/>
                          <a:cs typeface="+mn-cs"/>
                        </a:rPr>
                        <a:t>Rating : _______________________</a:t>
                      </a:r>
                    </a:p>
                    <a:p>
                      <a:pPr algn="ctr"/>
                      <a:r>
                        <a:rPr lang="en-IN" sz="1400" kern="1200" dirty="0" smtClean="0">
                          <a:solidFill>
                            <a:schemeClr val="dk1"/>
                          </a:solidFill>
                          <a:latin typeface="Bookman Old Style" pitchFamily="18" charset="0"/>
                          <a:ea typeface="+mn-ea"/>
                          <a:cs typeface="+mn-cs"/>
                        </a:rPr>
                        <a:t>Branch: ___________________</a:t>
                      </a:r>
                    </a:p>
                    <a:p>
                      <a:pPr algn="ctr"/>
                      <a:r>
                        <a:rPr lang="en-IN" sz="1400" kern="1200" dirty="0" smtClean="0">
                          <a:solidFill>
                            <a:schemeClr val="dk1"/>
                          </a:solidFill>
                          <a:latin typeface="Bookman Old Style" pitchFamily="18" charset="0"/>
                          <a:ea typeface="+mn-ea"/>
                          <a:cs typeface="+mn-cs"/>
                        </a:rPr>
                        <a:t>Sol ID_________</a:t>
                      </a:r>
                      <a:endParaRPr lang="en-IN" sz="1400" dirty="0">
                        <a:solidFill>
                          <a:schemeClr val="tx1"/>
                        </a:solidFill>
                        <a:latin typeface="Bookman Old Style" pitchFamily="18"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sz="1200"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200"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sz="1200"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751">
                <a:tc>
                  <a:txBody>
                    <a:bodyPr/>
                    <a:lstStyle/>
                    <a:p>
                      <a:pPr marL="0" marR="0" algn="just">
                        <a:spcBef>
                          <a:spcPts val="0"/>
                        </a:spcBef>
                        <a:spcAft>
                          <a:spcPts val="0"/>
                        </a:spcAft>
                      </a:pPr>
                      <a:r>
                        <a:rPr lang="en-IN" sz="1400" dirty="0">
                          <a:latin typeface="Bookman Old Style" pitchFamily="18" charset="0"/>
                          <a:ea typeface="Calibri"/>
                          <a:cs typeface="'Zurich Blk BT', sans-serif"/>
                        </a:rPr>
                        <a:t>Sr. No</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a:latin typeface="Bookman Old Style" pitchFamily="18" charset="0"/>
                          <a:ea typeface="Calibri"/>
                          <a:cs typeface="'Zurich Blk BT', sans-serif"/>
                        </a:rPr>
                        <a:t>Guideline/Documentation Required</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IN" sz="1000">
                        <a:latin typeface="Bookman Old Style"/>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IN" sz="1400" dirty="0">
                          <a:latin typeface="Bookman Old Style" pitchFamily="18" charset="0"/>
                          <a:ea typeface="Calibri"/>
                          <a:cs typeface="'Zurich Blk BT', sans-serif"/>
                        </a:rPr>
                        <a:t>Yes/No</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r>
                        <a:rPr lang="en-IN" sz="1400">
                          <a:latin typeface="Bookman Old Style" pitchFamily="18" charset="0"/>
                          <a:ea typeface="Calibri"/>
                          <a:cs typeface="'Zurich Blk BT', sans-serif"/>
                        </a:rPr>
                        <a:t>Remarks</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503">
                <a:tc>
                  <a:txBody>
                    <a:bodyPr/>
                    <a:lstStyle/>
                    <a:p>
                      <a:pPr marL="0" marR="0" algn="just">
                        <a:spcBef>
                          <a:spcPts val="0"/>
                        </a:spcBef>
                        <a:spcAft>
                          <a:spcPts val="0"/>
                        </a:spcAft>
                      </a:pPr>
                      <a:r>
                        <a:rPr lang="en-IN" sz="1400" dirty="0">
                          <a:latin typeface="Bookman Old Style" pitchFamily="18" charset="0"/>
                          <a:ea typeface="Calibri"/>
                          <a:cs typeface="'Zurich BT', sans-serif"/>
                        </a:rPr>
                        <a:t>1</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b="1" dirty="0">
                          <a:solidFill>
                            <a:srgbClr val="FF0000"/>
                          </a:solidFill>
                          <a:latin typeface="Bookman Old Style" pitchFamily="18" charset="0"/>
                          <a:ea typeface="Calibri"/>
                          <a:cs typeface="'Zurich BT', sans-serif"/>
                        </a:rPr>
                        <a:t>Customer request letter</a:t>
                      </a:r>
                      <a:r>
                        <a:rPr lang="en-IN" sz="1400" dirty="0">
                          <a:latin typeface="Bookman Old Style" pitchFamily="18" charset="0"/>
                          <a:ea typeface="Calibri"/>
                          <a:cs typeface="'Zurich BT', sans-serif"/>
                        </a:rPr>
                        <a:t> for filing of form FC-GPR with </a:t>
                      </a:r>
                      <a:r>
                        <a:rPr lang="en-IN" sz="1400" b="1" dirty="0">
                          <a:solidFill>
                            <a:srgbClr val="FF0000"/>
                          </a:solidFill>
                          <a:latin typeface="Bookman Old Style" pitchFamily="18" charset="0"/>
                          <a:ea typeface="Calibri"/>
                          <a:cs typeface="'Zurich BT', sans-serif"/>
                        </a:rPr>
                        <a:t>signature verification</a:t>
                      </a:r>
                      <a:endParaRPr lang="en-IN" sz="1400" b="1" dirty="0">
                        <a:solidFill>
                          <a:srgbClr val="FF0000"/>
                        </a:solidFill>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3751">
                <a:tc>
                  <a:txBody>
                    <a:bodyPr/>
                    <a:lstStyle/>
                    <a:p>
                      <a:pPr marL="0" marR="0" algn="just">
                        <a:spcBef>
                          <a:spcPts val="0"/>
                        </a:spcBef>
                        <a:spcAft>
                          <a:spcPts val="0"/>
                        </a:spcAft>
                      </a:pPr>
                      <a:r>
                        <a:rPr lang="en-IN" sz="1400">
                          <a:latin typeface="Bookman Old Style" pitchFamily="18" charset="0"/>
                          <a:ea typeface="Calibri"/>
                          <a:cs typeface="'Zurich BT', sans-serif"/>
                        </a:rPr>
                        <a:t>2</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dirty="0">
                          <a:latin typeface="Bookman Old Style" pitchFamily="18" charset="0"/>
                          <a:ea typeface="Calibri"/>
                          <a:cs typeface="'Zurich BT', sans-serif"/>
                        </a:rPr>
                        <a:t>Completely filled up &amp;duly signed </a:t>
                      </a:r>
                      <a:r>
                        <a:rPr lang="en-IN" sz="1400" b="1" dirty="0">
                          <a:solidFill>
                            <a:srgbClr val="FF0000"/>
                          </a:solidFill>
                          <a:latin typeface="Bookman Old Style" pitchFamily="18" charset="0"/>
                          <a:ea typeface="Calibri"/>
                          <a:cs typeface="'Zurich BT', sans-serif"/>
                        </a:rPr>
                        <a:t>Form FC-GPR</a:t>
                      </a:r>
                      <a:endParaRPr lang="en-IN" sz="1400" b="1" dirty="0">
                        <a:solidFill>
                          <a:srgbClr val="FF0000"/>
                        </a:solidFill>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15005">
                <a:tc>
                  <a:txBody>
                    <a:bodyPr/>
                    <a:lstStyle/>
                    <a:p>
                      <a:pPr marL="0" marR="0" algn="just">
                        <a:spcBef>
                          <a:spcPts val="0"/>
                        </a:spcBef>
                        <a:spcAft>
                          <a:spcPts val="0"/>
                        </a:spcAft>
                      </a:pPr>
                      <a:r>
                        <a:rPr lang="en-IN" sz="1400">
                          <a:latin typeface="Bookman Old Style" pitchFamily="18" charset="0"/>
                          <a:ea typeface="Calibri"/>
                          <a:cs typeface="'Zurich BT', sans-serif"/>
                        </a:rPr>
                        <a:t>3</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dirty="0" smtClean="0">
                          <a:solidFill>
                            <a:srgbClr val="000000"/>
                          </a:solidFill>
                          <a:latin typeface="Bookman Old Style" pitchFamily="18" charset="0"/>
                          <a:ea typeface="Calibri"/>
                          <a:cs typeface="'Zurich BT', sans-serif"/>
                        </a:rPr>
                        <a:t>A </a:t>
                      </a:r>
                      <a:r>
                        <a:rPr lang="en-IN" sz="1400" b="1" dirty="0" smtClean="0">
                          <a:solidFill>
                            <a:srgbClr val="FF0000"/>
                          </a:solidFill>
                          <a:latin typeface="Bookman Old Style" pitchFamily="18" charset="0"/>
                          <a:ea typeface="Calibri"/>
                          <a:cs typeface="'Zurich BT', sans-serif"/>
                        </a:rPr>
                        <a:t>certificate from Statutory Auditors</a:t>
                      </a:r>
                      <a:r>
                        <a:rPr lang="en-IN" sz="1400" dirty="0" smtClean="0">
                          <a:solidFill>
                            <a:srgbClr val="000000"/>
                          </a:solidFill>
                          <a:latin typeface="Bookman Old Style" pitchFamily="18" charset="0"/>
                          <a:ea typeface="Calibri"/>
                          <a:cs typeface="'Zurich BT', sans-serif"/>
                        </a:rPr>
                        <a:t>/ SEBI registered Category I Merchant Banker/Chartered Accountant </a:t>
                      </a:r>
                      <a:r>
                        <a:rPr lang="en-IN" sz="1400" dirty="0" smtClean="0">
                          <a:latin typeface="Bookman Old Style" pitchFamily="18" charset="0"/>
                          <a:ea typeface="Calibri"/>
                          <a:cs typeface="'Zurich BT', sans-serif"/>
                        </a:rPr>
                        <a:t>indicating </a:t>
                      </a:r>
                      <a:r>
                        <a:rPr lang="en-IN" sz="1400" dirty="0">
                          <a:latin typeface="Bookman Old Style" pitchFamily="18" charset="0"/>
                          <a:ea typeface="Calibri"/>
                          <a:cs typeface="'Zurich BT', sans-serif"/>
                        </a:rPr>
                        <a:t>the manner of arriving at the price of share issued to the foreign investor </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3751">
                <a:tc>
                  <a:txBody>
                    <a:bodyPr/>
                    <a:lstStyle/>
                    <a:p>
                      <a:pPr marL="0" marR="0" algn="just">
                        <a:spcBef>
                          <a:spcPts val="0"/>
                        </a:spcBef>
                        <a:spcAft>
                          <a:spcPts val="0"/>
                        </a:spcAft>
                      </a:pPr>
                      <a:r>
                        <a:rPr lang="en-IN" sz="1400">
                          <a:latin typeface="Bookman Old Style" pitchFamily="18" charset="0"/>
                          <a:ea typeface="Calibri"/>
                          <a:cs typeface="'Zurich BT', sans-serif"/>
                        </a:rPr>
                        <a:t>4</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b="1" dirty="0">
                          <a:solidFill>
                            <a:srgbClr val="FF0000"/>
                          </a:solidFill>
                          <a:latin typeface="Bookman Old Style" pitchFamily="18" charset="0"/>
                          <a:ea typeface="Calibri"/>
                          <a:cs typeface="'Zurich BT', sans-serif"/>
                        </a:rPr>
                        <a:t>KYC report </a:t>
                      </a:r>
                      <a:r>
                        <a:rPr lang="en-IN" sz="1400" dirty="0">
                          <a:latin typeface="Bookman Old Style" pitchFamily="18" charset="0"/>
                          <a:ea typeface="Calibri"/>
                          <a:cs typeface="'Zurich BT', sans-serif"/>
                        </a:rPr>
                        <a:t>of the remitter/ investor as per </a:t>
                      </a:r>
                      <a:r>
                        <a:rPr lang="en-IN" sz="1400" b="1" dirty="0">
                          <a:solidFill>
                            <a:srgbClr val="FF0000"/>
                          </a:solidFill>
                          <a:latin typeface="Bookman Old Style" pitchFamily="18" charset="0"/>
                          <a:ea typeface="Calibri"/>
                          <a:cs typeface="'Zurich BT', sans-serif"/>
                        </a:rPr>
                        <a:t>RBI format</a:t>
                      </a:r>
                      <a:endParaRPr lang="en-IN" sz="1400" b="1" dirty="0">
                        <a:solidFill>
                          <a:srgbClr val="FF0000"/>
                        </a:solidFill>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3751">
                <a:tc>
                  <a:txBody>
                    <a:bodyPr/>
                    <a:lstStyle/>
                    <a:p>
                      <a:pPr marL="0" marR="0" algn="just">
                        <a:spcBef>
                          <a:spcPts val="0"/>
                        </a:spcBef>
                        <a:spcAft>
                          <a:spcPts val="0"/>
                        </a:spcAft>
                      </a:pPr>
                      <a:r>
                        <a:rPr lang="en-IN" sz="1400">
                          <a:latin typeface="Bookman Old Style" pitchFamily="18" charset="0"/>
                          <a:ea typeface="Calibri"/>
                          <a:cs typeface="'Zurich BT', sans-serif"/>
                        </a:rPr>
                        <a:t>5</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dirty="0">
                          <a:latin typeface="Bookman Old Style" pitchFamily="18" charset="0"/>
                          <a:ea typeface="Calibri"/>
                          <a:cs typeface="'Zurich BT', sans-serif"/>
                        </a:rPr>
                        <a:t>Copy of </a:t>
                      </a:r>
                      <a:r>
                        <a:rPr lang="en-IN" sz="1400" b="1" dirty="0">
                          <a:solidFill>
                            <a:srgbClr val="FF0000"/>
                          </a:solidFill>
                          <a:latin typeface="Bookman Old Style" pitchFamily="18" charset="0"/>
                          <a:ea typeface="Calibri"/>
                          <a:cs typeface="'Zurich BT', sans-serif"/>
                        </a:rPr>
                        <a:t>FIRC</a:t>
                      </a:r>
                      <a:r>
                        <a:rPr lang="en-IN" sz="1400" dirty="0">
                          <a:latin typeface="Bookman Old Style" pitchFamily="18" charset="0"/>
                          <a:ea typeface="Calibri"/>
                          <a:cs typeface="'Zurich BT', sans-serif"/>
                        </a:rPr>
                        <a:t> for the funds received</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dirty="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503">
                <a:tc>
                  <a:txBody>
                    <a:bodyPr/>
                    <a:lstStyle/>
                    <a:p>
                      <a:pPr marL="0" marR="0" algn="just">
                        <a:spcBef>
                          <a:spcPts val="0"/>
                        </a:spcBef>
                        <a:spcAft>
                          <a:spcPts val="0"/>
                        </a:spcAft>
                      </a:pPr>
                      <a:r>
                        <a:rPr lang="en-IN" sz="1400">
                          <a:latin typeface="Bookman Old Style" pitchFamily="18" charset="0"/>
                          <a:ea typeface="Calibri"/>
                          <a:cs typeface="'Zurich BT', sans-serif"/>
                        </a:rPr>
                        <a:t>6</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b="1" dirty="0">
                          <a:solidFill>
                            <a:srgbClr val="FF0000"/>
                          </a:solidFill>
                          <a:latin typeface="Bookman Old Style" pitchFamily="18" charset="0"/>
                          <a:ea typeface="Calibri"/>
                          <a:cs typeface="'Zurich BT', sans-serif"/>
                        </a:rPr>
                        <a:t>Company secretary certificate </a:t>
                      </a:r>
                      <a:r>
                        <a:rPr lang="en-IN" sz="1400" dirty="0">
                          <a:latin typeface="Bookman Old Style" pitchFamily="18" charset="0"/>
                          <a:ea typeface="Calibri"/>
                          <a:cs typeface="'Zurich BT', sans-serif"/>
                        </a:rPr>
                        <a:t>of the Indian party accepting the investment</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dirty="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503">
                <a:tc>
                  <a:txBody>
                    <a:bodyPr/>
                    <a:lstStyle/>
                    <a:p>
                      <a:pPr marL="0" marR="0" algn="just">
                        <a:spcBef>
                          <a:spcPts val="0"/>
                        </a:spcBef>
                        <a:spcAft>
                          <a:spcPts val="0"/>
                        </a:spcAft>
                      </a:pPr>
                      <a:r>
                        <a:rPr lang="en-IN" sz="1400">
                          <a:latin typeface="Bookman Old Style" pitchFamily="18" charset="0"/>
                          <a:ea typeface="Calibri"/>
                          <a:cs typeface="'Zurich BT', sans-serif"/>
                        </a:rPr>
                        <a:t>7</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dirty="0">
                          <a:solidFill>
                            <a:srgbClr val="000000"/>
                          </a:solidFill>
                          <a:latin typeface="Bookman Old Style" pitchFamily="18" charset="0"/>
                          <a:ea typeface="Calibri"/>
                          <a:cs typeface="'Zurich BT', sans-serif"/>
                        </a:rPr>
                        <a:t>Additional Documents Required as per the nature of investment (Ref: annexure 127)</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dirty="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503">
                <a:tc>
                  <a:txBody>
                    <a:bodyPr/>
                    <a:lstStyle/>
                    <a:p>
                      <a:pPr marL="0" marR="0" algn="just">
                        <a:spcBef>
                          <a:spcPts val="0"/>
                        </a:spcBef>
                        <a:spcAft>
                          <a:spcPts val="0"/>
                        </a:spcAft>
                      </a:pPr>
                      <a:r>
                        <a:rPr lang="en-IN" sz="1400">
                          <a:latin typeface="Bookman Old Style" pitchFamily="18" charset="0"/>
                          <a:ea typeface="Calibri"/>
                          <a:cs typeface="'Zurich BT', sans-serif"/>
                        </a:rPr>
                        <a:t>8</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b="1" dirty="0">
                          <a:solidFill>
                            <a:srgbClr val="FF0000"/>
                          </a:solidFill>
                          <a:latin typeface="Bookman Old Style" pitchFamily="18" charset="0"/>
                          <a:ea typeface="Calibri"/>
                          <a:cs typeface="'Zurich BT', sans-serif"/>
                        </a:rPr>
                        <a:t>Debit authority letter </a:t>
                      </a:r>
                      <a:r>
                        <a:rPr lang="en-IN" sz="1400" dirty="0">
                          <a:solidFill>
                            <a:srgbClr val="000000"/>
                          </a:solidFill>
                          <a:latin typeface="Bookman Old Style" pitchFamily="18" charset="0"/>
                          <a:ea typeface="Calibri"/>
                          <a:cs typeface="'Zurich BT', sans-serif"/>
                        </a:rPr>
                        <a:t>from the customer for collecting AD Bank charges</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dirty="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503">
                <a:tc>
                  <a:txBody>
                    <a:bodyPr/>
                    <a:lstStyle/>
                    <a:p>
                      <a:pPr marL="0" marR="0" algn="just">
                        <a:spcBef>
                          <a:spcPts val="0"/>
                        </a:spcBef>
                        <a:spcAft>
                          <a:spcPts val="0"/>
                        </a:spcAft>
                      </a:pPr>
                      <a:r>
                        <a:rPr lang="en-IN" sz="1400">
                          <a:latin typeface="Bookman Old Style" pitchFamily="18" charset="0"/>
                          <a:ea typeface="Calibri"/>
                          <a:cs typeface="'Zurich BT', sans-serif"/>
                        </a:rPr>
                        <a:t>9</a:t>
                      </a:r>
                      <a:endParaRPr lang="en-IN" sz="140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just">
                        <a:spcBef>
                          <a:spcPts val="0"/>
                        </a:spcBef>
                        <a:spcAft>
                          <a:spcPts val="0"/>
                        </a:spcAft>
                      </a:pPr>
                      <a:r>
                        <a:rPr lang="en-IN" sz="1400" dirty="0">
                          <a:solidFill>
                            <a:srgbClr val="000000"/>
                          </a:solidFill>
                          <a:latin typeface="Bookman Old Style" pitchFamily="18" charset="0"/>
                          <a:ea typeface="Calibri"/>
                          <a:cs typeface="'Zurich BT', sans-serif"/>
                        </a:rPr>
                        <a:t>Certified copy of </a:t>
                      </a:r>
                      <a:r>
                        <a:rPr lang="en-IN" sz="1400" b="1" dirty="0">
                          <a:solidFill>
                            <a:srgbClr val="FF0000"/>
                          </a:solidFill>
                          <a:latin typeface="Bookman Old Style" pitchFamily="18" charset="0"/>
                          <a:ea typeface="Calibri"/>
                          <a:cs typeface="'Zurich BT', sans-serif"/>
                        </a:rPr>
                        <a:t>board resolution </a:t>
                      </a:r>
                      <a:r>
                        <a:rPr lang="en-IN" sz="1400" dirty="0">
                          <a:solidFill>
                            <a:srgbClr val="000000"/>
                          </a:solidFill>
                          <a:latin typeface="Bookman Old Style" pitchFamily="18" charset="0"/>
                          <a:ea typeface="Calibri"/>
                          <a:cs typeface="'Zurich BT', sans-serif"/>
                        </a:rPr>
                        <a:t>for allotment of shares/authorised share capital</a:t>
                      </a: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IN" sz="1400" dirty="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pPr>
                      <a:endParaRPr lang="en-IN" sz="1400" dirty="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3751">
                <a:tc gridSpan="5">
                  <a:txBody>
                    <a:bodyPr/>
                    <a:lstStyle/>
                    <a:p>
                      <a:pPr marL="0" marR="0" algn="just">
                        <a:spcBef>
                          <a:spcPts val="0"/>
                        </a:spcBef>
                        <a:spcAft>
                          <a:spcPts val="0"/>
                        </a:spcAft>
                      </a:pPr>
                      <a:endParaRPr lang="en-IN" sz="1400" dirty="0">
                        <a:latin typeface="Bookman Old Style" pitchFamily="18" charset="0"/>
                        <a:ea typeface="Calibri"/>
                        <a:cs typeface="Times New Roman"/>
                      </a:endParaRPr>
                    </a:p>
                  </a:txBody>
                  <a:tcPr marL="38100" marR="381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03751">
                <a:tc gridSpan="5">
                  <a:txBody>
                    <a:bodyPr/>
                    <a:lstStyle/>
                    <a:p>
                      <a:pPr marL="0" marR="0" algn="just">
                        <a:spcBef>
                          <a:spcPts val="0"/>
                        </a:spcBef>
                        <a:spcAft>
                          <a:spcPts val="0"/>
                        </a:spcAft>
                      </a:pPr>
                      <a:r>
                        <a:rPr lang="en-IN" sz="1400" kern="1200" dirty="0" smtClean="0">
                          <a:solidFill>
                            <a:schemeClr val="dk1"/>
                          </a:solidFill>
                          <a:latin typeface="Bookman Old Style" pitchFamily="18" charset="0"/>
                          <a:ea typeface="+mn-ea"/>
                          <a:cs typeface="+mn-cs"/>
                        </a:rPr>
                        <a:t>Signature of CSE/CSM/Branch official responsible:</a:t>
                      </a:r>
                      <a:endParaRPr lang="en-IN" sz="1400" dirty="0">
                        <a:latin typeface="Bookman Old Style" pitchFamily="18" charset="0"/>
                        <a:ea typeface="Calibri"/>
                        <a:cs typeface="Times New Roman"/>
                      </a:endParaRPr>
                    </a:p>
                  </a:txBody>
                  <a:tcPr marL="38100" marR="381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just">
                        <a:spcBef>
                          <a:spcPts val="0"/>
                        </a:spcBef>
                        <a:spcAft>
                          <a:spcPts val="0"/>
                        </a:spcAft>
                      </a:pPr>
                      <a:endParaRPr lang="en-IN" sz="1400" dirty="0">
                        <a:latin typeface="Bookman Old Style" pitchFamily="18" charset="0"/>
                        <a:ea typeface="Calibri"/>
                        <a:cs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spcBef>
                          <a:spcPts val="0"/>
                        </a:spcBef>
                        <a:spcAft>
                          <a:spcPts val="0"/>
                        </a:spcAft>
                      </a:pPr>
                      <a:endParaRPr lang="en-IN" sz="1000">
                        <a:latin typeface="Bookman Old Style"/>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endParaRPr lang="en-IN" sz="1400" dirty="0">
                        <a:latin typeface="Bookman Old Style" pitchFamily="18" charset="0"/>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spcBef>
                          <a:spcPts val="0"/>
                        </a:spcBef>
                        <a:spcAft>
                          <a:spcPts val="0"/>
                        </a:spcAft>
                      </a:pPr>
                      <a:endParaRPr lang="en-IN" sz="1400" dirty="0">
                        <a:latin typeface="Bookman Old Style" pitchFamily="18" charset="0"/>
                        <a:ea typeface="Calibri"/>
                        <a:cs typeface="Calibri"/>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pPr algn="ctr"/>
            <a:r>
              <a:rPr lang="en-US" sz="2400" b="1" dirty="0" smtClean="0">
                <a:latin typeface="Bookman Old Style" pitchFamily="18" charset="0"/>
              </a:rPr>
              <a:t>FC-GPR-Scrutiny</a:t>
            </a:r>
            <a:endParaRPr lang="en-IN" sz="2400" b="1" dirty="0">
              <a:latin typeface="Bookman Old Style" pitchFamily="18" charset="0"/>
            </a:endParaRPr>
          </a:p>
        </p:txBody>
      </p:sp>
      <p:sp>
        <p:nvSpPr>
          <p:cNvPr id="3" name="Content Placeholder 2"/>
          <p:cNvSpPr>
            <a:spLocks noGrp="1"/>
          </p:cNvSpPr>
          <p:nvPr>
            <p:ph idx="1"/>
          </p:nvPr>
        </p:nvSpPr>
        <p:spPr>
          <a:xfrm>
            <a:off x="457200" y="685800"/>
            <a:ext cx="8229600" cy="5791200"/>
          </a:xfrm>
        </p:spPr>
        <p:txBody>
          <a:bodyPr>
            <a:noAutofit/>
          </a:bodyPr>
          <a:lstStyle/>
          <a:p>
            <a:pPr algn="just">
              <a:spcBef>
                <a:spcPts val="0"/>
              </a:spcBef>
              <a:buNone/>
            </a:pPr>
            <a:r>
              <a:rPr lang="en-IN" sz="1400" b="1" dirty="0" smtClean="0">
                <a:latin typeface="Bookman Old Style" pitchFamily="18" charset="0"/>
              </a:rPr>
              <a:t>Company Secretary’s Certificate</a:t>
            </a:r>
          </a:p>
          <a:p>
            <a:pPr marL="361950" indent="-361950" algn="just">
              <a:spcBef>
                <a:spcPts val="0"/>
              </a:spcBef>
              <a:buNone/>
            </a:pPr>
            <a:r>
              <a:rPr lang="en-IN" sz="1400" dirty="0" smtClean="0">
                <a:latin typeface="Bookman Old Style" pitchFamily="18" charset="0"/>
              </a:rPr>
              <a:t>• 	Submit in original</a:t>
            </a:r>
          </a:p>
          <a:p>
            <a:pPr marL="361950" indent="-361950" algn="just">
              <a:spcBef>
                <a:spcPts val="0"/>
              </a:spcBef>
              <a:buNone/>
            </a:pPr>
            <a:r>
              <a:rPr lang="en-IN" sz="1400" dirty="0" smtClean="0">
                <a:latin typeface="Bookman Old Style" pitchFamily="18" charset="0"/>
              </a:rPr>
              <a:t>• 	All the clauses in the certificate must be as per format/ any conditionality mentioned</a:t>
            </a:r>
          </a:p>
          <a:p>
            <a:pPr marL="361950" indent="-361950" algn="just">
              <a:spcBef>
                <a:spcPts val="0"/>
              </a:spcBef>
              <a:buNone/>
            </a:pPr>
            <a:r>
              <a:rPr lang="en-IN" sz="1400" dirty="0" smtClean="0">
                <a:latin typeface="Bookman Old Style" pitchFamily="18" charset="0"/>
              </a:rPr>
              <a:t>• 	Registration number of Practicing CS</a:t>
            </a:r>
          </a:p>
          <a:p>
            <a:pPr marL="361950" indent="-361950" algn="just">
              <a:spcBef>
                <a:spcPts val="0"/>
              </a:spcBef>
              <a:buNone/>
            </a:pPr>
            <a:r>
              <a:rPr lang="en-IN" sz="1400" dirty="0" smtClean="0">
                <a:latin typeface="Bookman Old Style" pitchFamily="18" charset="0"/>
              </a:rPr>
              <a:t>• 	Indian company’s name indicated? (if issued not as a continuation page of FCGPR)</a:t>
            </a:r>
          </a:p>
          <a:p>
            <a:pPr marL="361950" indent="-361950" algn="just">
              <a:spcBef>
                <a:spcPts val="0"/>
              </a:spcBef>
              <a:buNone/>
            </a:pPr>
            <a:r>
              <a:rPr lang="en-IN" sz="1400" dirty="0" smtClean="0">
                <a:latin typeface="Bookman Old Style" pitchFamily="18" charset="0"/>
              </a:rPr>
              <a:t>• 	If name of investor/s, the number of shares issued / date of issue mentioned in the certificate, whether they tally with FCGPR</a:t>
            </a:r>
          </a:p>
          <a:p>
            <a:pPr algn="just">
              <a:spcBef>
                <a:spcPts val="0"/>
              </a:spcBef>
              <a:buNone/>
            </a:pPr>
            <a:r>
              <a:rPr lang="en-IN" sz="1400" dirty="0" smtClean="0">
                <a:latin typeface="Bookman Old Style" pitchFamily="18" charset="0"/>
              </a:rPr>
              <a:t> </a:t>
            </a:r>
          </a:p>
          <a:p>
            <a:pPr algn="just">
              <a:spcBef>
                <a:spcPts val="0"/>
              </a:spcBef>
              <a:buNone/>
            </a:pPr>
            <a:r>
              <a:rPr lang="en-IN" sz="1400" b="1" dirty="0" smtClean="0">
                <a:latin typeface="Bookman Old Style" pitchFamily="18" charset="0"/>
              </a:rPr>
              <a:t>Chartered Accountant’s certificate</a:t>
            </a:r>
          </a:p>
          <a:p>
            <a:pPr marL="361950" indent="-361950" algn="just">
              <a:spcBef>
                <a:spcPts val="0"/>
              </a:spcBef>
              <a:buNone/>
            </a:pPr>
            <a:r>
              <a:rPr lang="en-IN" sz="1400" dirty="0" smtClean="0">
                <a:latin typeface="Bookman Old Style" pitchFamily="18" charset="0"/>
              </a:rPr>
              <a:t>• 	Submit in original</a:t>
            </a:r>
          </a:p>
          <a:p>
            <a:pPr marL="361950" indent="-361950" algn="just">
              <a:spcBef>
                <a:spcPts val="0"/>
              </a:spcBef>
              <a:buNone/>
            </a:pPr>
            <a:r>
              <a:rPr lang="en-IN" sz="1400" dirty="0" smtClean="0">
                <a:latin typeface="Bookman Old Style" pitchFamily="18" charset="0"/>
              </a:rPr>
              <a:t>• 	Subscribe to </a:t>
            </a:r>
            <a:r>
              <a:rPr lang="en-IN" sz="1400" dirty="0" err="1" smtClean="0">
                <a:latin typeface="Bookman Old Style" pitchFamily="18" charset="0"/>
              </a:rPr>
              <a:t>MoA</a:t>
            </a:r>
            <a:r>
              <a:rPr lang="en-IN" sz="1400" dirty="0" smtClean="0">
                <a:latin typeface="Bookman Old Style" pitchFamily="18" charset="0"/>
              </a:rPr>
              <a:t>/ Rights/ Bonus – No CA valuation certificate</a:t>
            </a:r>
          </a:p>
          <a:p>
            <a:pPr marL="361950" indent="-361950" algn="just">
              <a:spcBef>
                <a:spcPts val="0"/>
              </a:spcBef>
              <a:buNone/>
            </a:pPr>
            <a:r>
              <a:rPr lang="en-IN" sz="1400" dirty="0" smtClean="0">
                <a:latin typeface="Bookman Old Style" pitchFamily="18" charset="0"/>
              </a:rPr>
              <a:t>• 	Valuation based on latest balance sheet and as per erstwhile CCI guidelines (allotment &lt; 7.4.2010)</a:t>
            </a:r>
          </a:p>
          <a:p>
            <a:pPr marL="361950" indent="-361950" algn="just">
              <a:spcBef>
                <a:spcPts val="0"/>
              </a:spcBef>
              <a:buNone/>
            </a:pPr>
            <a:r>
              <a:rPr lang="en-IN" sz="1400" dirty="0" smtClean="0">
                <a:latin typeface="Bookman Old Style" pitchFamily="18" charset="0"/>
              </a:rPr>
              <a:t>• 	Valuation based on Discounted Free Cash Flow (DCF) Method (allotment=&gt; 7.4.2010)</a:t>
            </a:r>
          </a:p>
          <a:p>
            <a:pPr marL="361950" indent="-361950" algn="just">
              <a:spcBef>
                <a:spcPts val="0"/>
              </a:spcBef>
              <a:buNone/>
            </a:pPr>
            <a:r>
              <a:rPr lang="en-IN" sz="1400" dirty="0" smtClean="0">
                <a:latin typeface="Bookman Old Style" pitchFamily="18" charset="0"/>
              </a:rPr>
              <a:t>• 	W.E.F 15.7.2014, for unlisted – Internationally accepted methodology</a:t>
            </a:r>
          </a:p>
          <a:p>
            <a:pPr marL="361950" indent="-361950" algn="just">
              <a:spcBef>
                <a:spcPts val="0"/>
              </a:spcBef>
              <a:buNone/>
            </a:pPr>
            <a:r>
              <a:rPr lang="en-IN" sz="1400" dirty="0" smtClean="0">
                <a:latin typeface="Bookman Old Style" pitchFamily="18" charset="0"/>
              </a:rPr>
              <a:t>• 	Fair Value has to be indicated clearly</a:t>
            </a:r>
          </a:p>
          <a:p>
            <a:pPr marL="361950" indent="-361950" algn="just">
              <a:spcBef>
                <a:spcPts val="0"/>
              </a:spcBef>
              <a:buNone/>
            </a:pPr>
            <a:r>
              <a:rPr lang="en-IN" sz="1400" dirty="0" smtClean="0">
                <a:latin typeface="Bookman Old Style" pitchFamily="18" charset="0"/>
              </a:rPr>
              <a:t>• 	Indian company’s name is appearing in the certificate</a:t>
            </a:r>
          </a:p>
          <a:p>
            <a:pPr marL="361950" indent="-361950" algn="just">
              <a:spcBef>
                <a:spcPts val="0"/>
              </a:spcBef>
              <a:buNone/>
            </a:pPr>
            <a:r>
              <a:rPr lang="en-IN" sz="1400" dirty="0" smtClean="0">
                <a:latin typeface="Bookman Old Style" pitchFamily="18" charset="0"/>
              </a:rPr>
              <a:t>• 	Valuation of equity share as on the date/ near to the date of issue is required – CCPS/ CCDs/ warrants</a:t>
            </a:r>
          </a:p>
          <a:p>
            <a:pPr marL="361950" indent="-361950" algn="just">
              <a:spcBef>
                <a:spcPts val="0"/>
              </a:spcBef>
              <a:buNone/>
            </a:pPr>
            <a:r>
              <a:rPr lang="en-IN" sz="1400" dirty="0" smtClean="0">
                <a:latin typeface="Bookman Old Style" pitchFamily="18" charset="0"/>
              </a:rPr>
              <a:t>• 	Date of issue of CA certificate be nearest to the date of issue of shares.</a:t>
            </a:r>
          </a:p>
          <a:p>
            <a:pPr algn="just">
              <a:spcBef>
                <a:spcPts val="0"/>
              </a:spcBef>
              <a:buNone/>
            </a:pPr>
            <a:r>
              <a:rPr lang="en-IN" sz="1400" dirty="0" smtClean="0">
                <a:latin typeface="Bookman Old Style" pitchFamily="18" charset="0"/>
              </a:rPr>
              <a:t> </a:t>
            </a:r>
          </a:p>
          <a:p>
            <a:pPr marL="361950" indent="-361950" algn="just">
              <a:spcBef>
                <a:spcPts val="0"/>
              </a:spcBef>
              <a:buNone/>
            </a:pPr>
            <a:r>
              <a:rPr lang="en-IN" sz="1400" dirty="0" smtClean="0">
                <a:latin typeface="Bookman Old Style" pitchFamily="18" charset="0"/>
              </a:rPr>
              <a:t>• 	</a:t>
            </a:r>
            <a:r>
              <a:rPr lang="en-IN" sz="1400" b="1" dirty="0" smtClean="0">
                <a:latin typeface="Bookman Old Style" pitchFamily="18" charset="0"/>
              </a:rPr>
              <a:t>ESOPs</a:t>
            </a:r>
            <a:r>
              <a:rPr lang="en-IN" sz="1400" dirty="0" smtClean="0">
                <a:latin typeface="Bookman Old Style" pitchFamily="18" charset="0"/>
              </a:rPr>
              <a:t> – plain paper reporting for stock options- at the time of issue shares FCGPR within 30 days- not more than 5% of capital and scheme as per SEBI guidelines</a:t>
            </a:r>
          </a:p>
          <a:p>
            <a:pPr marL="361950" indent="-361950" algn="just">
              <a:spcBef>
                <a:spcPts val="0"/>
              </a:spcBef>
              <a:buNone/>
            </a:pPr>
            <a:r>
              <a:rPr lang="en-IN" sz="1400" dirty="0" smtClean="0">
                <a:latin typeface="Bookman Old Style" pitchFamily="18" charset="0"/>
              </a:rPr>
              <a:t>• 	Merger/ Amalgamation – Court order - FCGPR (not to exceed </a:t>
            </a:r>
            <a:r>
              <a:rPr lang="en-IN" sz="1400" dirty="0" err="1" smtClean="0">
                <a:latin typeface="Bookman Old Style" pitchFamily="18" charset="0"/>
              </a:rPr>
              <a:t>sectoral</a:t>
            </a:r>
            <a:r>
              <a:rPr lang="en-IN" sz="1400" dirty="0" smtClean="0">
                <a:latin typeface="Bookman Old Style" pitchFamily="18" charset="0"/>
              </a:rPr>
              <a:t> cap – activity permitted as per FDI policy)</a:t>
            </a:r>
          </a:p>
          <a:p>
            <a:pPr marL="361950" indent="-361950" algn="just">
              <a:spcBef>
                <a:spcPts val="0"/>
              </a:spcBef>
              <a:buNone/>
            </a:pPr>
            <a:r>
              <a:rPr lang="en-IN" sz="1400" dirty="0" smtClean="0">
                <a:latin typeface="Bookman Old Style" pitchFamily="18" charset="0"/>
              </a:rPr>
              <a:t>• 	ECB conversion in to Equity – CA certificate for outstanding ECB, copy of ECB-2 returns</a:t>
            </a:r>
            <a:endParaRPr lang="en-IN" sz="1400" dirty="0">
              <a:latin typeface="Bookman Old Style"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IN" sz="2000" b="1" dirty="0" smtClean="0">
                <a:latin typeface="Bookman Old Style" pitchFamily="18" charset="0"/>
              </a:rPr>
              <a:t>FCGPR-For checking and reporting to RBI (For Issue of Shares)</a:t>
            </a:r>
            <a:endParaRPr lang="en-IN" sz="2000" dirty="0">
              <a:latin typeface="Bookman Old Style" pitchFamily="18" charset="0"/>
            </a:endParaRPr>
          </a:p>
        </p:txBody>
      </p:sp>
      <p:sp>
        <p:nvSpPr>
          <p:cNvPr id="3" name="Content Placeholder 2"/>
          <p:cNvSpPr>
            <a:spLocks noGrp="1"/>
          </p:cNvSpPr>
          <p:nvPr>
            <p:ph idx="1"/>
          </p:nvPr>
        </p:nvSpPr>
        <p:spPr>
          <a:xfrm>
            <a:off x="457200" y="838200"/>
            <a:ext cx="8229600" cy="5791200"/>
          </a:xfrm>
        </p:spPr>
        <p:txBody>
          <a:bodyPr>
            <a:noAutofit/>
          </a:bodyPr>
          <a:lstStyle/>
          <a:p>
            <a:pPr algn="just">
              <a:spcBef>
                <a:spcPts val="0"/>
              </a:spcBef>
              <a:buNone/>
            </a:pPr>
            <a:r>
              <a:rPr lang="en-IN" sz="1400" b="1" dirty="0" smtClean="0">
                <a:latin typeface="Bookman Old Style" pitchFamily="18" charset="0"/>
              </a:rPr>
              <a:t>Documents required for initial reporting to RBI:</a:t>
            </a:r>
            <a:endParaRPr lang="en-IN" sz="1400" dirty="0" smtClean="0">
              <a:latin typeface="Bookman Old Style" pitchFamily="18" charset="0"/>
            </a:endParaRPr>
          </a:p>
          <a:p>
            <a:pPr algn="just">
              <a:spcBef>
                <a:spcPts val="0"/>
              </a:spcBef>
              <a:buNone/>
            </a:pPr>
            <a:r>
              <a:rPr lang="en-IN" sz="1400" b="1" dirty="0" smtClean="0">
                <a:latin typeface="Bookman Old Style" pitchFamily="18" charset="0"/>
              </a:rPr>
              <a:t> </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Certified copy of FIRC.</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KYC of the overseas remitter.</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Letter from customer addressed to RBI for inward remittance received.</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Initial reporting format duly filled.</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In case where customer failed to report receipt of inward remittance to RBI through A.D., within 30 days from the date of receipt of remittance, a separate request letter clarifying the reason for delay and also requesting RBI to condone the delay on account of late submission should be forwarded along with subsequent intimation of inward remittance.</a:t>
            </a:r>
            <a:endParaRPr lang="en-IN" sz="1400" dirty="0" smtClean="0">
              <a:latin typeface="Bookman Old Style" pitchFamily="18" charset="0"/>
            </a:endParaRPr>
          </a:p>
          <a:p>
            <a:pPr algn="just">
              <a:spcBef>
                <a:spcPts val="0"/>
              </a:spcBef>
              <a:buNone/>
            </a:pPr>
            <a:endParaRPr lang="en-IN" sz="1400" dirty="0" smtClean="0">
              <a:latin typeface="Bookman Old Style" pitchFamily="18" charset="0"/>
            </a:endParaRPr>
          </a:p>
          <a:p>
            <a:pPr algn="just">
              <a:spcBef>
                <a:spcPts val="0"/>
              </a:spcBef>
              <a:buNone/>
            </a:pPr>
            <a:r>
              <a:rPr lang="en-IN" sz="1400" b="1" dirty="0" smtClean="0">
                <a:latin typeface="Bookman Old Style" pitchFamily="18" charset="0"/>
              </a:rPr>
              <a:t>Documents required along with FC GPR Form Part A:</a:t>
            </a:r>
            <a:endParaRPr lang="en-IN" sz="1400" dirty="0" smtClean="0">
              <a:latin typeface="Bookman Old Style" pitchFamily="18" charset="0"/>
            </a:endParaRPr>
          </a:p>
          <a:p>
            <a:pPr algn="just">
              <a:spcBef>
                <a:spcPts val="0"/>
              </a:spcBef>
              <a:buNone/>
            </a:pPr>
            <a:endParaRPr lang="en-IN" sz="1400" dirty="0" smtClean="0">
              <a:latin typeface="Bookman Old Style" pitchFamily="18" charset="0"/>
            </a:endParaRPr>
          </a:p>
          <a:p>
            <a:pPr lvl="0" algn="just">
              <a:spcBef>
                <a:spcPts val="0"/>
              </a:spcBef>
            </a:pPr>
            <a:r>
              <a:rPr lang="en-US" sz="1400" dirty="0" smtClean="0">
                <a:latin typeface="Bookman Old Style" pitchFamily="18" charset="0"/>
              </a:rPr>
              <a:t>KYC of the overseas remitter (Certified Copy from Remitting Bank.) as per the prescribed format mentioned in the circular.</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Certified copy of FIRC.</a:t>
            </a:r>
            <a:endParaRPr lang="en-IN" sz="1400" dirty="0" smtClean="0">
              <a:latin typeface="Bookman Old Style" pitchFamily="18" charset="0"/>
            </a:endParaRPr>
          </a:p>
          <a:p>
            <a:pPr lvl="0" algn="just">
              <a:spcBef>
                <a:spcPts val="0"/>
              </a:spcBef>
            </a:pPr>
            <a:r>
              <a:rPr lang="en-US" sz="1400" b="1" dirty="0" smtClean="0">
                <a:latin typeface="Bookman Old Style" pitchFamily="18" charset="0"/>
              </a:rPr>
              <a:t>CA VALUATION</a:t>
            </a:r>
            <a:endParaRPr lang="en-IN" sz="1400" b="1" dirty="0" smtClean="0">
              <a:latin typeface="Bookman Old Style" pitchFamily="18" charset="0"/>
            </a:endParaRPr>
          </a:p>
          <a:p>
            <a:pPr lvl="0" algn="just">
              <a:spcBef>
                <a:spcPts val="0"/>
              </a:spcBef>
            </a:pPr>
            <a:r>
              <a:rPr lang="en-US" sz="1400" dirty="0" smtClean="0">
                <a:latin typeface="Bookman Old Style" pitchFamily="18" charset="0"/>
              </a:rPr>
              <a:t>CS certificate for application of funds.</a:t>
            </a:r>
            <a:endParaRPr lang="en-IN" sz="1400" dirty="0" smtClean="0">
              <a:latin typeface="Bookman Old Style" pitchFamily="18" charset="0"/>
            </a:endParaRPr>
          </a:p>
          <a:p>
            <a:pPr lvl="0" algn="just">
              <a:spcBef>
                <a:spcPts val="0"/>
              </a:spcBef>
            </a:pPr>
            <a:r>
              <a:rPr lang="en-IN" sz="1400" dirty="0" smtClean="0">
                <a:latin typeface="Bookman Old Style" pitchFamily="18" charset="0"/>
              </a:rPr>
              <a:t>Certified copy of Board Resolution </a:t>
            </a:r>
            <a:r>
              <a:rPr lang="en-IN" sz="1400" b="1" dirty="0" smtClean="0">
                <a:latin typeface="Bookman Old Style" pitchFamily="18" charset="0"/>
              </a:rPr>
              <a:t>for issuance of shares.</a:t>
            </a:r>
            <a:endParaRPr lang="en-IN" sz="1400" dirty="0" smtClean="0">
              <a:latin typeface="Bookman Old Style" pitchFamily="18" charset="0"/>
            </a:endParaRPr>
          </a:p>
          <a:p>
            <a:pPr lvl="0" algn="just">
              <a:spcBef>
                <a:spcPts val="0"/>
              </a:spcBef>
            </a:pPr>
            <a:r>
              <a:rPr lang="en-IN" sz="1400" dirty="0" smtClean="0">
                <a:latin typeface="Bookman Old Style" pitchFamily="18" charset="0"/>
              </a:rPr>
              <a:t>Acknowledgment from R.B.I. for report of inward remittance </a:t>
            </a:r>
            <a:r>
              <a:rPr lang="en-IN" sz="1400" b="1" dirty="0" smtClean="0">
                <a:latin typeface="Bookman Old Style" pitchFamily="18" charset="0"/>
              </a:rPr>
              <a:t>OR UIN LETTER ISSUED BY RBI</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If the remittance is under approval route, copy of the FIPB/DIPP approval.</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Companies failing to Issue shares/ Convertible debentures within 180 days from the date of receipt of consideration needs to return the consideration to the foreign investors or seeks RBI’s approval for extension of period for issue of shares/debentures.</a:t>
            </a:r>
            <a:endParaRPr lang="en-IN" sz="1400" dirty="0" smtClean="0">
              <a:latin typeface="Bookman Old Style" pitchFamily="18" charset="0"/>
            </a:endParaRPr>
          </a:p>
          <a:p>
            <a:pPr lvl="0" algn="just">
              <a:spcBef>
                <a:spcPts val="0"/>
              </a:spcBef>
            </a:pPr>
            <a:r>
              <a:rPr lang="en-US" sz="1400" dirty="0" smtClean="0">
                <a:latin typeface="Bookman Old Style" pitchFamily="18" charset="0"/>
              </a:rPr>
              <a:t>MOA of the company required</a:t>
            </a:r>
            <a:endParaRPr lang="en-IN" sz="1400" dirty="0">
              <a:latin typeface="Bookman Old Style"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IN" sz="2000" b="1" dirty="0" smtClean="0">
                <a:latin typeface="Bookman Old Style" pitchFamily="18" charset="0"/>
              </a:rPr>
              <a:t>Reporting under ESOPs for allotment of equity shares</a:t>
            </a:r>
            <a:endParaRPr lang="en-IN" dirty="0"/>
          </a:p>
        </p:txBody>
      </p:sp>
      <p:sp>
        <p:nvSpPr>
          <p:cNvPr id="3" name="Content Placeholder 2"/>
          <p:cNvSpPr>
            <a:spLocks noGrp="1"/>
          </p:cNvSpPr>
          <p:nvPr>
            <p:ph idx="1"/>
          </p:nvPr>
        </p:nvSpPr>
        <p:spPr>
          <a:xfrm>
            <a:off x="457200" y="1143000"/>
            <a:ext cx="8229600" cy="5486400"/>
          </a:xfrm>
        </p:spPr>
        <p:txBody>
          <a:bodyPr>
            <a:noAutofit/>
          </a:bodyPr>
          <a:lstStyle/>
          <a:p>
            <a:pPr marL="0" indent="0" algn="just">
              <a:lnSpc>
                <a:spcPct val="120000"/>
              </a:lnSpc>
              <a:spcBef>
                <a:spcPts val="0"/>
              </a:spcBef>
              <a:buNone/>
            </a:pPr>
            <a:r>
              <a:rPr lang="en-IN" sz="1600" dirty="0" smtClean="0">
                <a:latin typeface="Bookman Old Style" pitchFamily="18" charset="0"/>
              </a:rPr>
              <a:t>An Indian company issuing sweat equity shares / employees’ stock option / shares issued against exercise of stock option to its employees/directors or employees/directors of its holding company or joint venture or wholly owned overseas subsidiary/subsidiaries who are resident outside India shall furnish to the Regional Office concerned of the Reserve Bank of India under whose jurisdiction the registered office of the company operates, within 30 days from the date of issue of employees’ stock option or sweat equity shares, as per the Form-ESOP (Annex -13 to Master Circular).</a:t>
            </a:r>
            <a:endParaRPr lang="en-IN" sz="1600" dirty="0">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14400"/>
          </a:xfrm>
        </p:spPr>
        <p:txBody>
          <a:bodyPr>
            <a:noAutofit/>
          </a:bodyPr>
          <a:lstStyle/>
          <a:p>
            <a:pPr algn="ctr"/>
            <a:r>
              <a:rPr lang="en-US" sz="2800" b="1" dirty="0" smtClean="0">
                <a:solidFill>
                  <a:srgbClr val="FF0000"/>
                </a:solidFill>
                <a:latin typeface="Bookman Old Style" pitchFamily="18" charset="0"/>
              </a:rPr>
              <a:t>Foreign Investment in India- Schematic Representation</a:t>
            </a:r>
            <a:endParaRPr lang="en-US" sz="2800" b="1" dirty="0">
              <a:solidFill>
                <a:srgbClr val="FF0000"/>
              </a:solidFill>
              <a:latin typeface="Bookman Old Style" pitchFamily="18" charset="0"/>
            </a:endParaRPr>
          </a:p>
        </p:txBody>
      </p:sp>
      <p:sp>
        <p:nvSpPr>
          <p:cNvPr id="3" name="Rectangle 2"/>
          <p:cNvSpPr/>
          <p:nvPr/>
        </p:nvSpPr>
        <p:spPr>
          <a:xfrm>
            <a:off x="2209800" y="1219200"/>
            <a:ext cx="4648200" cy="3810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latin typeface="Bookman Old Style" pitchFamily="18" charset="0"/>
              </a:rPr>
              <a:t>Foreign </a:t>
            </a:r>
            <a:r>
              <a:rPr lang="en-US" b="1" dirty="0" smtClean="0">
                <a:solidFill>
                  <a:srgbClr val="FF0000"/>
                </a:solidFill>
                <a:latin typeface="Bookman Old Style" pitchFamily="18" charset="0"/>
              </a:rPr>
              <a:t>Inbound</a:t>
            </a:r>
            <a:r>
              <a:rPr lang="en-US" b="1" dirty="0" smtClean="0">
                <a:solidFill>
                  <a:schemeClr val="tx1"/>
                </a:solidFill>
                <a:latin typeface="Bookman Old Style" pitchFamily="18" charset="0"/>
              </a:rPr>
              <a:t> Investments</a:t>
            </a:r>
            <a:endParaRPr lang="en-US" b="1" dirty="0">
              <a:solidFill>
                <a:schemeClr val="tx1"/>
              </a:solidFill>
              <a:latin typeface="Bookman Old Style" pitchFamily="18" charset="0"/>
            </a:endParaRPr>
          </a:p>
        </p:txBody>
      </p:sp>
      <p:sp>
        <p:nvSpPr>
          <p:cNvPr id="4" name="Rectangle 3"/>
          <p:cNvSpPr/>
          <p:nvPr/>
        </p:nvSpPr>
        <p:spPr>
          <a:xfrm>
            <a:off x="533400" y="2133600"/>
            <a:ext cx="1600200" cy="838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Foreign Direct Investments</a:t>
            </a:r>
          </a:p>
        </p:txBody>
      </p:sp>
      <p:sp>
        <p:nvSpPr>
          <p:cNvPr id="5" name="Rectangle 4"/>
          <p:cNvSpPr/>
          <p:nvPr/>
        </p:nvSpPr>
        <p:spPr>
          <a:xfrm>
            <a:off x="2362200" y="2133600"/>
            <a:ext cx="1524000" cy="838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Foreign Portfolio Investments</a:t>
            </a:r>
            <a:endParaRPr lang="en-US" sz="1400" dirty="0">
              <a:solidFill>
                <a:schemeClr val="tx1"/>
              </a:solidFill>
              <a:latin typeface="Bookman Old Style" pitchFamily="18" charset="0"/>
            </a:endParaRPr>
          </a:p>
        </p:txBody>
      </p:sp>
      <p:sp>
        <p:nvSpPr>
          <p:cNvPr id="6" name="Rectangle 5"/>
          <p:cNvSpPr/>
          <p:nvPr/>
        </p:nvSpPr>
        <p:spPr>
          <a:xfrm>
            <a:off x="3962400" y="2133600"/>
            <a:ext cx="1600200" cy="914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Foreign Venture Capital Investments</a:t>
            </a:r>
            <a:endParaRPr lang="en-US" sz="1400" dirty="0">
              <a:solidFill>
                <a:schemeClr val="tx1"/>
              </a:solidFill>
              <a:latin typeface="Bookman Old Style" pitchFamily="18" charset="0"/>
            </a:endParaRPr>
          </a:p>
        </p:txBody>
      </p:sp>
      <p:sp>
        <p:nvSpPr>
          <p:cNvPr id="7" name="Rectangle 6"/>
          <p:cNvSpPr/>
          <p:nvPr/>
        </p:nvSpPr>
        <p:spPr>
          <a:xfrm>
            <a:off x="5715000" y="2133600"/>
            <a:ext cx="1524000" cy="838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Other Investments </a:t>
            </a:r>
          </a:p>
          <a:p>
            <a:pPr algn="ctr"/>
            <a:r>
              <a:rPr lang="en-US" sz="1400" dirty="0" smtClean="0">
                <a:solidFill>
                  <a:schemeClr val="tx1"/>
                </a:solidFill>
                <a:latin typeface="Bookman Old Style" pitchFamily="18" charset="0"/>
              </a:rPr>
              <a:t>(G-Sec, NCDs, etc.)</a:t>
            </a:r>
            <a:endParaRPr lang="en-US" sz="1400" dirty="0">
              <a:solidFill>
                <a:schemeClr val="tx1"/>
              </a:solidFill>
              <a:latin typeface="Bookman Old Style" pitchFamily="18" charset="0"/>
            </a:endParaRPr>
          </a:p>
        </p:txBody>
      </p:sp>
      <p:sp>
        <p:nvSpPr>
          <p:cNvPr id="8" name="Rectangle 7"/>
          <p:cNvSpPr/>
          <p:nvPr/>
        </p:nvSpPr>
        <p:spPr>
          <a:xfrm>
            <a:off x="7391400" y="2133600"/>
            <a:ext cx="1620000" cy="838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Investments on </a:t>
            </a:r>
            <a:r>
              <a:rPr lang="en-US" sz="1400" b="1" dirty="0" smtClean="0">
                <a:solidFill>
                  <a:schemeClr val="tx1"/>
                </a:solidFill>
                <a:latin typeface="Bookman Old Style" pitchFamily="18" charset="0"/>
              </a:rPr>
              <a:t>Non-</a:t>
            </a:r>
            <a:r>
              <a:rPr lang="en-US" sz="1400" b="1" dirty="0" err="1" smtClean="0">
                <a:solidFill>
                  <a:schemeClr val="tx1"/>
                </a:solidFill>
                <a:latin typeface="Bookman Old Style" pitchFamily="18" charset="0"/>
              </a:rPr>
              <a:t>Repatriable</a:t>
            </a:r>
            <a:r>
              <a:rPr lang="en-US" sz="1400" b="1" dirty="0" smtClean="0">
                <a:solidFill>
                  <a:schemeClr val="tx1"/>
                </a:solidFill>
                <a:latin typeface="Bookman Old Style" pitchFamily="18" charset="0"/>
              </a:rPr>
              <a:t> </a:t>
            </a:r>
            <a:r>
              <a:rPr lang="en-US" sz="1400" dirty="0" smtClean="0">
                <a:solidFill>
                  <a:schemeClr val="tx1"/>
                </a:solidFill>
                <a:latin typeface="Bookman Old Style" pitchFamily="18" charset="0"/>
              </a:rPr>
              <a:t>basis</a:t>
            </a:r>
            <a:endParaRPr lang="en-US" sz="1400" dirty="0">
              <a:solidFill>
                <a:schemeClr val="tx1"/>
              </a:solidFill>
              <a:latin typeface="Bookman Old Style" pitchFamily="18" charset="0"/>
            </a:endParaRPr>
          </a:p>
        </p:txBody>
      </p:sp>
      <p:sp>
        <p:nvSpPr>
          <p:cNvPr id="9" name="Rectangle 8"/>
          <p:cNvSpPr/>
          <p:nvPr/>
        </p:nvSpPr>
        <p:spPr>
          <a:xfrm>
            <a:off x="3429000" y="4495800"/>
            <a:ext cx="838200" cy="11430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FIIs/ QFIs/ RFPIs</a:t>
            </a:r>
          </a:p>
          <a:p>
            <a:pPr algn="ctr"/>
            <a:r>
              <a:rPr lang="en-US" sz="1400" b="1" dirty="0" smtClean="0">
                <a:solidFill>
                  <a:schemeClr val="tx1"/>
                </a:solidFill>
                <a:latin typeface="Bookman Old Style" pitchFamily="18" charset="0"/>
              </a:rPr>
              <a:t>Sch. 2, 2A, 8</a:t>
            </a:r>
            <a:endParaRPr lang="en-US" sz="1400" b="1" dirty="0">
              <a:solidFill>
                <a:schemeClr val="tx1"/>
              </a:solidFill>
              <a:latin typeface="Bookman Old Style" pitchFamily="18" charset="0"/>
            </a:endParaRPr>
          </a:p>
        </p:txBody>
      </p:sp>
      <p:sp>
        <p:nvSpPr>
          <p:cNvPr id="10" name="Rectangle 9"/>
          <p:cNvSpPr/>
          <p:nvPr/>
        </p:nvSpPr>
        <p:spPr>
          <a:xfrm>
            <a:off x="76200" y="4495800"/>
            <a:ext cx="1295400" cy="990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Automatic Route</a:t>
            </a:r>
            <a:endParaRPr lang="en-US" sz="1400" dirty="0">
              <a:solidFill>
                <a:schemeClr val="tx1"/>
              </a:solidFill>
              <a:latin typeface="Bookman Old Style" pitchFamily="18" charset="0"/>
            </a:endParaRPr>
          </a:p>
        </p:txBody>
      </p:sp>
      <p:sp>
        <p:nvSpPr>
          <p:cNvPr id="11" name="Rectangle 10"/>
          <p:cNvSpPr/>
          <p:nvPr/>
        </p:nvSpPr>
        <p:spPr>
          <a:xfrm>
            <a:off x="1524000" y="4495799"/>
            <a:ext cx="914400" cy="102009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Govt. Route</a:t>
            </a:r>
          </a:p>
        </p:txBody>
      </p:sp>
      <p:sp>
        <p:nvSpPr>
          <p:cNvPr id="12" name="Rectangle 11"/>
          <p:cNvSpPr/>
          <p:nvPr/>
        </p:nvSpPr>
        <p:spPr>
          <a:xfrm>
            <a:off x="2590800" y="4495800"/>
            <a:ext cx="762000" cy="914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NRIs/ PIOs</a:t>
            </a:r>
          </a:p>
          <a:p>
            <a:pPr algn="ctr"/>
            <a:r>
              <a:rPr lang="en-US" sz="1400" b="1" dirty="0" smtClean="0">
                <a:solidFill>
                  <a:schemeClr val="tx1"/>
                </a:solidFill>
                <a:latin typeface="Bookman Old Style" pitchFamily="18" charset="0"/>
              </a:rPr>
              <a:t>Sch. 3</a:t>
            </a:r>
            <a:endParaRPr lang="en-US" sz="1400" b="1" dirty="0">
              <a:solidFill>
                <a:srgbClr val="FF0000"/>
              </a:solidFill>
              <a:latin typeface="Bookman Old Style" pitchFamily="18" charset="0"/>
            </a:endParaRPr>
          </a:p>
        </p:txBody>
      </p:sp>
      <p:sp>
        <p:nvSpPr>
          <p:cNvPr id="13" name="Rectangle 12"/>
          <p:cNvSpPr/>
          <p:nvPr/>
        </p:nvSpPr>
        <p:spPr>
          <a:xfrm>
            <a:off x="4343400" y="4495800"/>
            <a:ext cx="1371600" cy="914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SEBI Regd. FVCIs/AIFs</a:t>
            </a:r>
          </a:p>
          <a:p>
            <a:pPr algn="ctr"/>
            <a:r>
              <a:rPr lang="en-US" sz="1400" b="1" dirty="0" smtClean="0">
                <a:solidFill>
                  <a:schemeClr val="tx1"/>
                </a:solidFill>
                <a:latin typeface="Bookman Old Style" pitchFamily="18" charset="0"/>
              </a:rPr>
              <a:t>Sch. 6</a:t>
            </a:r>
            <a:endParaRPr lang="en-US" sz="1400" b="1" dirty="0">
              <a:solidFill>
                <a:schemeClr val="tx1"/>
              </a:solidFill>
              <a:latin typeface="Bookman Old Style" pitchFamily="18" charset="0"/>
            </a:endParaRPr>
          </a:p>
        </p:txBody>
      </p:sp>
      <p:sp>
        <p:nvSpPr>
          <p:cNvPr id="14" name="Rectangle 13"/>
          <p:cNvSpPr/>
          <p:nvPr/>
        </p:nvSpPr>
        <p:spPr>
          <a:xfrm>
            <a:off x="5791200" y="4495800"/>
            <a:ext cx="2057400" cy="914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FIIs/RFPIs, NRIs, PIO, QFIs </a:t>
            </a:r>
          </a:p>
          <a:p>
            <a:pPr algn="ctr"/>
            <a:r>
              <a:rPr lang="en-US" sz="1400" dirty="0" smtClean="0">
                <a:solidFill>
                  <a:schemeClr val="tx1"/>
                </a:solidFill>
                <a:latin typeface="Bookman Old Style" pitchFamily="18" charset="0"/>
              </a:rPr>
              <a:t>Long Term Investors</a:t>
            </a:r>
          </a:p>
          <a:p>
            <a:pPr algn="ctr"/>
            <a:r>
              <a:rPr lang="en-US" sz="1400" b="1" dirty="0" smtClean="0">
                <a:solidFill>
                  <a:schemeClr val="tx1"/>
                </a:solidFill>
                <a:latin typeface="Bookman Old Style" pitchFamily="18" charset="0"/>
              </a:rPr>
              <a:t>Sch. 5</a:t>
            </a:r>
            <a:endParaRPr lang="en-US" sz="1400" b="1" dirty="0">
              <a:solidFill>
                <a:schemeClr val="tx1"/>
              </a:solidFill>
              <a:latin typeface="Bookman Old Style" pitchFamily="18" charset="0"/>
            </a:endParaRPr>
          </a:p>
        </p:txBody>
      </p:sp>
      <p:sp>
        <p:nvSpPr>
          <p:cNvPr id="16" name="Rectangle 15"/>
          <p:cNvSpPr/>
          <p:nvPr/>
        </p:nvSpPr>
        <p:spPr>
          <a:xfrm>
            <a:off x="7924800" y="4495800"/>
            <a:ext cx="1066800" cy="914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NRIs, PIOs</a:t>
            </a:r>
          </a:p>
          <a:p>
            <a:pPr algn="ctr"/>
            <a:r>
              <a:rPr lang="en-US" sz="1400" b="1" dirty="0" smtClean="0">
                <a:solidFill>
                  <a:schemeClr val="tx1"/>
                </a:solidFill>
                <a:latin typeface="Bookman Old Style" pitchFamily="18" charset="0"/>
              </a:rPr>
              <a:t>Sch. 4</a:t>
            </a:r>
            <a:endParaRPr lang="en-US" sz="1400" b="1" dirty="0">
              <a:solidFill>
                <a:schemeClr val="tx1"/>
              </a:solidFill>
              <a:latin typeface="Bookman Old Style" pitchFamily="18" charset="0"/>
            </a:endParaRPr>
          </a:p>
        </p:txBody>
      </p:sp>
      <p:sp>
        <p:nvSpPr>
          <p:cNvPr id="17" name="Rectangle 16"/>
          <p:cNvSpPr/>
          <p:nvPr/>
        </p:nvSpPr>
        <p:spPr>
          <a:xfrm>
            <a:off x="4343400" y="6019800"/>
            <a:ext cx="1524000" cy="457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chemeClr val="accent1">
                    <a:lumMod val="50000"/>
                  </a:schemeClr>
                </a:solidFill>
                <a:latin typeface="Bookman Old Style" pitchFamily="18" charset="0"/>
              </a:rPr>
              <a:t>VCF, IVCUs</a:t>
            </a:r>
            <a:endParaRPr lang="en-US" sz="1400" b="1" dirty="0">
              <a:solidFill>
                <a:schemeClr val="accent1">
                  <a:lumMod val="50000"/>
                </a:schemeClr>
              </a:solidFill>
              <a:latin typeface="Bookman Old Style" pitchFamily="18" charset="0"/>
            </a:endParaRPr>
          </a:p>
        </p:txBody>
      </p:sp>
      <p:cxnSp>
        <p:nvCxnSpPr>
          <p:cNvPr id="20" name="Straight Connector 19"/>
          <p:cNvCxnSpPr/>
          <p:nvPr/>
        </p:nvCxnSpPr>
        <p:spPr>
          <a:xfrm rot="5400000">
            <a:off x="3086894" y="3237706"/>
            <a:ext cx="533400" cy="15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5400000">
            <a:off x="1143794" y="3047206"/>
            <a:ext cx="152400" cy="15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5400000">
            <a:off x="4382294" y="1713706"/>
            <a:ext cx="228600" cy="158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1143000" y="1828800"/>
            <a:ext cx="7239000" cy="1588"/>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838200" y="3124200"/>
            <a:ext cx="990600" cy="1588"/>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3352800" y="3505200"/>
            <a:ext cx="468000" cy="1588"/>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5400000">
            <a:off x="8230394" y="19804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rot="5400000">
            <a:off x="6325394" y="19804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5400000">
            <a:off x="4572794" y="19804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rot="5400000">
            <a:off x="2896394" y="19804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rot="5400000">
            <a:off x="991394" y="19804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rot="5400000">
            <a:off x="686594" y="3275806"/>
            <a:ext cx="304800" cy="1588"/>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rot="5400000">
            <a:off x="1677194" y="3275806"/>
            <a:ext cx="304800" cy="1588"/>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rot="5400000">
            <a:off x="2133600" y="3733800"/>
            <a:ext cx="1524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rot="5400000">
            <a:off x="3324794" y="3990406"/>
            <a:ext cx="972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rot="5400000">
            <a:off x="4228703" y="3772297"/>
            <a:ext cx="144859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rot="5400000">
            <a:off x="7590397" y="3687203"/>
            <a:ext cx="1584000"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rot="5400000">
            <a:off x="5867400" y="3733800"/>
            <a:ext cx="1524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rot="5400000">
            <a:off x="4763294" y="5676106"/>
            <a:ext cx="5334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3" name="Rectangle 52"/>
          <p:cNvSpPr/>
          <p:nvPr/>
        </p:nvSpPr>
        <p:spPr>
          <a:xfrm>
            <a:off x="228600" y="6019800"/>
            <a:ext cx="2286000" cy="609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chemeClr val="accent1">
                    <a:lumMod val="75000"/>
                  </a:schemeClr>
                </a:solidFill>
                <a:latin typeface="Bookman Old Style" pitchFamily="18" charset="0"/>
              </a:rPr>
              <a:t>Persons Resident Outside India</a:t>
            </a:r>
            <a:endParaRPr lang="en-US" sz="1400" b="1" dirty="0">
              <a:solidFill>
                <a:schemeClr val="accent1">
                  <a:lumMod val="75000"/>
                </a:schemeClr>
              </a:solidFill>
              <a:latin typeface="Bookman Old Style" pitchFamily="18" charset="0"/>
            </a:endParaRPr>
          </a:p>
        </p:txBody>
      </p:sp>
      <p:cxnSp>
        <p:nvCxnSpPr>
          <p:cNvPr id="56" name="Straight Connector 55"/>
          <p:cNvCxnSpPr/>
          <p:nvPr/>
        </p:nvCxnSpPr>
        <p:spPr>
          <a:xfrm rot="5400000">
            <a:off x="913606" y="5562600"/>
            <a:ext cx="153194" cy="794"/>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a:stCxn id="11" idx="2"/>
          </p:cNvCxnSpPr>
          <p:nvPr/>
        </p:nvCxnSpPr>
        <p:spPr>
          <a:xfrm rot="5400000">
            <a:off x="1919748" y="5577348"/>
            <a:ext cx="122904" cy="1588"/>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990600" y="5638800"/>
            <a:ext cx="990600" cy="1588"/>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rot="5400000">
            <a:off x="1219994" y="57904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152400" y="3429000"/>
            <a:ext cx="1143000" cy="457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Company</a:t>
            </a:r>
          </a:p>
          <a:p>
            <a:pPr algn="ctr"/>
            <a:r>
              <a:rPr lang="en-US" sz="1400" b="1" dirty="0" smtClean="0">
                <a:solidFill>
                  <a:schemeClr val="tx1"/>
                </a:solidFill>
                <a:latin typeface="Bookman Old Style" pitchFamily="18" charset="0"/>
              </a:rPr>
              <a:t>Sch. 1, 10</a:t>
            </a:r>
          </a:p>
        </p:txBody>
      </p:sp>
      <p:sp>
        <p:nvSpPr>
          <p:cNvPr id="49" name="Rectangle 48"/>
          <p:cNvSpPr/>
          <p:nvPr/>
        </p:nvSpPr>
        <p:spPr>
          <a:xfrm>
            <a:off x="1371600" y="3429000"/>
            <a:ext cx="990600" cy="457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Bookman Old Style" pitchFamily="18" charset="0"/>
              </a:rPr>
              <a:t>LLP</a:t>
            </a:r>
          </a:p>
          <a:p>
            <a:pPr algn="ctr"/>
            <a:r>
              <a:rPr lang="en-US" sz="1400" b="1" dirty="0" smtClean="0">
                <a:solidFill>
                  <a:schemeClr val="tx1"/>
                </a:solidFill>
                <a:latin typeface="Bookman Old Style" pitchFamily="18" charset="0"/>
              </a:rPr>
              <a:t>Sch. 9</a:t>
            </a:r>
          </a:p>
        </p:txBody>
      </p:sp>
      <p:cxnSp>
        <p:nvCxnSpPr>
          <p:cNvPr id="50" name="Straight Arrow Connector 49"/>
          <p:cNvCxnSpPr/>
          <p:nvPr/>
        </p:nvCxnSpPr>
        <p:spPr>
          <a:xfrm rot="5400000">
            <a:off x="534194" y="4190206"/>
            <a:ext cx="609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a:endCxn id="11" idx="0"/>
          </p:cNvCxnSpPr>
          <p:nvPr/>
        </p:nvCxnSpPr>
        <p:spPr>
          <a:xfrm>
            <a:off x="839788" y="3886200"/>
            <a:ext cx="1141412" cy="6095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rot="5400000">
            <a:off x="1752194" y="4191406"/>
            <a:ext cx="612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pPr marL="0" indent="0" algn="ctr">
              <a:spcBef>
                <a:spcPts val="0"/>
              </a:spcBef>
            </a:pPr>
            <a:r>
              <a:rPr lang="en-IN" sz="2000" b="1" dirty="0" smtClean="0">
                <a:latin typeface="Bookman Old Style" pitchFamily="18" charset="0"/>
              </a:rPr>
              <a:t>Foreign Direct Investment-Reporting under FDI Scheme on the e-Biz platform</a:t>
            </a:r>
            <a:endParaRPr lang="en-IN" sz="2000" dirty="0" smtClean="0">
              <a:latin typeface="Bookman Old Style" pitchFamily="18" charset="0"/>
            </a:endParaRPr>
          </a:p>
        </p:txBody>
      </p:sp>
      <p:sp>
        <p:nvSpPr>
          <p:cNvPr id="3" name="Content Placeholder 2"/>
          <p:cNvSpPr>
            <a:spLocks noGrp="1"/>
          </p:cNvSpPr>
          <p:nvPr>
            <p:ph idx="1"/>
          </p:nvPr>
        </p:nvSpPr>
        <p:spPr>
          <a:xfrm>
            <a:off x="457200" y="685800"/>
            <a:ext cx="8229600" cy="6019800"/>
          </a:xfrm>
        </p:spPr>
        <p:txBody>
          <a:bodyPr>
            <a:noAutofit/>
          </a:bodyPr>
          <a:lstStyle/>
          <a:p>
            <a:pPr marL="0" indent="0" algn="ctr">
              <a:spcBef>
                <a:spcPts val="0"/>
              </a:spcBef>
              <a:buNone/>
            </a:pPr>
            <a:r>
              <a:rPr lang="en-IN" sz="1350" b="1" dirty="0" smtClean="0">
                <a:latin typeface="Bookman Old Style" pitchFamily="18" charset="0"/>
              </a:rPr>
              <a:t>A.P. (DIR Series) Circular No.77 Dated 12th February, 2015</a:t>
            </a:r>
            <a:endParaRPr lang="en-IN" sz="1350" dirty="0" smtClean="0">
              <a:latin typeface="Bookman Old Style" pitchFamily="18" charset="0"/>
            </a:endParaRPr>
          </a:p>
          <a:p>
            <a:pPr marL="174625" indent="-174625" algn="just">
              <a:spcBef>
                <a:spcPts val="0"/>
              </a:spcBef>
            </a:pPr>
            <a:r>
              <a:rPr lang="en-IN" sz="1350" dirty="0" smtClean="0">
                <a:latin typeface="Bookman Old Style" pitchFamily="18" charset="0"/>
              </a:rPr>
              <a:t>Advance Remittance Form (ARF) - used by the companies to report the foreign direct investment (FDI) inflow to RBI; and</a:t>
            </a:r>
          </a:p>
          <a:p>
            <a:pPr marL="174625" indent="-174625" algn="just">
              <a:spcBef>
                <a:spcPts val="0"/>
              </a:spcBef>
            </a:pPr>
            <a:r>
              <a:rPr lang="en-IN" sz="1350" dirty="0" smtClean="0">
                <a:latin typeface="Bookman Old Style" pitchFamily="18" charset="0"/>
              </a:rPr>
              <a:t>FCGPR Form - which a company submits to RBI for reporting the issue of eligible instruments to the overseas investor against the above mentioned FDI inflow.</a:t>
            </a:r>
          </a:p>
          <a:p>
            <a:pPr marL="0" indent="0" algn="just">
              <a:spcBef>
                <a:spcPts val="0"/>
              </a:spcBef>
              <a:buNone/>
            </a:pPr>
            <a:r>
              <a:rPr lang="en-IN" sz="1350" dirty="0" smtClean="0">
                <a:latin typeface="Bookman Old Style" pitchFamily="18" charset="0"/>
              </a:rPr>
              <a:t> </a:t>
            </a:r>
          </a:p>
          <a:p>
            <a:pPr marL="0" indent="0" algn="just">
              <a:spcBef>
                <a:spcPts val="0"/>
              </a:spcBef>
              <a:buNone/>
            </a:pPr>
            <a:r>
              <a:rPr lang="en-IN" sz="1350" dirty="0" smtClean="0">
                <a:latin typeface="Bookman Old Style" pitchFamily="18" charset="0"/>
              </a:rPr>
              <a:t>The design of the reporting platform enables the customer to </a:t>
            </a:r>
            <a:r>
              <a:rPr lang="en-IN" sz="1350" b="1" dirty="0" smtClean="0">
                <a:latin typeface="Bookman Old Style" pitchFamily="18" charset="0"/>
              </a:rPr>
              <a:t>login into the e-Biz portal</a:t>
            </a:r>
            <a:r>
              <a:rPr lang="en-IN" sz="1350" dirty="0" smtClean="0">
                <a:latin typeface="Bookman Old Style" pitchFamily="18" charset="0"/>
              </a:rPr>
              <a:t>, </a:t>
            </a:r>
            <a:r>
              <a:rPr lang="en-IN" sz="1350" b="1" dirty="0" smtClean="0">
                <a:latin typeface="Bookman Old Style" pitchFamily="18" charset="0"/>
              </a:rPr>
              <a:t>download the reporting forms (ARF and FCGPR)</a:t>
            </a:r>
            <a:r>
              <a:rPr lang="en-IN" sz="1350" dirty="0" smtClean="0">
                <a:latin typeface="Bookman Old Style" pitchFamily="18" charset="0"/>
              </a:rPr>
              <a:t>, </a:t>
            </a:r>
            <a:r>
              <a:rPr lang="en-IN" sz="1350" b="1" dirty="0" smtClean="0">
                <a:latin typeface="Bookman Old Style" pitchFamily="18" charset="0"/>
              </a:rPr>
              <a:t>complete</a:t>
            </a:r>
            <a:r>
              <a:rPr lang="en-IN" sz="1350" dirty="0" smtClean="0">
                <a:latin typeface="Bookman Old Style" pitchFamily="18" charset="0"/>
              </a:rPr>
              <a:t> and then </a:t>
            </a:r>
            <a:r>
              <a:rPr lang="en-IN" sz="1350" b="1" dirty="0" smtClean="0">
                <a:latin typeface="Bookman Old Style" pitchFamily="18" charset="0"/>
              </a:rPr>
              <a:t>upload the same onto the portal using their digitally signed certificates</a:t>
            </a:r>
            <a:r>
              <a:rPr lang="en-IN" sz="1350" dirty="0" smtClean="0">
                <a:latin typeface="Bookman Old Style" pitchFamily="18" charset="0"/>
              </a:rPr>
              <a:t>. </a:t>
            </a:r>
          </a:p>
          <a:p>
            <a:pPr marL="0" indent="0" algn="just">
              <a:spcBef>
                <a:spcPts val="0"/>
              </a:spcBef>
              <a:buNone/>
            </a:pPr>
            <a:r>
              <a:rPr lang="en-IN" sz="1350" dirty="0" smtClean="0">
                <a:latin typeface="Bookman Old Style" pitchFamily="18" charset="0"/>
              </a:rPr>
              <a:t> </a:t>
            </a:r>
          </a:p>
          <a:p>
            <a:pPr marL="0" indent="0" algn="just">
              <a:spcBef>
                <a:spcPts val="0"/>
              </a:spcBef>
              <a:buNone/>
            </a:pPr>
            <a:r>
              <a:rPr lang="en-IN" sz="1350" dirty="0" smtClean="0">
                <a:latin typeface="Bookman Old Style" pitchFamily="18" charset="0"/>
              </a:rPr>
              <a:t>The </a:t>
            </a:r>
            <a:r>
              <a:rPr lang="en-IN" sz="1350" b="1" dirty="0" smtClean="0">
                <a:latin typeface="Bookman Old Style" pitchFamily="18" charset="0"/>
              </a:rPr>
              <a:t>Authorised Dealer Banks</a:t>
            </a:r>
            <a:r>
              <a:rPr lang="en-IN" sz="1350" dirty="0" smtClean="0">
                <a:latin typeface="Bookman Old Style" pitchFamily="18" charset="0"/>
              </a:rPr>
              <a:t> (ADs) will be required to </a:t>
            </a:r>
            <a:r>
              <a:rPr lang="en-IN" sz="1350" b="1" dirty="0" smtClean="0">
                <a:latin typeface="Bookman Old Style" pitchFamily="18" charset="0"/>
              </a:rPr>
              <a:t>download the completed forms, verify the contents</a:t>
            </a:r>
            <a:r>
              <a:rPr lang="en-IN" sz="1350" dirty="0" smtClean="0">
                <a:latin typeface="Bookman Old Style" pitchFamily="18" charset="0"/>
              </a:rPr>
              <a:t> from the available documents, if necessary by calling for additional information from the customer and </a:t>
            </a:r>
            <a:r>
              <a:rPr lang="en-IN" sz="1350" b="1" dirty="0" smtClean="0">
                <a:latin typeface="Bookman Old Style" pitchFamily="18" charset="0"/>
              </a:rPr>
              <a:t>then upload the same for RBI to process and allot the Unique Identification Number (UIN)</a:t>
            </a:r>
            <a:r>
              <a:rPr lang="en-IN" sz="1350" dirty="0" smtClean="0">
                <a:latin typeface="Bookman Old Style" pitchFamily="18" charset="0"/>
              </a:rPr>
              <a:t>. It has been decided that the ARF and FCGPR services of RBI will be operational on the e-Biz platform from </a:t>
            </a:r>
            <a:r>
              <a:rPr lang="en-IN" sz="1350" b="1" dirty="0" smtClean="0">
                <a:latin typeface="Bookman Old Style" pitchFamily="18" charset="0"/>
              </a:rPr>
              <a:t>February 19, 2015</a:t>
            </a:r>
            <a:r>
              <a:rPr lang="en-IN" sz="1350" dirty="0" smtClean="0">
                <a:latin typeface="Bookman Old Style" pitchFamily="18" charset="0"/>
              </a:rPr>
              <a:t>. The user manual for the two services is Annexed to this Circular.</a:t>
            </a:r>
          </a:p>
          <a:p>
            <a:pPr marL="0" indent="0" algn="just">
              <a:spcBef>
                <a:spcPts val="0"/>
              </a:spcBef>
              <a:buNone/>
            </a:pPr>
            <a:r>
              <a:rPr lang="en-IN" sz="1350" dirty="0" smtClean="0">
                <a:latin typeface="Bookman Old Style" pitchFamily="18" charset="0"/>
              </a:rPr>
              <a:t> </a:t>
            </a:r>
          </a:p>
          <a:p>
            <a:pPr marL="0" indent="0" algn="just">
              <a:spcBef>
                <a:spcPts val="0"/>
              </a:spcBef>
              <a:buNone/>
            </a:pPr>
            <a:r>
              <a:rPr lang="en-IN" sz="1350" dirty="0" smtClean="0">
                <a:latin typeface="Bookman Old Style" pitchFamily="18" charset="0"/>
              </a:rPr>
              <a:t>It may be noted that for the present, the online reporting on the e-Biz platform is an additional facility to the Indian companies to undertake their ARF and FCGPR reporting and the </a:t>
            </a:r>
            <a:r>
              <a:rPr lang="en-IN" sz="1350" b="1" dirty="0" smtClean="0">
                <a:latin typeface="Bookman Old Style" pitchFamily="18" charset="0"/>
              </a:rPr>
              <a:t>manual system of reporting</a:t>
            </a:r>
            <a:r>
              <a:rPr lang="en-IN" sz="1350" dirty="0" smtClean="0">
                <a:latin typeface="Bookman Old Style" pitchFamily="18" charset="0"/>
              </a:rPr>
              <a:t> as prescribed in terms of A.P. (DIR Series) Circular No.102 dated February 11, 2014 </a:t>
            </a:r>
            <a:r>
              <a:rPr lang="en-IN" sz="1350" b="1" dirty="0" smtClean="0">
                <a:latin typeface="Bookman Old Style" pitchFamily="18" charset="0"/>
              </a:rPr>
              <a:t>would continue till further notice</a:t>
            </a:r>
            <a:r>
              <a:rPr lang="en-IN" sz="1350" dirty="0" smtClean="0">
                <a:latin typeface="Bookman Old Style" pitchFamily="18" charset="0"/>
              </a:rPr>
              <a:t>.</a:t>
            </a:r>
          </a:p>
          <a:p>
            <a:pPr marL="0" indent="0" algn="just">
              <a:spcBef>
                <a:spcPts val="0"/>
              </a:spcBef>
              <a:buNone/>
            </a:pPr>
            <a:r>
              <a:rPr lang="en-IN" sz="1350" dirty="0" smtClean="0">
                <a:latin typeface="Bookman Old Style" pitchFamily="18" charset="0"/>
              </a:rPr>
              <a:t> </a:t>
            </a:r>
          </a:p>
          <a:p>
            <a:pPr marL="0" indent="0" algn="just">
              <a:spcBef>
                <a:spcPts val="0"/>
              </a:spcBef>
              <a:buNone/>
            </a:pPr>
            <a:r>
              <a:rPr lang="en-IN" sz="1350" dirty="0" smtClean="0">
                <a:latin typeface="Bookman Old Style" pitchFamily="18" charset="0"/>
              </a:rPr>
              <a:t>Steps for a Business User for Application Submission on </a:t>
            </a:r>
            <a:r>
              <a:rPr lang="en-IN" sz="1350" dirty="0" err="1" smtClean="0">
                <a:latin typeface="Bookman Old Style" pitchFamily="18" charset="0"/>
              </a:rPr>
              <a:t>eBiz</a:t>
            </a:r>
            <a:endParaRPr lang="en-IN" sz="1350" dirty="0" smtClean="0">
              <a:latin typeface="Bookman Old Style" pitchFamily="18" charset="0"/>
            </a:endParaRPr>
          </a:p>
          <a:p>
            <a:pPr marL="0" indent="0" algn="just">
              <a:spcBef>
                <a:spcPts val="0"/>
              </a:spcBef>
              <a:buNone/>
            </a:pPr>
            <a:r>
              <a:rPr lang="en-IN" sz="1350" dirty="0" smtClean="0">
                <a:latin typeface="Bookman Old Style" pitchFamily="18" charset="0"/>
              </a:rPr>
              <a:t>• Steps for Processing of Application by AD Bank – </a:t>
            </a:r>
            <a:r>
              <a:rPr lang="en-IN" sz="1350" b="1" dirty="0" smtClean="0">
                <a:latin typeface="Bookman Old Style" pitchFamily="18" charset="0"/>
              </a:rPr>
              <a:t>Advanced Foreign Remittance</a:t>
            </a:r>
            <a:endParaRPr lang="en-IN" sz="1350" dirty="0" smtClean="0">
              <a:latin typeface="Bookman Old Style" pitchFamily="18" charset="0"/>
            </a:endParaRPr>
          </a:p>
          <a:p>
            <a:pPr marL="0" indent="0" algn="just">
              <a:spcBef>
                <a:spcPts val="0"/>
              </a:spcBef>
              <a:buNone/>
            </a:pPr>
            <a:r>
              <a:rPr lang="en-IN" sz="1350" dirty="0" smtClean="0">
                <a:latin typeface="Bookman Old Style" pitchFamily="18" charset="0"/>
              </a:rPr>
              <a:t>• Steps for Resubmission of Application</a:t>
            </a:r>
          </a:p>
          <a:p>
            <a:pPr marL="0" indent="0" algn="just">
              <a:spcBef>
                <a:spcPts val="0"/>
              </a:spcBef>
              <a:buNone/>
            </a:pPr>
            <a:r>
              <a:rPr lang="en-IN" sz="1350" dirty="0" smtClean="0">
                <a:latin typeface="Bookman Old Style" pitchFamily="18" charset="0"/>
              </a:rPr>
              <a:t>• Steps for applicant to apply for </a:t>
            </a:r>
            <a:r>
              <a:rPr lang="en-IN" sz="1350" b="1" dirty="0" smtClean="0">
                <a:latin typeface="Bookman Old Style" pitchFamily="18" charset="0"/>
              </a:rPr>
              <a:t>refund approval</a:t>
            </a:r>
            <a:endParaRPr lang="en-IN" sz="1350" dirty="0" smtClean="0">
              <a:latin typeface="Bookman Old Style" pitchFamily="18" charset="0"/>
            </a:endParaRPr>
          </a:p>
          <a:p>
            <a:pPr marL="0" indent="0" algn="just">
              <a:spcBef>
                <a:spcPts val="0"/>
              </a:spcBef>
              <a:buNone/>
            </a:pPr>
            <a:r>
              <a:rPr lang="en-IN" sz="1350" dirty="0" smtClean="0">
                <a:latin typeface="Bookman Old Style" pitchFamily="18" charset="0"/>
              </a:rPr>
              <a:t>• Steps to process refund approval request</a:t>
            </a:r>
          </a:p>
          <a:p>
            <a:pPr marL="0" indent="0" algn="just">
              <a:spcBef>
                <a:spcPts val="0"/>
              </a:spcBef>
              <a:buNone/>
            </a:pPr>
            <a:r>
              <a:rPr lang="en-IN" sz="1350" dirty="0" smtClean="0">
                <a:latin typeface="Bookman Old Style" pitchFamily="18" charset="0"/>
              </a:rPr>
              <a:t>• Steps for Processing of Application by AD Bank – </a:t>
            </a:r>
            <a:r>
              <a:rPr lang="en-IN" sz="1350" b="1" dirty="0" smtClean="0">
                <a:latin typeface="Bookman Old Style" pitchFamily="18" charset="0"/>
              </a:rPr>
              <a:t>FC-GPR</a:t>
            </a:r>
            <a:endParaRPr lang="en-US" sz="1350" dirty="0">
              <a:latin typeface="Bookman Old Style"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pPr algn="ctr"/>
            <a:r>
              <a:rPr lang="en-US" sz="2000" b="1" dirty="0" smtClean="0">
                <a:solidFill>
                  <a:srgbClr val="FF0000"/>
                </a:solidFill>
                <a:latin typeface="Bookman Old Style" pitchFamily="18" charset="0"/>
              </a:rPr>
              <a:t>Transfer of shares - </a:t>
            </a:r>
            <a:r>
              <a:rPr lang="en-US" sz="2000" b="1" dirty="0" smtClean="0">
                <a:solidFill>
                  <a:schemeClr val="tx1"/>
                </a:solidFill>
                <a:latin typeface="Bookman Old Style" pitchFamily="18" charset="0"/>
              </a:rPr>
              <a:t>includes</a:t>
            </a:r>
            <a:br>
              <a:rPr lang="en-US" sz="2000" b="1" dirty="0" smtClean="0">
                <a:solidFill>
                  <a:schemeClr val="tx1"/>
                </a:solidFill>
                <a:latin typeface="Bookman Old Style" pitchFamily="18" charset="0"/>
              </a:rPr>
            </a:br>
            <a:r>
              <a:rPr lang="en-US" sz="2000" b="1" dirty="0" smtClean="0">
                <a:solidFill>
                  <a:schemeClr val="tx1"/>
                </a:solidFill>
                <a:latin typeface="Bookman Old Style" pitchFamily="18" charset="0"/>
                <a:ea typeface="Times New Roman"/>
                <a:cs typeface="Times New Roman"/>
              </a:rPr>
              <a:t>Buyback, </a:t>
            </a:r>
            <a:r>
              <a:rPr lang="en-IN" sz="2000" b="1" dirty="0" smtClean="0">
                <a:solidFill>
                  <a:schemeClr val="tx1"/>
                </a:solidFill>
                <a:latin typeface="Bookman Old Style" pitchFamily="18" charset="0"/>
              </a:rPr>
              <a:t>delisting, exit, open offer/substantial acquisition/SEBI SAST, </a:t>
            </a:r>
            <a:r>
              <a:rPr lang="en-US" sz="2000" b="1" dirty="0" smtClean="0">
                <a:solidFill>
                  <a:schemeClr val="tx1"/>
                </a:solidFill>
                <a:latin typeface="Bookman Old Style" pitchFamily="18" charset="0"/>
                <a:ea typeface="Times New Roman"/>
                <a:cs typeface="Times New Roman"/>
              </a:rPr>
              <a:t>capital reduction scheme </a:t>
            </a:r>
            <a:r>
              <a:rPr lang="en-US" sz="2000" b="1" dirty="0" smtClean="0">
                <a:solidFill>
                  <a:srgbClr val="FF0000"/>
                </a:solidFill>
                <a:latin typeface="Bookman Old Style" pitchFamily="18" charset="0"/>
                <a:ea typeface="Times New Roman"/>
                <a:cs typeface="Times New Roman"/>
              </a:rPr>
              <a:t>…1/2</a:t>
            </a:r>
            <a:endParaRPr lang="en-US" sz="2000" dirty="0">
              <a:solidFill>
                <a:srgbClr val="FF0000"/>
              </a:solidFill>
              <a:latin typeface="Bookman Old Style" pitchFamily="18" charset="0"/>
            </a:endParaRPr>
          </a:p>
        </p:txBody>
      </p:sp>
      <p:graphicFrame>
        <p:nvGraphicFramePr>
          <p:cNvPr id="4" name="Content Placeholder 3"/>
          <p:cNvGraphicFramePr>
            <a:graphicFrameLocks noGrp="1"/>
          </p:cNvGraphicFramePr>
          <p:nvPr>
            <p:ph idx="1"/>
          </p:nvPr>
        </p:nvGraphicFramePr>
        <p:xfrm>
          <a:off x="457200" y="990600"/>
          <a:ext cx="8229600" cy="5707552"/>
        </p:xfrm>
        <a:graphic>
          <a:graphicData uri="http://schemas.openxmlformats.org/drawingml/2006/table">
            <a:tbl>
              <a:tblPr firstRow="1" bandRow="1">
                <a:tableStyleId>{5C22544A-7EE6-4342-B048-85BDC9FD1C3A}</a:tableStyleId>
              </a:tblPr>
              <a:tblGrid>
                <a:gridCol w="2057400"/>
                <a:gridCol w="2057400"/>
                <a:gridCol w="2057400"/>
                <a:gridCol w="2057400"/>
              </a:tblGrid>
              <a:tr h="397546">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Transferor</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Transferee</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160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160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03659">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Non-Resident</a:t>
                      </a:r>
                      <a:r>
                        <a:rPr lang="en-US" sz="1600" dirty="0">
                          <a:solidFill>
                            <a:schemeClr val="tx1"/>
                          </a:solidFill>
                          <a:latin typeface="Bookman Old Style" pitchFamily="18" charset="0"/>
                          <a:ea typeface="Times New Roman"/>
                          <a:cs typeface="Times New Roman"/>
                        </a:rPr>
                        <a:t> (other than NRI and erstwhile OCB)</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smtClean="0">
                          <a:solidFill>
                            <a:schemeClr val="tx1"/>
                          </a:solidFill>
                          <a:latin typeface="Bookman Old Style" pitchFamily="18" charset="0"/>
                          <a:ea typeface="Times New Roman"/>
                          <a:cs typeface="Times New Roman"/>
                        </a:rPr>
                        <a:t>Non-Resident </a:t>
                      </a:r>
                      <a:r>
                        <a:rPr lang="en-US" sz="1600" dirty="0" smtClean="0">
                          <a:solidFill>
                            <a:schemeClr val="tx1"/>
                          </a:solidFill>
                          <a:latin typeface="Bookman Old Style" pitchFamily="18" charset="0"/>
                          <a:ea typeface="Times New Roman"/>
                          <a:cs typeface="Times New Roman"/>
                        </a:rPr>
                        <a:t>(including </a:t>
                      </a:r>
                      <a:r>
                        <a:rPr lang="en-US" sz="1600" dirty="0">
                          <a:solidFill>
                            <a:schemeClr val="tx1"/>
                          </a:solidFill>
                          <a:latin typeface="Bookman Old Style" pitchFamily="18" charset="0"/>
                          <a:ea typeface="Times New Roman"/>
                          <a:cs typeface="Times New Roman"/>
                        </a:rPr>
                        <a:t>NRIs)</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By way of sale or </a:t>
                      </a:r>
                      <a:r>
                        <a:rPr lang="en-US" sz="1600" dirty="0" smtClean="0">
                          <a:solidFill>
                            <a:schemeClr val="tx1"/>
                          </a:solidFill>
                          <a:latin typeface="Bookman Old Style" pitchFamily="18" charset="0"/>
                          <a:ea typeface="Times New Roman"/>
                          <a:cs typeface="Times New Roman"/>
                        </a:rPr>
                        <a:t>gift</a:t>
                      </a:r>
                    </a:p>
                    <a:p>
                      <a:pPr marL="0" marR="0" algn="just">
                        <a:lnSpc>
                          <a:spcPct val="115000"/>
                        </a:lnSpc>
                        <a:spcBef>
                          <a:spcPts val="0"/>
                        </a:spcBef>
                        <a:spcAft>
                          <a:spcPts val="0"/>
                        </a:spcAft>
                      </a:pPr>
                      <a:endParaRPr lang="en-US" sz="1600" dirty="0" smtClean="0">
                        <a:solidFill>
                          <a:schemeClr val="tx1"/>
                        </a:solidFill>
                        <a:latin typeface="Bookman Old Style" pitchFamily="18" charset="0"/>
                        <a:ea typeface="Calibri"/>
                        <a:cs typeface="Times New Roman"/>
                      </a:endParaRPr>
                    </a:p>
                    <a:p>
                      <a:pPr marL="0" marR="0" algn="just">
                        <a:lnSpc>
                          <a:spcPct val="115000"/>
                        </a:lnSpc>
                        <a:spcBef>
                          <a:spcPts val="0"/>
                        </a:spcBef>
                        <a:spcAft>
                          <a:spcPts val="0"/>
                        </a:spcAft>
                      </a:pPr>
                      <a:r>
                        <a:rPr lang="en-US" sz="1600" b="1" dirty="0" smtClean="0">
                          <a:solidFill>
                            <a:schemeClr val="tx1"/>
                          </a:solidFill>
                          <a:latin typeface="Bookman Old Style" pitchFamily="18" charset="0"/>
                          <a:ea typeface="Calibri"/>
                          <a:cs typeface="Times New Roman"/>
                        </a:rPr>
                        <a:t>Pricing norms not applicable.</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Under Automatic Route.</a:t>
                      </a:r>
                      <a:endParaRPr lang="en-US" sz="1600" b="1" dirty="0">
                        <a:solidFill>
                          <a:schemeClr val="tx1"/>
                        </a:solidFill>
                        <a:latin typeface="Bookman Old Style" pitchFamily="18" charset="0"/>
                        <a:ea typeface="Calibri"/>
                        <a:cs typeface="Times New Roman"/>
                      </a:endParaRPr>
                    </a:p>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With FIPB approval if sector under approval route. </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04267">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NRIs</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NRIs</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By way of sale or </a:t>
                      </a:r>
                      <a:r>
                        <a:rPr lang="en-US" sz="1600" dirty="0" smtClean="0">
                          <a:solidFill>
                            <a:schemeClr val="tx1"/>
                          </a:solidFill>
                          <a:latin typeface="Bookman Old Style" pitchFamily="18" charset="0"/>
                          <a:ea typeface="Times New Roman"/>
                          <a:cs typeface="Times New Roman"/>
                        </a:rPr>
                        <a:t>gift</a:t>
                      </a:r>
                    </a:p>
                    <a:p>
                      <a:pPr marL="0" marR="0" algn="just">
                        <a:lnSpc>
                          <a:spcPct val="115000"/>
                        </a:lnSpc>
                        <a:spcBef>
                          <a:spcPts val="0"/>
                        </a:spcBef>
                        <a:spcAft>
                          <a:spcPts val="0"/>
                        </a:spcAft>
                      </a:pPr>
                      <a:endParaRPr lang="en-US" sz="1600" dirty="0" smtClean="0">
                        <a:solidFill>
                          <a:schemeClr val="tx1"/>
                        </a:solidFill>
                        <a:latin typeface="Bookman Old Style" pitchFamily="18" charset="0"/>
                        <a:ea typeface="Calibri"/>
                        <a:cs typeface="Times New Roman"/>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tx1"/>
                          </a:solidFill>
                          <a:latin typeface="Bookman Old Style" pitchFamily="18" charset="0"/>
                          <a:ea typeface="Calibri"/>
                          <a:cs typeface="Times New Roman"/>
                        </a:rPr>
                        <a:t>Pricing norms not applicable.</a:t>
                      </a:r>
                    </a:p>
                    <a:p>
                      <a:pPr marL="0" marR="0" algn="just">
                        <a:lnSpc>
                          <a:spcPct val="115000"/>
                        </a:lnSpc>
                        <a:spcBef>
                          <a:spcPts val="0"/>
                        </a:spcBef>
                        <a:spcAft>
                          <a:spcPts val="0"/>
                        </a:spcAft>
                      </a:pP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Under Automatic </a:t>
                      </a:r>
                      <a:r>
                        <a:rPr lang="en-US" sz="1600" b="1" dirty="0" smtClean="0">
                          <a:solidFill>
                            <a:schemeClr val="tx1"/>
                          </a:solidFill>
                          <a:latin typeface="Bookman Old Style" pitchFamily="18" charset="0"/>
                          <a:ea typeface="Times New Roman"/>
                          <a:cs typeface="Times New Roman"/>
                        </a:rPr>
                        <a:t>Route</a:t>
                      </a:r>
                      <a:r>
                        <a:rPr lang="en-US" sz="1600" dirty="0" smtClean="0">
                          <a:solidFill>
                            <a:schemeClr val="tx1"/>
                          </a:solidFill>
                          <a:latin typeface="Bookman Old Style" pitchFamily="18" charset="0"/>
                          <a:ea typeface="Times New Roman"/>
                          <a:cs typeface="Times New Roman"/>
                        </a:rPr>
                        <a:t>.</a:t>
                      </a:r>
                      <a:endParaRPr lang="en-US" sz="1600" dirty="0">
                        <a:solidFill>
                          <a:schemeClr val="tx1"/>
                        </a:solidFill>
                        <a:latin typeface="Bookman Old Style" pitchFamily="18" charset="0"/>
                        <a:ea typeface="Calibri"/>
                        <a:cs typeface="Times New Roman"/>
                      </a:endParaRPr>
                    </a:p>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With FIPB approval if sector under approval route.</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52327">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Non-Resident</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Person resident in India</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By way of </a:t>
                      </a:r>
                      <a:r>
                        <a:rPr lang="en-US" sz="1600" dirty="0" smtClean="0">
                          <a:solidFill>
                            <a:schemeClr val="tx1"/>
                          </a:solidFill>
                          <a:latin typeface="Bookman Old Style" pitchFamily="18" charset="0"/>
                          <a:ea typeface="Times New Roman"/>
                          <a:cs typeface="Times New Roman"/>
                        </a:rPr>
                        <a:t>sale or</a:t>
                      </a:r>
                      <a:r>
                        <a:rPr lang="en-US" sz="1600" baseline="0" dirty="0" smtClean="0">
                          <a:solidFill>
                            <a:schemeClr val="tx1"/>
                          </a:solidFill>
                          <a:latin typeface="Bookman Old Style" pitchFamily="18" charset="0"/>
                          <a:ea typeface="Times New Roman"/>
                          <a:cs typeface="Times New Roman"/>
                        </a:rPr>
                        <a:t> </a:t>
                      </a:r>
                      <a:r>
                        <a:rPr lang="en-US" sz="1600" dirty="0" smtClean="0">
                          <a:solidFill>
                            <a:schemeClr val="tx1"/>
                          </a:solidFill>
                          <a:latin typeface="Bookman Old Style" pitchFamily="18" charset="0"/>
                          <a:ea typeface="Times New Roman"/>
                          <a:cs typeface="Times New Roman"/>
                        </a:rPr>
                        <a:t>gift</a:t>
                      </a:r>
                    </a:p>
                    <a:p>
                      <a:pPr marL="0" marR="0" indent="0" algn="just"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tx1"/>
                          </a:solidFill>
                          <a:latin typeface="Bookman Old Style" pitchFamily="18" charset="0"/>
                          <a:ea typeface="Calibri"/>
                          <a:cs typeface="Times New Roman"/>
                        </a:rPr>
                        <a:t>Pricing norms applicable.</a:t>
                      </a:r>
                    </a:p>
                    <a:p>
                      <a:pPr marL="0" marR="0" algn="just">
                        <a:lnSpc>
                          <a:spcPct val="115000"/>
                        </a:lnSpc>
                        <a:spcBef>
                          <a:spcPts val="0"/>
                        </a:spcBef>
                        <a:spcAft>
                          <a:spcPts val="0"/>
                        </a:spcAft>
                      </a:pP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Under Automatic </a:t>
                      </a:r>
                      <a:r>
                        <a:rPr lang="en-US" sz="1600" b="1" dirty="0" smtClean="0">
                          <a:solidFill>
                            <a:schemeClr val="tx1"/>
                          </a:solidFill>
                          <a:latin typeface="Bookman Old Style" pitchFamily="18" charset="0"/>
                          <a:ea typeface="Times New Roman"/>
                          <a:cs typeface="Times New Roman"/>
                        </a:rPr>
                        <a:t>Route. </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Autofit/>
          </a:bodyPr>
          <a:lstStyle/>
          <a:p>
            <a:pPr algn="ctr"/>
            <a:r>
              <a:rPr lang="en-US" sz="2800" b="1" dirty="0" smtClean="0">
                <a:solidFill>
                  <a:srgbClr val="FF0000"/>
                </a:solidFill>
                <a:latin typeface="Bookman Old Style" pitchFamily="18" charset="0"/>
              </a:rPr>
              <a:t>Transfer of shares …2/2</a:t>
            </a:r>
            <a:endParaRPr lang="en-US" sz="2800" dirty="0"/>
          </a:p>
        </p:txBody>
      </p:sp>
      <p:graphicFrame>
        <p:nvGraphicFramePr>
          <p:cNvPr id="4" name="Content Placeholder 3"/>
          <p:cNvGraphicFramePr>
            <a:graphicFrameLocks noGrp="1"/>
          </p:cNvGraphicFramePr>
          <p:nvPr>
            <p:ph idx="1"/>
          </p:nvPr>
        </p:nvGraphicFramePr>
        <p:xfrm>
          <a:off x="533400" y="1219199"/>
          <a:ext cx="8305800" cy="5541264"/>
        </p:xfrm>
        <a:graphic>
          <a:graphicData uri="http://schemas.openxmlformats.org/drawingml/2006/table">
            <a:tbl>
              <a:tblPr firstRow="1" bandRow="1">
                <a:tableStyleId>{5C22544A-7EE6-4342-B048-85BDC9FD1C3A}</a:tableStyleId>
              </a:tblPr>
              <a:tblGrid>
                <a:gridCol w="1600200"/>
                <a:gridCol w="2552700"/>
                <a:gridCol w="2076450"/>
                <a:gridCol w="2076450"/>
              </a:tblGrid>
              <a:tr h="228601">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Transferor</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Transferee</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160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160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56338">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NRI and erstwhile OCB</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smtClean="0">
                          <a:solidFill>
                            <a:schemeClr val="tx1"/>
                          </a:solidFill>
                          <a:latin typeface="Bookman Old Style" pitchFamily="18" charset="0"/>
                          <a:ea typeface="Times New Roman"/>
                          <a:cs typeface="Times New Roman"/>
                        </a:rPr>
                        <a:t>Non-Resident</a:t>
                      </a:r>
                    </a:p>
                    <a:p>
                      <a:pPr marL="0" marR="0" algn="just">
                        <a:lnSpc>
                          <a:spcPct val="115000"/>
                        </a:lnSpc>
                        <a:spcBef>
                          <a:spcPts val="0"/>
                        </a:spcBef>
                        <a:spcAft>
                          <a:spcPts val="0"/>
                        </a:spcAft>
                      </a:pPr>
                      <a:endParaRPr lang="en-US" sz="1600" b="1" dirty="0" smtClean="0">
                        <a:solidFill>
                          <a:schemeClr val="tx1"/>
                        </a:solidFill>
                        <a:latin typeface="Bookman Old Style" pitchFamily="18" charset="0"/>
                        <a:ea typeface="Calibri"/>
                        <a:cs typeface="Times New Roman"/>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tx1"/>
                          </a:solidFill>
                          <a:latin typeface="Bookman Old Style" pitchFamily="18" charset="0"/>
                          <a:ea typeface="Calibri"/>
                          <a:cs typeface="Times New Roman"/>
                        </a:rPr>
                        <a:t>Pricing norms not applicable.</a:t>
                      </a:r>
                    </a:p>
                    <a:p>
                      <a:pPr marL="0" marR="0" algn="just">
                        <a:lnSpc>
                          <a:spcPct val="115000"/>
                        </a:lnSpc>
                        <a:spcBef>
                          <a:spcPts val="0"/>
                        </a:spcBef>
                        <a:spcAft>
                          <a:spcPts val="0"/>
                        </a:spcAft>
                      </a:pP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By way of sale or gift</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a:solidFill>
                            <a:srgbClr val="FF0000"/>
                          </a:solidFill>
                          <a:latin typeface="Bookman Old Style" pitchFamily="18" charset="0"/>
                          <a:ea typeface="Times New Roman"/>
                          <a:cs typeface="Times New Roman"/>
                        </a:rPr>
                        <a:t>Prior permission of RBI.</a:t>
                      </a:r>
                      <a:endParaRPr lang="en-US" sz="1600" b="1" dirty="0">
                        <a:solidFill>
                          <a:srgbClr val="FF0000"/>
                        </a:solidFill>
                        <a:latin typeface="Bookman Old Style" pitchFamily="18" charset="0"/>
                        <a:ea typeface="Calibri"/>
                        <a:cs typeface="Times New Roman"/>
                      </a:endParaRPr>
                    </a:p>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With FIPB approval if sector under approval route.</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002">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Resident</a:t>
                      </a:r>
                      <a:endParaRPr lang="en-US" sz="16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600" b="1" dirty="0">
                          <a:solidFill>
                            <a:schemeClr val="tx1"/>
                          </a:solidFill>
                          <a:latin typeface="Bookman Old Style" pitchFamily="18" charset="0"/>
                          <a:ea typeface="Times New Roman"/>
                          <a:cs typeface="Times New Roman"/>
                        </a:rPr>
                        <a:t>Non-Resident including </a:t>
                      </a:r>
                      <a:r>
                        <a:rPr lang="en-US" sz="1600" b="1" dirty="0" smtClean="0">
                          <a:solidFill>
                            <a:schemeClr val="tx1"/>
                          </a:solidFill>
                          <a:latin typeface="Bookman Old Style" pitchFamily="18" charset="0"/>
                          <a:ea typeface="Times New Roman"/>
                          <a:cs typeface="Times New Roman"/>
                        </a:rPr>
                        <a:t>NRIs</a:t>
                      </a:r>
                    </a:p>
                    <a:p>
                      <a:pPr marL="0" marR="0" indent="0" algn="just"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tx1"/>
                          </a:solidFill>
                          <a:latin typeface="Bookman Old Style" pitchFamily="18" charset="0"/>
                          <a:ea typeface="Calibri"/>
                          <a:cs typeface="Times New Roman"/>
                        </a:rPr>
                        <a:t>Pricing norms applicable.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just">
                        <a:lnSpc>
                          <a:spcPct val="115000"/>
                        </a:lnSpc>
                        <a:spcBef>
                          <a:spcPts val="0"/>
                        </a:spcBef>
                        <a:spcAft>
                          <a:spcPts val="0"/>
                        </a:spcAft>
                      </a:pPr>
                      <a:r>
                        <a:rPr lang="en-US" sz="1600" dirty="0">
                          <a:solidFill>
                            <a:schemeClr val="tx1"/>
                          </a:solidFill>
                          <a:latin typeface="Bookman Old Style" pitchFamily="18" charset="0"/>
                          <a:ea typeface="Times New Roman"/>
                          <a:cs typeface="Times New Roman"/>
                        </a:rPr>
                        <a:t>Activities falling under </a:t>
                      </a:r>
                      <a:r>
                        <a:rPr lang="en-US" sz="1600" b="1" dirty="0">
                          <a:solidFill>
                            <a:schemeClr val="tx1"/>
                          </a:solidFill>
                          <a:latin typeface="Bookman Old Style" pitchFamily="18" charset="0"/>
                          <a:ea typeface="Times New Roman"/>
                          <a:cs typeface="Times New Roman"/>
                        </a:rPr>
                        <a:t>Automatic </a:t>
                      </a:r>
                      <a:r>
                        <a:rPr lang="en-US" sz="1600" b="1" dirty="0" smtClean="0">
                          <a:solidFill>
                            <a:schemeClr val="tx1"/>
                          </a:solidFill>
                          <a:latin typeface="Bookman Old Style" pitchFamily="18" charset="0"/>
                          <a:ea typeface="Times New Roman"/>
                          <a:cs typeface="Times New Roman"/>
                        </a:rPr>
                        <a:t>Route. </a:t>
                      </a:r>
                      <a:r>
                        <a:rPr lang="en-US" sz="1600" dirty="0" smtClean="0">
                          <a:solidFill>
                            <a:schemeClr val="tx1"/>
                          </a:solidFill>
                          <a:latin typeface="Bookman Old Style" pitchFamily="18" charset="0"/>
                          <a:ea typeface="Times New Roman"/>
                          <a:cs typeface="Times New Roman"/>
                        </a:rPr>
                        <a:t>With </a:t>
                      </a:r>
                      <a:r>
                        <a:rPr lang="en-US" sz="1600" dirty="0">
                          <a:solidFill>
                            <a:schemeClr val="tx1"/>
                          </a:solidFill>
                          <a:latin typeface="Bookman Old Style" pitchFamily="18" charset="0"/>
                          <a:ea typeface="Times New Roman"/>
                          <a:cs typeface="Times New Roman"/>
                        </a:rPr>
                        <a:t>FIPB approval if sector under approval route.</a:t>
                      </a: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r>
              <a:tr h="1303536">
                <a:tc gridSpan="4">
                  <a:txBody>
                    <a:bodyPr/>
                    <a:lstStyle/>
                    <a:p>
                      <a:pPr algn="just"/>
                      <a:r>
                        <a:rPr kumimoji="0" lang="en-IN" sz="1800" b="1" kern="1200" dirty="0" smtClean="0">
                          <a:solidFill>
                            <a:schemeClr val="dk1"/>
                          </a:solidFill>
                          <a:latin typeface="Bookman Old Style" pitchFamily="18" charset="0"/>
                          <a:ea typeface="+mn-ea"/>
                          <a:cs typeface="+mn-cs"/>
                        </a:rPr>
                        <a:t>Transfer of Shares by Resident which requires Government approval: </a:t>
                      </a:r>
                      <a:endParaRPr kumimoji="0" lang="en-IN" sz="1800" kern="1200" dirty="0" smtClean="0">
                        <a:solidFill>
                          <a:schemeClr val="dk1"/>
                        </a:solidFill>
                        <a:latin typeface="Bookman Old Style" pitchFamily="18" charset="0"/>
                        <a:ea typeface="+mn-ea"/>
                        <a:cs typeface="+mn-cs"/>
                      </a:endParaRPr>
                    </a:p>
                    <a:p>
                      <a:pPr algn="just"/>
                      <a:r>
                        <a:rPr kumimoji="0" lang="en-IN" sz="1800" kern="1200" dirty="0" smtClean="0">
                          <a:solidFill>
                            <a:schemeClr val="dk1"/>
                          </a:solidFill>
                          <a:latin typeface="Bookman Old Style" pitchFamily="18" charset="0"/>
                          <a:ea typeface="+mn-ea"/>
                          <a:cs typeface="+mn-cs"/>
                        </a:rPr>
                        <a:t> (</a:t>
                      </a:r>
                      <a:r>
                        <a:rPr kumimoji="0" lang="en-IN" sz="1800" kern="1200" dirty="0" err="1" smtClean="0">
                          <a:solidFill>
                            <a:schemeClr val="dk1"/>
                          </a:solidFill>
                          <a:latin typeface="Bookman Old Style" pitchFamily="18" charset="0"/>
                          <a:ea typeface="+mn-ea"/>
                          <a:cs typeface="+mn-cs"/>
                        </a:rPr>
                        <a:t>i</a:t>
                      </a:r>
                      <a:r>
                        <a:rPr kumimoji="0" lang="en-IN" sz="1800" kern="1200" dirty="0" smtClean="0">
                          <a:solidFill>
                            <a:schemeClr val="dk1"/>
                          </a:solidFill>
                          <a:latin typeface="Bookman Old Style" pitchFamily="18" charset="0"/>
                          <a:ea typeface="+mn-ea"/>
                          <a:cs typeface="+mn-cs"/>
                        </a:rPr>
                        <a:t>) Companies engaged in sector falling under the Government Route. (ii) Transfer of shares resulting in foreign investments in the Indian company, breaching the </a:t>
                      </a:r>
                      <a:r>
                        <a:rPr kumimoji="0" lang="en-IN" sz="1800" kern="1200" dirty="0" err="1" smtClean="0">
                          <a:solidFill>
                            <a:schemeClr val="dk1"/>
                          </a:solidFill>
                          <a:latin typeface="Bookman Old Style" pitchFamily="18" charset="0"/>
                          <a:ea typeface="+mn-ea"/>
                          <a:cs typeface="+mn-cs"/>
                        </a:rPr>
                        <a:t>sectoral</a:t>
                      </a:r>
                      <a:r>
                        <a:rPr kumimoji="0" lang="en-IN" sz="1800" kern="1200" dirty="0" smtClean="0">
                          <a:solidFill>
                            <a:schemeClr val="dk1"/>
                          </a:solidFill>
                          <a:latin typeface="Bookman Old Style" pitchFamily="18" charset="0"/>
                          <a:ea typeface="+mn-ea"/>
                          <a:cs typeface="+mn-cs"/>
                        </a:rPr>
                        <a:t> cap applicable.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sz="1600" b="1" dirty="0" smtClean="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lnSpc>
                          <a:spcPct val="115000"/>
                        </a:lnSpc>
                        <a:spcBef>
                          <a:spcPts val="0"/>
                        </a:spcBef>
                        <a:spcAft>
                          <a:spcPts val="0"/>
                        </a:spcAft>
                      </a:pPr>
                      <a:endParaRPr lang="en-US" sz="16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r>
              <a:tr h="1306396">
                <a:tc gridSpan="4">
                  <a:txBody>
                    <a:bodyPr/>
                    <a:lstStyle/>
                    <a:p>
                      <a:pPr algn="just"/>
                      <a:r>
                        <a:rPr kumimoji="0" lang="en-US" sz="1600" b="1" kern="1200" dirty="0" smtClean="0">
                          <a:solidFill>
                            <a:schemeClr val="tx1"/>
                          </a:solidFill>
                          <a:latin typeface="Bookman Old Style" pitchFamily="18" charset="0"/>
                          <a:ea typeface="+mn-ea"/>
                          <a:cs typeface="+mn-cs"/>
                        </a:rPr>
                        <a:t>Non-Resident</a:t>
                      </a:r>
                      <a:r>
                        <a:rPr kumimoji="0" lang="en-US" sz="1600" kern="1200" dirty="0" smtClean="0">
                          <a:solidFill>
                            <a:schemeClr val="tx1"/>
                          </a:solidFill>
                          <a:latin typeface="Bookman Old Style" pitchFamily="18" charset="0"/>
                          <a:ea typeface="+mn-ea"/>
                          <a:cs typeface="+mn-cs"/>
                        </a:rPr>
                        <a:t> can </a:t>
                      </a:r>
                      <a:r>
                        <a:rPr kumimoji="0" lang="en-US" sz="1600" b="1" kern="1200" dirty="0" smtClean="0">
                          <a:solidFill>
                            <a:schemeClr val="tx1"/>
                          </a:solidFill>
                          <a:latin typeface="Bookman Old Style" pitchFamily="18" charset="0"/>
                          <a:ea typeface="+mn-ea"/>
                          <a:cs typeface="+mn-cs"/>
                        </a:rPr>
                        <a:t>sell shares on a recognized Stock Exchange</a:t>
                      </a:r>
                      <a:r>
                        <a:rPr kumimoji="0" lang="en-US" sz="1600" kern="1200" dirty="0" smtClean="0">
                          <a:solidFill>
                            <a:schemeClr val="tx1"/>
                          </a:solidFill>
                          <a:latin typeface="Bookman Old Style" pitchFamily="18" charset="0"/>
                          <a:ea typeface="+mn-ea"/>
                          <a:cs typeface="+mn-cs"/>
                        </a:rPr>
                        <a:t> in India through a stock broker registered with stock exchange or a merchant banker registered with SEBI. </a:t>
                      </a:r>
                    </a:p>
                    <a:p>
                      <a:pPr algn="just"/>
                      <a:r>
                        <a:rPr lang="en-US" sz="1600" dirty="0" smtClean="0">
                          <a:latin typeface="Bookman Old Style" pitchFamily="18" charset="0"/>
                        </a:rPr>
                        <a:t>Form </a:t>
                      </a:r>
                      <a:r>
                        <a:rPr lang="en-US" sz="1600" b="1" dirty="0" smtClean="0">
                          <a:solidFill>
                            <a:srgbClr val="FF0000"/>
                          </a:solidFill>
                          <a:latin typeface="Bookman Old Style" pitchFamily="18" charset="0"/>
                        </a:rPr>
                        <a:t>FC-TRS</a:t>
                      </a:r>
                      <a:r>
                        <a:rPr lang="en-US" sz="1600" dirty="0" smtClean="0">
                          <a:latin typeface="Bookman Old Style" pitchFamily="18" charset="0"/>
                        </a:rPr>
                        <a:t> within 60 days from the date of receipt of amount of consideration. Onus on transferor / transferee, resident in India.</a:t>
                      </a:r>
                      <a:endParaRPr lang="en-US" sz="1600" dirty="0">
                        <a:solidFill>
                          <a:schemeClr val="tx1"/>
                        </a:solidFill>
                        <a:latin typeface="Bookman Old Style" pitchFamily="18" charset="0"/>
                      </a:endParaRPr>
                    </a:p>
                  </a:txBody>
                  <a:tcPr>
                    <a:lnT w="12700" cap="flat" cmpd="sng" algn="ctr">
                      <a:solidFill>
                        <a:schemeClr val="tx1"/>
                      </a:solidFill>
                      <a:prstDash val="solid"/>
                      <a:round/>
                      <a:headEnd type="none" w="med" len="med"/>
                      <a:tailEnd type="none" w="med" len="med"/>
                    </a:lnT>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algn="ctr"/>
            <a:r>
              <a:rPr lang="en-IN" sz="2400" b="1" dirty="0" smtClean="0">
                <a:latin typeface="Bookman Old Style" pitchFamily="18" charset="0"/>
              </a:rPr>
              <a:t>Acquisition of shares under the FDI scheme by a non-resident on a recognized Stock Exchange </a:t>
            </a:r>
            <a:endParaRPr lang="en-IN" sz="2400" dirty="0">
              <a:latin typeface="Bookman Old Style" pitchFamily="18" charset="0"/>
            </a:endParaRPr>
          </a:p>
        </p:txBody>
      </p:sp>
      <p:sp>
        <p:nvSpPr>
          <p:cNvPr id="3" name="Content Placeholder 2"/>
          <p:cNvSpPr>
            <a:spLocks noGrp="1"/>
          </p:cNvSpPr>
          <p:nvPr>
            <p:ph idx="1"/>
          </p:nvPr>
        </p:nvSpPr>
        <p:spPr>
          <a:xfrm>
            <a:off x="457200" y="990600"/>
            <a:ext cx="8229600" cy="5715000"/>
          </a:xfrm>
        </p:spPr>
        <p:txBody>
          <a:bodyPr>
            <a:normAutofit fontScale="40000" lnSpcReduction="20000"/>
          </a:bodyPr>
          <a:lstStyle/>
          <a:p>
            <a:pPr marL="0" indent="0" algn="just">
              <a:lnSpc>
                <a:spcPct val="120000"/>
              </a:lnSpc>
              <a:spcBef>
                <a:spcPts val="0"/>
              </a:spcBef>
              <a:buNone/>
            </a:pPr>
            <a:r>
              <a:rPr lang="en-IN" sz="3400" b="1" dirty="0" smtClean="0">
                <a:latin typeface="Bookman Old Style" pitchFamily="18" charset="0"/>
              </a:rPr>
              <a:t>A non resident including NRI</a:t>
            </a:r>
            <a:r>
              <a:rPr lang="en-IN" sz="3400" dirty="0" smtClean="0">
                <a:latin typeface="Bookman Old Style" pitchFamily="18" charset="0"/>
              </a:rPr>
              <a:t> may acquire shares of a listed Indian company on the stock exchange through a registered broker under FDI scheme provided that: </a:t>
            </a:r>
          </a:p>
          <a:p>
            <a:pPr marL="361950" indent="-361950" algn="just">
              <a:lnSpc>
                <a:spcPct val="120000"/>
              </a:lnSpc>
              <a:spcBef>
                <a:spcPts val="0"/>
              </a:spcBef>
              <a:buNone/>
            </a:pPr>
            <a:r>
              <a:rPr lang="en-IN" sz="3400" dirty="0" err="1" smtClean="0">
                <a:latin typeface="Bookman Old Style" pitchFamily="18" charset="0"/>
              </a:rPr>
              <a:t>i</a:t>
            </a:r>
            <a:r>
              <a:rPr lang="en-IN" sz="3400" dirty="0" smtClean="0">
                <a:latin typeface="Bookman Old Style" pitchFamily="18" charset="0"/>
              </a:rPr>
              <a:t>. 	The </a:t>
            </a:r>
            <a:r>
              <a:rPr lang="en-IN" sz="3400" b="1" dirty="0" smtClean="0">
                <a:latin typeface="Bookman Old Style" pitchFamily="18" charset="0"/>
              </a:rPr>
              <a:t>non-resident investor</a:t>
            </a:r>
            <a:r>
              <a:rPr lang="en-IN" sz="3400" dirty="0" smtClean="0">
                <a:latin typeface="Bookman Old Style" pitchFamily="18" charset="0"/>
              </a:rPr>
              <a:t> has already acquired and continues to </a:t>
            </a:r>
            <a:r>
              <a:rPr lang="en-IN" sz="3400" b="1" dirty="0" smtClean="0">
                <a:latin typeface="Bookman Old Style" pitchFamily="18" charset="0"/>
              </a:rPr>
              <a:t>hold the control in accordance with SEBI</a:t>
            </a:r>
            <a:r>
              <a:rPr lang="en-IN" sz="3400" dirty="0" smtClean="0">
                <a:latin typeface="Bookman Old Style" pitchFamily="18" charset="0"/>
              </a:rPr>
              <a:t> (Substantial Acquisition of Shares and Takeover) Regulations; </a:t>
            </a:r>
          </a:p>
          <a:p>
            <a:pPr marL="361950" indent="-361950" algn="just">
              <a:lnSpc>
                <a:spcPct val="120000"/>
              </a:lnSpc>
              <a:spcBef>
                <a:spcPts val="0"/>
              </a:spcBef>
              <a:buNone/>
            </a:pPr>
            <a:r>
              <a:rPr lang="en-IN" sz="3400" dirty="0" smtClean="0">
                <a:latin typeface="Bookman Old Style" pitchFamily="18" charset="0"/>
              </a:rPr>
              <a:t>ii. 	The amount of consideration for transfer of shares to non-resident consequent to purchase on the stock exchange may be paid as below: </a:t>
            </a:r>
          </a:p>
          <a:p>
            <a:pPr marL="712788" indent="-361950" algn="just">
              <a:lnSpc>
                <a:spcPct val="120000"/>
              </a:lnSpc>
              <a:spcBef>
                <a:spcPts val="0"/>
              </a:spcBef>
              <a:buNone/>
            </a:pPr>
            <a:r>
              <a:rPr lang="en-IN" sz="3400" dirty="0" smtClean="0">
                <a:latin typeface="Bookman Old Style" pitchFamily="18" charset="0"/>
              </a:rPr>
              <a:t>(a) 	by way of inward remittance through normal banking channels, or </a:t>
            </a:r>
          </a:p>
          <a:p>
            <a:pPr marL="712788" indent="-361950" algn="just">
              <a:lnSpc>
                <a:spcPct val="120000"/>
              </a:lnSpc>
              <a:spcBef>
                <a:spcPts val="0"/>
              </a:spcBef>
              <a:buNone/>
            </a:pPr>
            <a:r>
              <a:rPr lang="en-IN" sz="3400" dirty="0" smtClean="0">
                <a:latin typeface="Bookman Old Style" pitchFamily="18" charset="0"/>
              </a:rPr>
              <a:t>(b) 	by way of debit to the NRE/FCNR account of the person concerned maintained with an authorised dealer/bank; </a:t>
            </a:r>
          </a:p>
          <a:p>
            <a:pPr marL="712788" indent="-361950" algn="just">
              <a:lnSpc>
                <a:spcPct val="120000"/>
              </a:lnSpc>
              <a:spcBef>
                <a:spcPts val="0"/>
              </a:spcBef>
              <a:buNone/>
            </a:pPr>
            <a:r>
              <a:rPr lang="en-IN" sz="3400" dirty="0" smtClean="0">
                <a:latin typeface="Bookman Old Style" pitchFamily="18" charset="0"/>
              </a:rPr>
              <a:t>(c) 	by debit to non-interest bearing Escrow account (in Indian Rupees) maintained in India with the AD bank in accordance with Foreign Exchange Management (Deposit) Regulations, 2000; </a:t>
            </a:r>
          </a:p>
          <a:p>
            <a:pPr marL="712788" indent="-361950" algn="just">
              <a:lnSpc>
                <a:spcPct val="120000"/>
              </a:lnSpc>
              <a:spcBef>
                <a:spcPts val="0"/>
              </a:spcBef>
              <a:buNone/>
            </a:pPr>
            <a:r>
              <a:rPr lang="en-IN" sz="3400" dirty="0" smtClean="0">
                <a:latin typeface="Bookman Old Style" pitchFamily="18" charset="0"/>
              </a:rPr>
              <a:t>(d) 	the consideration amount may </a:t>
            </a:r>
            <a:r>
              <a:rPr lang="en-IN" sz="3400" b="1" dirty="0" smtClean="0">
                <a:latin typeface="Bookman Old Style" pitchFamily="18" charset="0"/>
              </a:rPr>
              <a:t>also be paid out of the dividend payable </a:t>
            </a:r>
            <a:r>
              <a:rPr lang="en-IN" sz="3400" dirty="0" smtClean="0">
                <a:latin typeface="Bookman Old Style" pitchFamily="18" charset="0"/>
              </a:rPr>
              <a:t>by Indian investee company, in which the said non-resident holds control as (</a:t>
            </a:r>
            <a:r>
              <a:rPr lang="en-IN" sz="3400" dirty="0" err="1" smtClean="0">
                <a:latin typeface="Bookman Old Style" pitchFamily="18" charset="0"/>
              </a:rPr>
              <a:t>i</a:t>
            </a:r>
            <a:r>
              <a:rPr lang="en-IN" sz="3400" dirty="0" smtClean="0">
                <a:latin typeface="Bookman Old Style" pitchFamily="18" charset="0"/>
              </a:rPr>
              <a:t>) above, provided the right to receive dividend is established and the dividend amount has been credited to specially designated non –interest bearing rupee account for acquisition of shares on the floor of stock exchange.</a:t>
            </a:r>
          </a:p>
          <a:p>
            <a:pPr marL="361950" indent="-361950" algn="just">
              <a:lnSpc>
                <a:spcPct val="120000"/>
              </a:lnSpc>
              <a:spcBef>
                <a:spcPts val="0"/>
              </a:spcBef>
              <a:buNone/>
            </a:pPr>
            <a:r>
              <a:rPr lang="en-IN" sz="3400" dirty="0" smtClean="0">
                <a:latin typeface="Bookman Old Style" pitchFamily="18" charset="0"/>
              </a:rPr>
              <a:t> </a:t>
            </a:r>
          </a:p>
          <a:p>
            <a:pPr marL="361950" indent="-361950" algn="just">
              <a:lnSpc>
                <a:spcPct val="120000"/>
              </a:lnSpc>
              <a:spcBef>
                <a:spcPts val="0"/>
              </a:spcBef>
              <a:buNone/>
            </a:pPr>
            <a:r>
              <a:rPr lang="en-IN" sz="3400" dirty="0" smtClean="0">
                <a:latin typeface="Bookman Old Style" pitchFamily="18" charset="0"/>
              </a:rPr>
              <a:t>iii. 	The </a:t>
            </a:r>
            <a:r>
              <a:rPr lang="en-IN" sz="3400" b="1" dirty="0" smtClean="0">
                <a:latin typeface="Bookman Old Style" pitchFamily="18" charset="0"/>
              </a:rPr>
              <a:t>pricing</a:t>
            </a:r>
            <a:r>
              <a:rPr lang="en-IN" sz="3400" dirty="0" smtClean="0">
                <a:latin typeface="Bookman Old Style" pitchFamily="18" charset="0"/>
              </a:rPr>
              <a:t> for subsequent transfer of shares shall be in accordance with the pricing guidelines under FEMA;</a:t>
            </a:r>
          </a:p>
          <a:p>
            <a:pPr marL="361950" indent="-361950" algn="just">
              <a:lnSpc>
                <a:spcPct val="120000"/>
              </a:lnSpc>
              <a:spcBef>
                <a:spcPts val="0"/>
              </a:spcBef>
              <a:buNone/>
            </a:pPr>
            <a:r>
              <a:rPr lang="en-IN" sz="3400" dirty="0" smtClean="0">
                <a:latin typeface="Bookman Old Style" pitchFamily="18" charset="0"/>
              </a:rPr>
              <a:t>iv. 	The original and resultant investments are in line with the extant FDI policy and FEMA regulations in respect of </a:t>
            </a:r>
            <a:r>
              <a:rPr lang="en-IN" sz="3400" dirty="0" err="1" smtClean="0">
                <a:latin typeface="Bookman Old Style" pitchFamily="18" charset="0"/>
              </a:rPr>
              <a:t>sectoral</a:t>
            </a:r>
            <a:r>
              <a:rPr lang="en-IN" sz="3400" dirty="0" smtClean="0">
                <a:latin typeface="Bookman Old Style" pitchFamily="18" charset="0"/>
              </a:rPr>
              <a:t> cap, entry route, reporting requirement, documentation, etc;</a:t>
            </a:r>
          </a:p>
          <a:p>
            <a:pPr marL="361950" indent="-361950" algn="just">
              <a:lnSpc>
                <a:spcPct val="120000"/>
              </a:lnSpc>
              <a:spcBef>
                <a:spcPts val="0"/>
              </a:spcBef>
            </a:pPr>
            <a:endParaRPr lang="en-IN" dirty="0">
              <a:latin typeface="Bookman Old Style"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152400" y="152400"/>
            <a:ext cx="8662988" cy="6172200"/>
          </a:xfrm>
          <a:prstGeom prst="rect">
            <a:avLst/>
          </a:prstGeom>
        </p:spPr>
        <p:txBody>
          <a:bodyPr/>
          <a:lstStyle/>
          <a:p>
            <a:pPr marL="274320" indent="-274320" algn="ctr">
              <a:buClr>
                <a:schemeClr val="accent3"/>
              </a:buClr>
              <a:buSzPct val="95000"/>
              <a:defRPr/>
            </a:pPr>
            <a:r>
              <a:rPr lang="en-US" sz="2400" b="1" dirty="0" smtClean="0">
                <a:solidFill>
                  <a:schemeClr val="tx2"/>
                </a:solidFill>
                <a:latin typeface="Bookman Old Style" pitchFamily="18" charset="0"/>
              </a:rPr>
              <a:t>FC-TRS</a:t>
            </a:r>
          </a:p>
          <a:p>
            <a:pPr marL="274320" indent="-274320" algn="ctr">
              <a:buClr>
                <a:schemeClr val="accent3"/>
              </a:buClr>
              <a:buSzPct val="95000"/>
              <a:defRPr/>
            </a:pPr>
            <a:r>
              <a:rPr lang="en-US" sz="1400" b="1" dirty="0" smtClean="0">
                <a:solidFill>
                  <a:schemeClr val="tx2"/>
                </a:solidFill>
                <a:latin typeface="Bookman Old Style" pitchFamily="18" charset="0"/>
              </a:rPr>
              <a:t>Transfer of shares/ convertible debentures/ partly paid shares/ warrants</a:t>
            </a:r>
          </a:p>
          <a:p>
            <a:pPr marL="274320" indent="-274320" algn="just">
              <a:buClr>
                <a:schemeClr val="accent3"/>
              </a:buClr>
              <a:buSzPct val="95000"/>
              <a:buFont typeface="Wingdings" pitchFamily="2" charset="2"/>
              <a:buChar char="Ø"/>
              <a:defRPr/>
            </a:pPr>
            <a:endParaRPr lang="it-IT" sz="1400" b="1" dirty="0" smtClean="0">
              <a:latin typeface="Bookman Old Style" pitchFamily="18" charset="0"/>
              <a:cs typeface="Times New Roman" pitchFamily="18" charset="0"/>
            </a:endParaRPr>
          </a:p>
          <a:p>
            <a:pPr marL="274320" indent="-274320" algn="ctr">
              <a:buClr>
                <a:schemeClr val="accent3"/>
              </a:buClr>
              <a:buSzPct val="95000"/>
              <a:defRPr/>
            </a:pPr>
            <a:r>
              <a:rPr lang="it-IT" sz="1400" b="1" dirty="0" smtClean="0">
                <a:latin typeface="Bookman Old Style" pitchFamily="18" charset="0"/>
                <a:cs typeface="Times New Roman" pitchFamily="18" charset="0"/>
              </a:rPr>
              <a:t>From Resident to a Non-resident and vice versa</a:t>
            </a:r>
          </a:p>
          <a:p>
            <a:pPr algn="just">
              <a:defRPr/>
            </a:pPr>
            <a:endParaRPr lang="it-IT" sz="1400" dirty="0" smtClean="0">
              <a:latin typeface="Bookman Old Style" pitchFamily="18" charset="0"/>
              <a:cs typeface="Times New Roman" pitchFamily="18" charset="0"/>
            </a:endParaRPr>
          </a:p>
          <a:p>
            <a:pPr marL="633413" indent="-293688" algn="just">
              <a:buClr>
                <a:schemeClr val="tx2">
                  <a:lumMod val="40000"/>
                  <a:lumOff val="60000"/>
                </a:schemeClr>
              </a:buClr>
              <a:buSzPct val="150000"/>
              <a:buFont typeface="Arial" pitchFamily="34" charset="0"/>
              <a:buChar char="•"/>
              <a:defRPr/>
            </a:pPr>
            <a:r>
              <a:rPr lang="it-IT" sz="1400" dirty="0" smtClean="0">
                <a:latin typeface="Bookman Old Style" pitchFamily="18" charset="0"/>
                <a:cs typeface="Times New Roman" pitchFamily="18" charset="0"/>
              </a:rPr>
              <a:t>File form FC-TRS with RBI through authorised dealer within </a:t>
            </a:r>
            <a:r>
              <a:rPr lang="it-IT" sz="1400" b="1" dirty="0" smtClean="0">
                <a:solidFill>
                  <a:srgbClr val="FF0000"/>
                </a:solidFill>
                <a:latin typeface="Bookman Old Style" pitchFamily="18" charset="0"/>
                <a:cs typeface="Times New Roman" pitchFamily="18" charset="0"/>
              </a:rPr>
              <a:t>60 days </a:t>
            </a:r>
            <a:r>
              <a:rPr lang="it-IT" sz="1400" dirty="0" smtClean="0">
                <a:latin typeface="Bookman Old Style" pitchFamily="18" charset="0"/>
                <a:cs typeface="Times New Roman" pitchFamily="18" charset="0"/>
              </a:rPr>
              <a:t>of receipt of consideration (in quardruplicate)</a:t>
            </a:r>
          </a:p>
          <a:p>
            <a:pPr marL="633413" indent="-293688" algn="just">
              <a:buClr>
                <a:schemeClr val="tx2">
                  <a:lumMod val="40000"/>
                  <a:lumOff val="60000"/>
                </a:schemeClr>
              </a:buClr>
              <a:buSzPct val="150000"/>
              <a:buFont typeface="Arial" pitchFamily="34" charset="0"/>
              <a:buChar char="•"/>
              <a:defRPr/>
            </a:pPr>
            <a:r>
              <a:rPr lang="en-IN" sz="1400" dirty="0" smtClean="0"/>
              <a:t>In respect of the transfer from resident to non resident, the declaration has to be </a:t>
            </a:r>
            <a:r>
              <a:rPr lang="en-IN" sz="1400" b="1" dirty="0" smtClean="0"/>
              <a:t>signed</a:t>
            </a:r>
            <a:r>
              <a:rPr lang="en-IN" sz="1400" dirty="0" smtClean="0"/>
              <a:t> </a:t>
            </a:r>
            <a:r>
              <a:rPr lang="en-IN" sz="1400" b="1" dirty="0" smtClean="0"/>
              <a:t>by the non resident buyer, </a:t>
            </a:r>
            <a:r>
              <a:rPr lang="en-IN" sz="1400" dirty="0" smtClean="0"/>
              <a:t>and in respect of the transfer from non-resident to resident the declaration has to be </a:t>
            </a:r>
            <a:r>
              <a:rPr lang="en-IN" sz="1400" b="1" dirty="0" smtClean="0"/>
              <a:t>signed by the non-resident seller</a:t>
            </a:r>
            <a:r>
              <a:rPr lang="en-IN" sz="1400" dirty="0" smtClean="0"/>
              <a:t>.</a:t>
            </a:r>
          </a:p>
          <a:p>
            <a:pPr marL="633413" indent="-293688" algn="just">
              <a:buClr>
                <a:schemeClr val="tx2">
                  <a:lumMod val="40000"/>
                  <a:lumOff val="60000"/>
                </a:schemeClr>
              </a:buClr>
              <a:buSzPct val="150000"/>
              <a:buFont typeface="Arial" pitchFamily="34" charset="0"/>
              <a:buChar char="•"/>
              <a:defRPr/>
            </a:pPr>
            <a:r>
              <a:rPr lang="it-IT" sz="1400" dirty="0" smtClean="0">
                <a:latin typeface="Bookman Old Style" pitchFamily="18" charset="0"/>
                <a:cs typeface="Times New Roman" pitchFamily="18" charset="0"/>
              </a:rPr>
              <a:t>For any delay in submission, AD Bank to approach RO, RBI</a:t>
            </a:r>
          </a:p>
          <a:p>
            <a:pPr marL="633413" indent="-293688" algn="just">
              <a:buClr>
                <a:schemeClr val="tx2">
                  <a:lumMod val="40000"/>
                  <a:lumOff val="60000"/>
                </a:schemeClr>
              </a:buClr>
              <a:buSzPct val="150000"/>
              <a:buFont typeface="Arial" pitchFamily="34" charset="0"/>
              <a:buChar char="•"/>
              <a:defRPr/>
            </a:pPr>
            <a:r>
              <a:rPr lang="en-IN" sz="1400" dirty="0" smtClean="0">
                <a:latin typeface="Bookman Old Style" pitchFamily="18" charset="0"/>
              </a:rPr>
              <a:t>Indian company can record transfer only post approval of Form-FC TRS by AD-Bank</a:t>
            </a:r>
          </a:p>
          <a:p>
            <a:pPr marL="633413" indent="-293688" algn="just">
              <a:buClr>
                <a:schemeClr val="tx2">
                  <a:lumMod val="40000"/>
                  <a:lumOff val="60000"/>
                </a:schemeClr>
              </a:buClr>
              <a:buSzPct val="150000"/>
              <a:buFont typeface="Arial" pitchFamily="34" charset="0"/>
              <a:buChar char="•"/>
              <a:defRPr/>
            </a:pPr>
            <a:r>
              <a:rPr lang="en-US" sz="1400" b="1" dirty="0" smtClean="0">
                <a:latin typeface="Bookman Old Style" pitchFamily="18" charset="0"/>
              </a:rPr>
              <a:t>Onus on transferor / transferee, resident in India</a:t>
            </a:r>
          </a:p>
          <a:p>
            <a:pPr marL="633413" indent="-293688" algn="just">
              <a:buClr>
                <a:schemeClr val="tx2">
                  <a:lumMod val="40000"/>
                  <a:lumOff val="60000"/>
                </a:schemeClr>
              </a:buClr>
              <a:buSzPct val="150000"/>
              <a:buFont typeface="Arial" pitchFamily="34" charset="0"/>
              <a:buChar char="•"/>
              <a:defRPr/>
            </a:pPr>
            <a:r>
              <a:rPr lang="en-US" sz="1400" b="1" dirty="0" smtClean="0">
                <a:latin typeface="Bookman Old Style" pitchFamily="18" charset="0"/>
              </a:rPr>
              <a:t>Onus on reporting for purchase on recognized stock exchange will be on the Investee company </a:t>
            </a:r>
          </a:p>
          <a:p>
            <a:pPr marL="633413" indent="-293688" algn="just">
              <a:buClr>
                <a:schemeClr val="tx2">
                  <a:lumMod val="40000"/>
                  <a:lumOff val="60000"/>
                </a:schemeClr>
              </a:buClr>
              <a:buSzPct val="150000"/>
              <a:buFont typeface="Arial" pitchFamily="34" charset="0"/>
              <a:buChar char="•"/>
              <a:defRPr/>
            </a:pPr>
            <a:r>
              <a:rPr lang="en-US" sz="1400" dirty="0" smtClean="0">
                <a:latin typeface="Bookman Old Style" pitchFamily="18" charset="0"/>
              </a:rPr>
              <a:t>Inward remittance subject to KYC norms (KYC check to be carried by remittance receiving bank)</a:t>
            </a:r>
          </a:p>
          <a:p>
            <a:pPr marL="633413" indent="-293688" algn="just">
              <a:buClr>
                <a:schemeClr val="tx2">
                  <a:lumMod val="40000"/>
                  <a:lumOff val="60000"/>
                </a:schemeClr>
              </a:buClr>
              <a:buSzPct val="150000"/>
              <a:buFont typeface="Arial" pitchFamily="34" charset="0"/>
              <a:buChar char="•"/>
              <a:defRPr/>
            </a:pPr>
            <a:r>
              <a:rPr lang="en-US" sz="1400" dirty="0" smtClean="0">
                <a:latin typeface="Bookman Old Style" pitchFamily="18" charset="0"/>
              </a:rPr>
              <a:t>AD Bank shall certify FC-TRS as being in order</a:t>
            </a:r>
          </a:p>
          <a:p>
            <a:pPr marL="633413" indent="-293688" algn="just">
              <a:buClr>
                <a:schemeClr val="tx2">
                  <a:lumMod val="40000"/>
                  <a:lumOff val="60000"/>
                </a:schemeClr>
              </a:buClr>
              <a:buSzPct val="150000"/>
              <a:buFont typeface="Arial" pitchFamily="34" charset="0"/>
              <a:buChar char="•"/>
              <a:defRPr/>
            </a:pPr>
            <a:r>
              <a:rPr lang="en-US" sz="1400" dirty="0" smtClean="0">
                <a:latin typeface="Bookman Old Style" pitchFamily="18" charset="0"/>
              </a:rPr>
              <a:t>FC-TRS should not be forwarded to RBI. Instead, AD Bank branch will submit two copies to IBD/FED/Nodal Office of the Bank in Specified </a:t>
            </a:r>
            <a:r>
              <a:rPr lang="en-US" sz="1400" dirty="0" err="1" smtClean="0">
                <a:latin typeface="Bookman Old Style" pitchFamily="18" charset="0"/>
              </a:rPr>
              <a:t>Proforma</a:t>
            </a:r>
            <a:r>
              <a:rPr lang="en-US" sz="1400" dirty="0" smtClean="0">
                <a:latin typeface="Bookman Old Style" pitchFamily="18" charset="0"/>
              </a:rPr>
              <a:t>. It in turn will consolidate all transactions reported by their branched on monthly basis into two statements inflow and outflow statement; which will be forwarded to CO, RBI in soft copy.</a:t>
            </a:r>
          </a:p>
          <a:p>
            <a:pPr marL="633413" indent="-293688" algn="just">
              <a:buClr>
                <a:schemeClr val="tx2">
                  <a:lumMod val="40000"/>
                  <a:lumOff val="60000"/>
                </a:schemeClr>
              </a:buClr>
              <a:buSzPct val="150000"/>
              <a:buFont typeface="Arial" pitchFamily="34" charset="0"/>
              <a:buChar char="•"/>
              <a:defRPr/>
            </a:pPr>
            <a:r>
              <a:rPr lang="en-US" sz="1400" dirty="0" smtClean="0">
                <a:latin typeface="Bookman Old Style" pitchFamily="18" charset="0"/>
              </a:rPr>
              <a:t>On receipt of certificate from AD Bank, Company may record transfer in its books. </a:t>
            </a:r>
            <a:r>
              <a:rPr lang="en-IN" sz="1400" dirty="0" smtClean="0">
                <a:latin typeface="Bookman Old Style" pitchFamily="18" charset="0"/>
              </a:rPr>
              <a:t>If transfer already effected by Indian company?</a:t>
            </a:r>
            <a:endParaRPr lang="en-US" sz="1400" dirty="0" smtClean="0">
              <a:latin typeface="Bookman Old Style" pitchFamily="18" charset="0"/>
            </a:endParaRPr>
          </a:p>
          <a:p>
            <a:pPr marL="633413" indent="-293688" algn="just">
              <a:buClr>
                <a:schemeClr val="tx2">
                  <a:lumMod val="40000"/>
                  <a:lumOff val="60000"/>
                </a:schemeClr>
              </a:buClr>
              <a:buSzPct val="150000"/>
              <a:buFont typeface="Arial" pitchFamily="34" charset="0"/>
              <a:buChar char="•"/>
              <a:defRPr/>
            </a:pPr>
            <a:r>
              <a:rPr lang="en-US" sz="1400" dirty="0" smtClean="0">
                <a:latin typeface="Bookman Old Style" pitchFamily="18" charset="0"/>
              </a:rPr>
              <a:t>On receipt of Statements, RBI may seek information from transferor/ transferee/ their agents</a:t>
            </a:r>
          </a:p>
          <a:p>
            <a:pPr marL="633413" indent="-293688" algn="just">
              <a:buClr>
                <a:schemeClr val="tx2">
                  <a:lumMod val="40000"/>
                  <a:lumOff val="60000"/>
                </a:schemeClr>
              </a:buClr>
              <a:buSzPct val="150000"/>
              <a:buFont typeface="Arial" pitchFamily="34" charset="0"/>
              <a:buChar char="•"/>
              <a:defRPr/>
            </a:pPr>
            <a:endParaRPr lang="en-US" sz="1400" dirty="0" smtClean="0">
              <a:latin typeface="Bookman Old Style" pitchFamily="18" charset="0"/>
            </a:endParaRPr>
          </a:p>
          <a:p>
            <a:pPr marL="633413" indent="-293688" algn="just">
              <a:buClr>
                <a:schemeClr val="tx2">
                  <a:lumMod val="40000"/>
                  <a:lumOff val="60000"/>
                </a:schemeClr>
              </a:buClr>
              <a:buSzPct val="150000"/>
              <a:buFont typeface="Arial" pitchFamily="34" charset="0"/>
              <a:buChar char="•"/>
              <a:defRPr/>
            </a:pPr>
            <a:endParaRPr lang="en-US" sz="1400" dirty="0" smtClean="0">
              <a:latin typeface="Bookman Old Style" pitchFamily="18" charset="0"/>
            </a:endParaRPr>
          </a:p>
          <a:p>
            <a:pPr marL="633413" indent="-293688" algn="just">
              <a:buClr>
                <a:schemeClr val="tx2">
                  <a:lumMod val="40000"/>
                  <a:lumOff val="60000"/>
                </a:schemeClr>
              </a:buClr>
              <a:buSzPct val="150000"/>
              <a:buFont typeface="Arial" pitchFamily="34" charset="0"/>
              <a:buChar char="•"/>
              <a:defRPr/>
            </a:pPr>
            <a:endParaRPr lang="en-US" sz="1400" dirty="0" smtClean="0">
              <a:latin typeface="Bookman Old Style" pitchFamily="18" charset="0"/>
            </a:endParaRPr>
          </a:p>
          <a:p>
            <a:pPr marL="274320" indent="-274320">
              <a:buClr>
                <a:schemeClr val="accent3"/>
              </a:buClr>
              <a:buSzPct val="95000"/>
              <a:defRPr/>
            </a:pPr>
            <a:endParaRPr lang="en-US" sz="1400" b="1" dirty="0" smtClean="0">
              <a:solidFill>
                <a:schemeClr val="tx2"/>
              </a:solidFill>
              <a:latin typeface="Bookman Old Style" pitchFamily="18" charset="0"/>
            </a:endParaRPr>
          </a:p>
          <a:p>
            <a:pPr marL="274320" indent="-274320" algn="ctr">
              <a:buClr>
                <a:schemeClr val="accent3"/>
              </a:buClr>
              <a:buSzPct val="95000"/>
              <a:buFont typeface="Wingdings" pitchFamily="2" charset="2"/>
              <a:buChar char="Ø"/>
              <a:defRPr/>
            </a:pPr>
            <a:endParaRPr lang="en-US" sz="2400" dirty="0" smtClean="0">
              <a:latin typeface="Bookman Old Style" pitchFamily="18" charset="0"/>
            </a:endParaRPr>
          </a:p>
          <a:p>
            <a:pPr marL="274320" marR="0" lvl="0" indent="-274320" algn="just" defTabSz="914400" rtl="0" eaLnBrk="1" fontAlgn="auto" latinLnBrk="0" hangingPunct="1">
              <a:buClr>
                <a:schemeClr val="accent3"/>
              </a:buClr>
              <a:buSzPct val="95000"/>
              <a:buFontTx/>
              <a:buNone/>
              <a:tabLst/>
              <a:defRPr/>
            </a:pPr>
            <a:endParaRPr kumimoji="0" lang="it-IT" sz="2600" b="0" i="0" u="sng" strike="noStrike" kern="1200" cap="none" spc="0" normalizeH="0" baseline="0" noProof="0" dirty="0" smtClean="0">
              <a:ln>
                <a:noFill/>
              </a:ln>
              <a:solidFill>
                <a:schemeClr val="bg1"/>
              </a:solidFill>
              <a:effectLst/>
              <a:uLnTx/>
              <a:uFillTx/>
              <a:latin typeface="Bookman Old Style" pitchFamily="18" charset="0"/>
              <a:cs typeface="Times New Roman" pitchFamily="18" charset="0"/>
            </a:endParaRPr>
          </a:p>
          <a:p>
            <a:pPr marL="274320" marR="0" lvl="0" indent="-274320" algn="just" defTabSz="914400" rtl="0" eaLnBrk="1" fontAlgn="auto" latinLnBrk="0" hangingPunct="1">
              <a:buClr>
                <a:schemeClr val="accent3"/>
              </a:buClr>
              <a:buSzPct val="95000"/>
              <a:buFontTx/>
              <a:buNone/>
              <a:tabLst/>
              <a:defRPr/>
            </a:pPr>
            <a:endParaRPr kumimoji="0" lang="it-IT" sz="2400" b="0" i="0" u="sng"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pPr algn="ctr"/>
            <a:r>
              <a:rPr lang="en-IN" sz="2400" b="1" dirty="0" smtClean="0">
                <a:latin typeface="Bookman Old Style" pitchFamily="18" charset="0"/>
              </a:rPr>
              <a:t>FCTRS- For checking and reporting to RBI (For the Sale of Shares)</a:t>
            </a:r>
            <a:endParaRPr lang="en-IN" sz="2400" dirty="0">
              <a:latin typeface="Bookman Old Style" pitchFamily="18" charset="0"/>
            </a:endParaRPr>
          </a:p>
        </p:txBody>
      </p:sp>
      <p:sp>
        <p:nvSpPr>
          <p:cNvPr id="3" name="Content Placeholder 2"/>
          <p:cNvSpPr>
            <a:spLocks noGrp="1"/>
          </p:cNvSpPr>
          <p:nvPr>
            <p:ph idx="1"/>
          </p:nvPr>
        </p:nvSpPr>
        <p:spPr>
          <a:xfrm>
            <a:off x="457200" y="1143000"/>
            <a:ext cx="8229600" cy="5562600"/>
          </a:xfrm>
        </p:spPr>
        <p:txBody>
          <a:bodyPr>
            <a:noAutofit/>
          </a:bodyPr>
          <a:lstStyle/>
          <a:p>
            <a:pPr marL="0" indent="0" algn="just">
              <a:spcBef>
                <a:spcPts val="150"/>
              </a:spcBef>
              <a:buNone/>
            </a:pPr>
            <a:r>
              <a:rPr lang="en-IN" sz="1600" b="1" dirty="0" smtClean="0">
                <a:latin typeface="Bookman Old Style" pitchFamily="18" charset="0"/>
              </a:rPr>
              <a:t>Transfer of shares from Non -Resident to Resident.</a:t>
            </a:r>
          </a:p>
          <a:p>
            <a:pPr marL="0" indent="0" algn="just">
              <a:spcBef>
                <a:spcPts val="150"/>
              </a:spcBef>
              <a:buNone/>
            </a:pP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Request Letter/ debit authority for making a remittance</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Form A2 &amp; FEMA Declaration as per Bank’s prescribed format</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Consent letter duly signed by the Seller.</a:t>
            </a:r>
            <a:endParaRPr lang="en-IN" sz="1600" dirty="0" smtClean="0">
              <a:latin typeface="Bookman Old Style" pitchFamily="18" charset="0"/>
            </a:endParaRPr>
          </a:p>
          <a:p>
            <a:pPr marL="269875" indent="-269875" algn="just">
              <a:spcBef>
                <a:spcPts val="150"/>
              </a:spcBef>
            </a:pPr>
            <a:r>
              <a:rPr lang="en-US" sz="1600" b="1" dirty="0" smtClean="0">
                <a:latin typeface="Bookman Old Style" pitchFamily="18" charset="0"/>
              </a:rPr>
              <a:t>Board resolution from </a:t>
            </a:r>
            <a:r>
              <a:rPr lang="en-US" sz="1600" b="1" dirty="0" err="1" smtClean="0">
                <a:latin typeface="Bookman Old Style" pitchFamily="18" charset="0"/>
              </a:rPr>
              <a:t>remiter</a:t>
            </a:r>
            <a:r>
              <a:rPr lang="en-US" sz="1600" b="1" dirty="0" smtClean="0">
                <a:latin typeface="Bookman Old Style" pitchFamily="18" charset="0"/>
              </a:rPr>
              <a:t> if a Company/POA to Broker</a:t>
            </a:r>
            <a:endParaRPr lang="en-IN" sz="1600" b="1" dirty="0" smtClean="0">
              <a:latin typeface="Bookman Old Style" pitchFamily="18" charset="0"/>
            </a:endParaRPr>
          </a:p>
          <a:p>
            <a:pPr marL="269875" indent="-269875" algn="just">
              <a:spcBef>
                <a:spcPts val="150"/>
              </a:spcBef>
            </a:pPr>
            <a:r>
              <a:rPr lang="en-US" sz="1600" dirty="0" smtClean="0">
                <a:latin typeface="Bookman Old Style" pitchFamily="18" charset="0"/>
              </a:rPr>
              <a:t>Consent letter from Buyer</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Share holding pattern of the </a:t>
            </a:r>
            <a:r>
              <a:rPr lang="en-US" sz="1600" b="1" dirty="0" smtClean="0">
                <a:latin typeface="Bookman Old Style" pitchFamily="18" charset="0"/>
              </a:rPr>
              <a:t>Indian </a:t>
            </a:r>
            <a:r>
              <a:rPr lang="en-US" sz="1600" dirty="0" smtClean="0">
                <a:latin typeface="Bookman Old Style" pitchFamily="18" charset="0"/>
              </a:rPr>
              <a:t>company (pre &amp; post buy-back)</a:t>
            </a:r>
            <a:endParaRPr lang="en-IN" sz="1600" dirty="0" smtClean="0">
              <a:latin typeface="Bookman Old Style" pitchFamily="18" charset="0"/>
            </a:endParaRPr>
          </a:p>
          <a:p>
            <a:pPr marL="539750" lvl="1" indent="-269875" algn="just">
              <a:spcBef>
                <a:spcPts val="150"/>
              </a:spcBef>
              <a:buFont typeface="Arial" pitchFamily="34" charset="0"/>
              <a:buChar char="•"/>
            </a:pPr>
            <a:r>
              <a:rPr lang="en-US" sz="1600" b="1" dirty="0" smtClean="0">
                <a:latin typeface="Bookman Old Style" pitchFamily="18" charset="0"/>
              </a:rPr>
              <a:t>CA VALUATION OF SHARES OR COPY OF BROKER'S NOTE IF SALE IS MADE ON STOCK EXCHANGE.</a:t>
            </a:r>
            <a:endParaRPr lang="en-IN" sz="1600" b="1" dirty="0" smtClean="0">
              <a:latin typeface="Bookman Old Style" pitchFamily="18" charset="0"/>
            </a:endParaRPr>
          </a:p>
          <a:p>
            <a:pPr marL="269875" indent="-269875" algn="just">
              <a:spcBef>
                <a:spcPts val="150"/>
              </a:spcBef>
            </a:pPr>
            <a:r>
              <a:rPr lang="en-US" sz="1600" dirty="0" smtClean="0">
                <a:latin typeface="Bookman Old Style" pitchFamily="18" charset="0"/>
              </a:rPr>
              <a:t>Copy of reporting done to RBI for obtaining the approval.</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RBI registration no. stating that the shares held was on repatriation basis.</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Form 15 CA &amp; CB</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Form FC-TRS (4 sets signed by non-resident)</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ID proof of person signing FCTRS form.</a:t>
            </a:r>
          </a:p>
          <a:p>
            <a:pPr marL="269875" indent="-269875" algn="just">
              <a:spcBef>
                <a:spcPts val="150"/>
              </a:spcBef>
            </a:pPr>
            <a:r>
              <a:rPr lang="en-US" sz="1600" dirty="0" smtClean="0">
                <a:latin typeface="Bookman Old Style" pitchFamily="18" charset="0"/>
              </a:rPr>
              <a:t>POA or Board resolution authorizing person to sign FCTRS form.</a:t>
            </a:r>
            <a:endParaRPr lang="en-IN" sz="1600" dirty="0" smtClean="0">
              <a:latin typeface="Bookman Old Style" pitchFamily="18" charset="0"/>
            </a:endParaRPr>
          </a:p>
          <a:p>
            <a:pPr marL="0" lvl="0" indent="0" algn="just">
              <a:spcBef>
                <a:spcPts val="150"/>
              </a:spcBef>
              <a:buNone/>
            </a:pPr>
            <a:endParaRPr lang="en-US" sz="1600" b="1" dirty="0" smtClean="0">
              <a:latin typeface="Bookman Old Style" pitchFamily="18" charset="0"/>
            </a:endParaRPr>
          </a:p>
          <a:p>
            <a:pPr marL="0" lvl="0" indent="0" algn="just">
              <a:spcBef>
                <a:spcPts val="150"/>
              </a:spcBef>
              <a:buNone/>
            </a:pPr>
            <a:r>
              <a:rPr lang="en-US" sz="1600" b="1" dirty="0" smtClean="0">
                <a:latin typeface="Bookman Old Style" pitchFamily="18" charset="0"/>
              </a:rPr>
              <a:t>DECLARATION FROM THE BUYER TO THE EFFECT THAT HE IS ELIGIBLE TO ACQUIRE SHARES / COMPULSORILY AND MANDATORILY CONVERTIBLE PREFERENCE SHARES / DEBENTURES UNDER FDI POLICY AND PRICING GUIDELINES HAVE BEEN COMPLIED WITH.</a:t>
            </a:r>
            <a:endParaRPr lang="en-IN" sz="1600" b="1" dirty="0" smtClean="0">
              <a:latin typeface="Bookman Old Style"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IN" sz="2000" b="1" dirty="0" smtClean="0">
                <a:latin typeface="Bookman Old Style" pitchFamily="18" charset="0"/>
              </a:rPr>
              <a:t>FCTRS- For checking and reporting to RBI (For the Sale of Shares)</a:t>
            </a:r>
            <a:endParaRPr lang="en-IN" sz="2000" dirty="0">
              <a:latin typeface="Bookman Old Style" pitchFamily="18" charset="0"/>
            </a:endParaRPr>
          </a:p>
        </p:txBody>
      </p:sp>
      <p:sp>
        <p:nvSpPr>
          <p:cNvPr id="3" name="Content Placeholder 2"/>
          <p:cNvSpPr>
            <a:spLocks noGrp="1"/>
          </p:cNvSpPr>
          <p:nvPr>
            <p:ph idx="1"/>
          </p:nvPr>
        </p:nvSpPr>
        <p:spPr>
          <a:xfrm>
            <a:off x="457200" y="1143000"/>
            <a:ext cx="8229600" cy="5486400"/>
          </a:xfrm>
        </p:spPr>
        <p:txBody>
          <a:bodyPr>
            <a:noAutofit/>
          </a:bodyPr>
          <a:lstStyle/>
          <a:p>
            <a:pPr marL="0" indent="0" algn="just">
              <a:spcBef>
                <a:spcPts val="150"/>
              </a:spcBef>
              <a:buNone/>
            </a:pPr>
            <a:r>
              <a:rPr lang="en-IN" sz="1600" b="1" dirty="0" smtClean="0">
                <a:latin typeface="Bookman Old Style" pitchFamily="18" charset="0"/>
              </a:rPr>
              <a:t>In case of shares transferred from Resident to Non –Resident</a:t>
            </a:r>
          </a:p>
          <a:p>
            <a:pPr marL="0" indent="0" algn="just">
              <a:spcBef>
                <a:spcPts val="150"/>
              </a:spcBef>
              <a:buNone/>
            </a:pPr>
            <a:endParaRPr lang="en-IN" sz="1600" dirty="0" smtClean="0">
              <a:latin typeface="Bookman Old Style" pitchFamily="18" charset="0"/>
            </a:endParaRPr>
          </a:p>
          <a:p>
            <a:pPr marL="269875" indent="-269875" algn="just">
              <a:spcBef>
                <a:spcPts val="150"/>
              </a:spcBef>
            </a:pPr>
            <a:r>
              <a:rPr lang="en-IN" sz="1600" dirty="0" smtClean="0">
                <a:latin typeface="Bookman Old Style" pitchFamily="18" charset="0"/>
              </a:rPr>
              <a:t>Request Letter </a:t>
            </a:r>
            <a:r>
              <a:rPr lang="en-IN" sz="1600" b="1" dirty="0" smtClean="0">
                <a:latin typeface="Bookman Old Style" pitchFamily="18" charset="0"/>
              </a:rPr>
              <a:t>cum debit authority for our vetting charges.</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Consent letter duly signed by the Seller.</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Consent letter from Buyer</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Share holding pattern of the </a:t>
            </a:r>
            <a:r>
              <a:rPr lang="en-US" sz="1600" b="1" dirty="0" smtClean="0">
                <a:latin typeface="Bookman Old Style" pitchFamily="18" charset="0"/>
              </a:rPr>
              <a:t>Indian </a:t>
            </a:r>
            <a:r>
              <a:rPr lang="en-US" sz="1600" dirty="0" smtClean="0">
                <a:latin typeface="Bookman Old Style" pitchFamily="18" charset="0"/>
              </a:rPr>
              <a:t>company ( pre &amp; post buy-back)</a:t>
            </a:r>
            <a:endParaRPr lang="en-IN" sz="1600" dirty="0" smtClean="0">
              <a:latin typeface="Bookman Old Style" pitchFamily="18" charset="0"/>
            </a:endParaRPr>
          </a:p>
          <a:p>
            <a:pPr marL="539750" indent="-269875" algn="just">
              <a:spcBef>
                <a:spcPts val="150"/>
              </a:spcBef>
            </a:pPr>
            <a:r>
              <a:rPr lang="en-US" sz="1600" b="1" dirty="0" smtClean="0">
                <a:latin typeface="Bookman Old Style" pitchFamily="18" charset="0"/>
              </a:rPr>
              <a:t>CA VALUATION OF SHARES OR COPY OF BROKER'S NOTE IF SALE IS MADE ON STOCK EXCHANGE.</a:t>
            </a:r>
            <a:endParaRPr lang="en-IN" sz="1600" b="1" dirty="0" smtClean="0">
              <a:latin typeface="Bookman Old Style" pitchFamily="18" charset="0"/>
            </a:endParaRPr>
          </a:p>
          <a:p>
            <a:pPr marL="269875" indent="-269875" algn="just">
              <a:spcBef>
                <a:spcPts val="150"/>
              </a:spcBef>
            </a:pPr>
            <a:r>
              <a:rPr lang="en-US" sz="1600" dirty="0" smtClean="0">
                <a:latin typeface="Bookman Old Style" pitchFamily="18" charset="0"/>
              </a:rPr>
              <a:t>Form FC-TRS (4 sets signed by non-resident)</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ID proof of person signing FCTRS form.</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POA or Board resolution authorizing person to sign FCTRS form.</a:t>
            </a:r>
          </a:p>
          <a:p>
            <a:pPr marL="269875" indent="-269875" algn="just">
              <a:spcBef>
                <a:spcPts val="150"/>
              </a:spcBef>
            </a:pPr>
            <a:endParaRPr lang="en-IN" sz="1600" dirty="0" smtClean="0">
              <a:latin typeface="Bookman Old Style" pitchFamily="18" charset="0"/>
            </a:endParaRPr>
          </a:p>
          <a:p>
            <a:pPr marL="269875" indent="-269875" algn="just">
              <a:spcBef>
                <a:spcPts val="150"/>
              </a:spcBef>
            </a:pPr>
            <a:r>
              <a:rPr lang="en-US" sz="1600" b="1" dirty="0" smtClean="0">
                <a:latin typeface="Bookman Old Style" pitchFamily="18" charset="0"/>
              </a:rPr>
              <a:t>DECLARATION FROM THE BUYER TO THE EFFECT THAT HE IS ELIGIBLE TO ACQUIRE SHARES / COMPULSORILY AND MANDATORILY CONVERTIBLE PREFERENCE SHARES / DEBENTURES UNDER FDI POLICY AND THE EXISTING SECTORAL LIMITS AND PRICING GUIDELINES HAVE BEEN COMPLIED WITH.</a:t>
            </a:r>
          </a:p>
          <a:p>
            <a:pPr marL="269875" indent="-269875" algn="just">
              <a:spcBef>
                <a:spcPts val="150"/>
              </a:spcBef>
            </a:pPr>
            <a:endParaRPr lang="en-IN" sz="1600" b="1" dirty="0" smtClean="0">
              <a:latin typeface="Bookman Old Style" pitchFamily="18" charset="0"/>
            </a:endParaRPr>
          </a:p>
          <a:p>
            <a:pPr marL="269875" indent="-269875" algn="just">
              <a:spcBef>
                <a:spcPts val="150"/>
              </a:spcBef>
            </a:pPr>
            <a:r>
              <a:rPr lang="en-US" sz="1600" dirty="0" smtClean="0">
                <a:latin typeface="Bookman Old Style" pitchFamily="18" charset="0"/>
              </a:rPr>
              <a:t>FIRC copy</a:t>
            </a:r>
            <a:endParaRPr lang="en-IN" sz="1600" dirty="0" smtClean="0">
              <a:latin typeface="Bookman Old Style" pitchFamily="18" charset="0"/>
            </a:endParaRPr>
          </a:p>
          <a:p>
            <a:pPr marL="269875" indent="-269875" algn="just">
              <a:spcBef>
                <a:spcPts val="150"/>
              </a:spcBef>
            </a:pPr>
            <a:r>
              <a:rPr lang="en-US" sz="1600" dirty="0" smtClean="0">
                <a:latin typeface="Bookman Old Style" pitchFamily="18" charset="0"/>
              </a:rPr>
              <a:t>KYC of the Remitter</a:t>
            </a:r>
            <a:endParaRPr lang="en-IN" sz="1600" dirty="0">
              <a:latin typeface="Bookman Old Style"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CICI Bank Branch document checklist_Page_1.jpg"/>
          <p:cNvPicPr>
            <a:picLocks noGrp="1" noChangeAspect="1"/>
          </p:cNvPicPr>
          <p:nvPr>
            <p:ph idx="1"/>
          </p:nvPr>
        </p:nvPicPr>
        <p:blipFill>
          <a:blip r:embed="rId2"/>
          <a:stretch>
            <a:fillRect/>
          </a:stretch>
        </p:blipFill>
        <p:spPr>
          <a:xfrm>
            <a:off x="914400" y="228600"/>
            <a:ext cx="7162800" cy="64770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CICI Bank Branch document checklist_Page_2.jpg"/>
          <p:cNvPicPr>
            <a:picLocks noGrp="1" noChangeAspect="1"/>
          </p:cNvPicPr>
          <p:nvPr>
            <p:ph idx="1"/>
          </p:nvPr>
        </p:nvPicPr>
        <p:blipFill>
          <a:blip r:embed="rId2"/>
          <a:stretch>
            <a:fillRect/>
          </a:stretch>
        </p:blipFill>
        <p:spPr>
          <a:xfrm>
            <a:off x="838200" y="228600"/>
            <a:ext cx="7162800" cy="64764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ICI Bank Branch document checklist_Page_3.jpg"/>
          <p:cNvPicPr>
            <a:picLocks noGrp="1" noChangeAspect="1"/>
          </p:cNvPicPr>
          <p:nvPr>
            <p:ph idx="1"/>
          </p:nvPr>
        </p:nvPicPr>
        <p:blipFill>
          <a:blip r:embed="rId2"/>
          <a:stretch>
            <a:fillRect/>
          </a:stretch>
        </p:blipFill>
        <p:spPr>
          <a:xfrm>
            <a:off x="1066800" y="228600"/>
            <a:ext cx="7086600" cy="6477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pPr algn="ctr"/>
            <a:r>
              <a:rPr lang="en-US" b="1" dirty="0" smtClean="0">
                <a:solidFill>
                  <a:srgbClr val="FF0000"/>
                </a:solidFill>
                <a:latin typeface="Bookman Old Style" pitchFamily="18" charset="0"/>
              </a:rPr>
              <a:t/>
            </a:r>
            <a:br>
              <a:rPr lang="en-US" b="1" dirty="0" smtClean="0">
                <a:solidFill>
                  <a:srgbClr val="FF0000"/>
                </a:solidFill>
                <a:latin typeface="Bookman Old Style" pitchFamily="18" charset="0"/>
              </a:rPr>
            </a:br>
            <a:r>
              <a:rPr lang="en-US" sz="3100" b="1" dirty="0" smtClean="0">
                <a:solidFill>
                  <a:srgbClr val="FF0000"/>
                </a:solidFill>
                <a:latin typeface="Bookman Old Style" pitchFamily="18" charset="0"/>
              </a:rPr>
              <a:t>FDI/ECB Policy</a:t>
            </a:r>
            <a:endParaRPr lang="en-US" sz="3100" b="1" dirty="0">
              <a:solidFill>
                <a:srgbClr val="FF0000"/>
              </a:solidFill>
              <a:latin typeface="Bookman Old Style" pitchFamily="18" charset="0"/>
            </a:endParaRPr>
          </a:p>
        </p:txBody>
      </p:sp>
      <p:sp>
        <p:nvSpPr>
          <p:cNvPr id="3" name="Content Placeholder 2"/>
          <p:cNvSpPr>
            <a:spLocks noGrp="1"/>
          </p:cNvSpPr>
          <p:nvPr>
            <p:ph idx="1"/>
          </p:nvPr>
        </p:nvSpPr>
        <p:spPr>
          <a:xfrm>
            <a:off x="381000" y="609600"/>
            <a:ext cx="8458200" cy="6248400"/>
          </a:xfrm>
        </p:spPr>
        <p:txBody>
          <a:bodyPr>
            <a:noAutofit/>
          </a:bodyPr>
          <a:lstStyle/>
          <a:p>
            <a:pPr algn="just">
              <a:lnSpc>
                <a:spcPct val="120000"/>
              </a:lnSpc>
              <a:spcBef>
                <a:spcPts val="0"/>
              </a:spcBef>
            </a:pPr>
            <a:r>
              <a:rPr lang="en-IN" sz="1400" dirty="0" smtClean="0"/>
              <a:t>Foreign Exchange Management (Transfer or Issue of Security by a Person Resident outside India) Regulations, 2000 </a:t>
            </a:r>
            <a:r>
              <a:rPr lang="en-IN" sz="1400" b="1" dirty="0" smtClean="0">
                <a:latin typeface="Bookman Old Style" pitchFamily="18" charset="0"/>
              </a:rPr>
              <a:t>FEMA 20</a:t>
            </a:r>
          </a:p>
          <a:p>
            <a:pPr algn="just">
              <a:lnSpc>
                <a:spcPct val="120000"/>
              </a:lnSpc>
              <a:spcBef>
                <a:spcPts val="0"/>
              </a:spcBef>
            </a:pPr>
            <a:r>
              <a:rPr lang="en-IN" sz="1400" dirty="0" smtClean="0"/>
              <a:t>Foreign Exchange Management (Borrowing or Lending in Foreign Exchange) Regulations, 2000 FEMA 03</a:t>
            </a:r>
            <a:endParaRPr lang="en-IN" sz="1400" b="1" dirty="0" smtClean="0">
              <a:latin typeface="Bookman Old Style" pitchFamily="18" charset="0"/>
            </a:endParaRPr>
          </a:p>
          <a:p>
            <a:pPr algn="just">
              <a:lnSpc>
                <a:spcPct val="120000"/>
              </a:lnSpc>
              <a:spcBef>
                <a:spcPts val="0"/>
              </a:spcBef>
            </a:pPr>
            <a:r>
              <a:rPr lang="en-IN" sz="1400" dirty="0" smtClean="0">
                <a:latin typeface="Bookman Old Style" pitchFamily="18" charset="0"/>
              </a:rPr>
              <a:t>Department of Industrial Policy and Promotion, Ministry of Commerce &amp; Industry, Government of India (DIPP) </a:t>
            </a:r>
            <a:r>
              <a:rPr lang="en-IN" sz="1400" b="1" dirty="0" smtClean="0">
                <a:solidFill>
                  <a:srgbClr val="FF0000"/>
                </a:solidFill>
                <a:latin typeface="Bookman Old Style" pitchFamily="18" charset="0"/>
              </a:rPr>
              <a:t>Circular on Consolidated FDI Policy</a:t>
            </a:r>
            <a:r>
              <a:rPr lang="en-IN" sz="1400" dirty="0" smtClean="0">
                <a:solidFill>
                  <a:srgbClr val="FF0000"/>
                </a:solidFill>
                <a:latin typeface="Bookman Old Style" pitchFamily="18" charset="0"/>
              </a:rPr>
              <a:t> </a:t>
            </a:r>
            <a:r>
              <a:rPr lang="en-IN" sz="1400" dirty="0" smtClean="0">
                <a:latin typeface="Bookman Old Style" pitchFamily="18" charset="0"/>
              </a:rPr>
              <a:t>(last updated on May 12, 2015)</a:t>
            </a:r>
          </a:p>
          <a:p>
            <a:pPr algn="just">
              <a:lnSpc>
                <a:spcPct val="120000"/>
              </a:lnSpc>
              <a:spcBef>
                <a:spcPts val="0"/>
              </a:spcBef>
            </a:pPr>
            <a:r>
              <a:rPr lang="en-IN" sz="1400" dirty="0" smtClean="0">
                <a:latin typeface="Bookman Old Style" pitchFamily="18" charset="0"/>
              </a:rPr>
              <a:t>RBI Master Circular on </a:t>
            </a:r>
            <a:r>
              <a:rPr lang="en-IN" sz="1400" b="1" dirty="0" smtClean="0">
                <a:solidFill>
                  <a:srgbClr val="FF0000"/>
                </a:solidFill>
                <a:latin typeface="Bookman Old Style" pitchFamily="18" charset="0"/>
              </a:rPr>
              <a:t>Foreign Investments in India dated 01 July 2015 (updated on 16 July 2015)</a:t>
            </a:r>
          </a:p>
          <a:p>
            <a:pPr algn="just">
              <a:lnSpc>
                <a:spcPct val="120000"/>
              </a:lnSpc>
              <a:spcBef>
                <a:spcPts val="0"/>
              </a:spcBef>
            </a:pPr>
            <a:r>
              <a:rPr lang="en-IN" sz="1400" dirty="0" smtClean="0">
                <a:latin typeface="Bookman Old Style" pitchFamily="18" charset="0"/>
              </a:rPr>
              <a:t>External Commercial Borrowings and Trade Credits </a:t>
            </a:r>
            <a:r>
              <a:rPr lang="en-IN" sz="1400" b="1" dirty="0" smtClean="0">
                <a:solidFill>
                  <a:srgbClr val="FF0000"/>
                </a:solidFill>
                <a:latin typeface="Bookman Old Style" pitchFamily="18" charset="0"/>
              </a:rPr>
              <a:t>dated 01 July 2015 </a:t>
            </a:r>
            <a:r>
              <a:rPr lang="en-IN" sz="1400" dirty="0" smtClean="0">
                <a:latin typeface="Bookman Old Style" pitchFamily="18" charset="0"/>
              </a:rPr>
              <a:t>(</a:t>
            </a:r>
            <a:r>
              <a:rPr lang="en-IN" sz="1400" b="1" dirty="0" smtClean="0">
                <a:solidFill>
                  <a:srgbClr val="FF0000"/>
                </a:solidFill>
                <a:latin typeface="Bookman Old Style" pitchFamily="18" charset="0"/>
              </a:rPr>
              <a:t>updated on 06 October 2015</a:t>
            </a:r>
            <a:r>
              <a:rPr lang="en-IN" sz="1400" dirty="0" smtClean="0">
                <a:latin typeface="Bookman Old Style" pitchFamily="18" charset="0"/>
              </a:rPr>
              <a:t>)</a:t>
            </a:r>
          </a:p>
          <a:p>
            <a:pPr algn="just">
              <a:lnSpc>
                <a:spcPct val="120000"/>
              </a:lnSpc>
              <a:spcBef>
                <a:spcPts val="0"/>
              </a:spcBef>
            </a:pPr>
            <a:r>
              <a:rPr lang="en-IN" sz="1400" b="1" dirty="0" smtClean="0">
                <a:solidFill>
                  <a:srgbClr val="FF0000"/>
                </a:solidFill>
                <a:latin typeface="Bookman Old Style" pitchFamily="18" charset="0"/>
              </a:rPr>
              <a:t>RBI FAQs</a:t>
            </a:r>
            <a:r>
              <a:rPr lang="en-IN" sz="1400" dirty="0" smtClean="0">
                <a:latin typeface="Bookman Old Style" pitchFamily="18" charset="0"/>
              </a:rPr>
              <a:t> - Foreign Investments in India </a:t>
            </a:r>
            <a:r>
              <a:rPr lang="en-IN" sz="1400" b="1" dirty="0" smtClean="0">
                <a:latin typeface="Bookman Old Style" pitchFamily="18" charset="0"/>
              </a:rPr>
              <a:t>10.02.2015</a:t>
            </a:r>
          </a:p>
          <a:p>
            <a:pPr algn="just">
              <a:lnSpc>
                <a:spcPct val="120000"/>
              </a:lnSpc>
              <a:spcBef>
                <a:spcPts val="0"/>
              </a:spcBef>
            </a:pPr>
            <a:r>
              <a:rPr lang="en-US" sz="1400" b="1" dirty="0" smtClean="0">
                <a:latin typeface="Bookman Old Style" pitchFamily="18" charset="0"/>
              </a:rPr>
              <a:t>No FAQs on ECB</a:t>
            </a:r>
            <a:endParaRPr lang="en-IN" sz="1400" dirty="0" smtClean="0">
              <a:latin typeface="Bookman Old Style" pitchFamily="18" charset="0"/>
            </a:endParaRPr>
          </a:p>
          <a:p>
            <a:pPr algn="just">
              <a:lnSpc>
                <a:spcPct val="120000"/>
              </a:lnSpc>
              <a:spcBef>
                <a:spcPts val="0"/>
              </a:spcBef>
              <a:buNone/>
            </a:pPr>
            <a:endParaRPr lang="en-IN" sz="1400" dirty="0" smtClean="0">
              <a:latin typeface="Bookman Old Style" pitchFamily="18" charset="0"/>
            </a:endParaRPr>
          </a:p>
          <a:p>
            <a:pPr algn="just">
              <a:lnSpc>
                <a:spcPct val="120000"/>
              </a:lnSpc>
              <a:spcBef>
                <a:spcPts val="0"/>
              </a:spcBef>
            </a:pPr>
            <a:r>
              <a:rPr lang="en-IN" sz="1400" b="1" dirty="0" smtClean="0">
                <a:latin typeface="Bookman Old Style" pitchFamily="18" charset="0"/>
              </a:rPr>
              <a:t>FIPB Review books </a:t>
            </a:r>
            <a:r>
              <a:rPr lang="en-IN" sz="1400" b="1" dirty="0" smtClean="0">
                <a:solidFill>
                  <a:srgbClr val="FF0000"/>
                </a:solidFill>
                <a:latin typeface="Bookman Old Style" pitchFamily="18" charset="0"/>
              </a:rPr>
              <a:t>2014</a:t>
            </a:r>
            <a:r>
              <a:rPr lang="en-IN" sz="1400" b="1" dirty="0" smtClean="0">
                <a:latin typeface="Bookman Old Style" pitchFamily="18" charset="0"/>
              </a:rPr>
              <a:t>, </a:t>
            </a:r>
            <a:r>
              <a:rPr lang="en-IN" sz="1400" dirty="0" smtClean="0">
                <a:latin typeface="Bookman Old Style" pitchFamily="18" charset="0"/>
              </a:rPr>
              <a:t>2011-2013; 2010; 2009; 2008; </a:t>
            </a:r>
            <a:r>
              <a:rPr lang="en-IN" sz="1400" b="1" dirty="0" smtClean="0">
                <a:latin typeface="Bookman Old Style" pitchFamily="18" charset="0"/>
              </a:rPr>
              <a:t>FAQs by FIPB for </a:t>
            </a:r>
            <a:r>
              <a:rPr lang="en-IN" sz="1400" b="1" dirty="0" err="1" smtClean="0">
                <a:latin typeface="Bookman Old Style" pitchFamily="18" charset="0"/>
              </a:rPr>
              <a:t>eFiling</a:t>
            </a:r>
            <a:endParaRPr lang="en-IN" sz="1400" b="1" dirty="0" smtClean="0">
              <a:latin typeface="Bookman Old Style" pitchFamily="18" charset="0"/>
            </a:endParaRPr>
          </a:p>
          <a:p>
            <a:pPr algn="just">
              <a:lnSpc>
                <a:spcPct val="120000"/>
              </a:lnSpc>
              <a:spcBef>
                <a:spcPts val="0"/>
              </a:spcBef>
            </a:pPr>
            <a:r>
              <a:rPr lang="en-IN" sz="1400" dirty="0" smtClean="0">
                <a:latin typeface="Bookman Old Style" pitchFamily="18" charset="0"/>
              </a:rPr>
              <a:t>Annual Return on Foreign Liabilities and Assets (FLA return) </a:t>
            </a:r>
            <a:r>
              <a:rPr lang="en-IN" sz="1400" b="1" dirty="0" smtClean="0">
                <a:solidFill>
                  <a:srgbClr val="FF0000"/>
                </a:solidFill>
                <a:latin typeface="Bookman Old Style" pitchFamily="18" charset="0"/>
              </a:rPr>
              <a:t>18 June 2014 – for LLP also</a:t>
            </a:r>
          </a:p>
          <a:p>
            <a:pPr algn="just">
              <a:lnSpc>
                <a:spcPct val="120000"/>
              </a:lnSpc>
              <a:spcBef>
                <a:spcPts val="0"/>
              </a:spcBef>
            </a:pPr>
            <a:r>
              <a:rPr lang="en-US" sz="1400" b="1" dirty="0" smtClean="0">
                <a:solidFill>
                  <a:srgbClr val="FF0000"/>
                </a:solidFill>
                <a:latin typeface="Bookman Old Style" pitchFamily="18" charset="0"/>
              </a:rPr>
              <a:t>FDI inflows - </a:t>
            </a:r>
            <a:r>
              <a:rPr lang="en-IN" sz="1400" dirty="0" smtClean="0">
                <a:latin typeface="Bookman Old Style" pitchFamily="18" charset="0"/>
              </a:rPr>
              <a:t>FIPB/SIA; Acquisition of Existing Shares; &amp; Automatic Route of RBI</a:t>
            </a:r>
            <a:r>
              <a:rPr lang="en-US" sz="1400" dirty="0" smtClean="0">
                <a:latin typeface="Bookman Old Style" pitchFamily="18" charset="0"/>
              </a:rPr>
              <a:t>:</a:t>
            </a:r>
            <a:r>
              <a:rPr lang="en-US" sz="1400" b="1" dirty="0" smtClean="0">
                <a:latin typeface="Bookman Old Style" pitchFamily="18" charset="0"/>
              </a:rPr>
              <a:t> </a:t>
            </a:r>
            <a:r>
              <a:rPr lang="en-IN" sz="1400" dirty="0" smtClean="0">
                <a:latin typeface="Bookman Old Style" pitchFamily="18" charset="0"/>
              </a:rPr>
              <a:t>Website of </a:t>
            </a:r>
            <a:r>
              <a:rPr lang="en-IN" sz="1400" b="1" dirty="0" smtClean="0">
                <a:latin typeface="Bookman Old Style" pitchFamily="18" charset="0"/>
              </a:rPr>
              <a:t>DIPP.nic.in</a:t>
            </a:r>
          </a:p>
          <a:p>
            <a:pPr algn="just">
              <a:lnSpc>
                <a:spcPct val="120000"/>
              </a:lnSpc>
              <a:spcBef>
                <a:spcPts val="0"/>
              </a:spcBef>
            </a:pPr>
            <a:r>
              <a:rPr lang="en-US" sz="1400" b="1" dirty="0" smtClean="0">
                <a:solidFill>
                  <a:srgbClr val="FF0000"/>
                </a:solidFill>
                <a:latin typeface="Bookman Old Style" pitchFamily="18" charset="0"/>
              </a:rPr>
              <a:t>ECB/FCCB data under Automatic/Approval Routes</a:t>
            </a:r>
            <a:r>
              <a:rPr lang="en-US" sz="1400" dirty="0" smtClean="0">
                <a:latin typeface="Bookman Old Style" pitchFamily="18" charset="0"/>
              </a:rPr>
              <a:t>:</a:t>
            </a:r>
            <a:r>
              <a:rPr lang="en-US" sz="1400" b="1" dirty="0" smtClean="0">
                <a:latin typeface="Bookman Old Style" pitchFamily="18" charset="0"/>
              </a:rPr>
              <a:t> </a:t>
            </a:r>
            <a:r>
              <a:rPr lang="en-US" sz="1400" dirty="0" smtClean="0">
                <a:latin typeface="Bookman Old Style" pitchFamily="18" charset="0"/>
              </a:rPr>
              <a:t>Monthly Press Release by RBI</a:t>
            </a:r>
          </a:p>
          <a:p>
            <a:pPr algn="just">
              <a:lnSpc>
                <a:spcPct val="120000"/>
              </a:lnSpc>
              <a:spcBef>
                <a:spcPts val="0"/>
              </a:spcBef>
            </a:pPr>
            <a:r>
              <a:rPr lang="en-IN" sz="1400" dirty="0" smtClean="0">
                <a:latin typeface="Bookman Old Style" pitchFamily="18" charset="0"/>
              </a:rPr>
              <a:t>In case of any </a:t>
            </a:r>
            <a:r>
              <a:rPr lang="en-IN" sz="1400" b="1" dirty="0" smtClean="0">
                <a:latin typeface="Bookman Old Style" pitchFamily="18" charset="0"/>
              </a:rPr>
              <a:t>conflict between FDI Circular and FEMA Regulations</a:t>
            </a:r>
            <a:r>
              <a:rPr lang="en-IN" sz="1400" dirty="0" smtClean="0">
                <a:latin typeface="Bookman Old Style" pitchFamily="18" charset="0"/>
              </a:rPr>
              <a:t>, the relevant FEMA Notification will prevail. The procedural instructions are issued by the Reserve Bank of India vide </a:t>
            </a:r>
            <a:r>
              <a:rPr lang="en-IN" sz="1400" dirty="0" err="1" smtClean="0">
                <a:latin typeface="Bookman Old Style" pitchFamily="18" charset="0"/>
              </a:rPr>
              <a:t>A.P.Dir</a:t>
            </a:r>
            <a:r>
              <a:rPr lang="en-IN" sz="1400" dirty="0" smtClean="0">
                <a:latin typeface="Bookman Old Style" pitchFamily="18" charset="0"/>
              </a:rPr>
              <a:t>. (Series) circulars</a:t>
            </a:r>
          </a:p>
          <a:p>
            <a:pPr algn="just">
              <a:lnSpc>
                <a:spcPct val="120000"/>
              </a:lnSpc>
              <a:spcBef>
                <a:spcPts val="0"/>
              </a:spcBef>
            </a:pPr>
            <a:r>
              <a:rPr lang="en-US" sz="1400" dirty="0" smtClean="0">
                <a:latin typeface="Bookman Old Style" pitchFamily="18" charset="0"/>
              </a:rPr>
              <a:t>Read Circulars, latest Master Circulars, FAQs  as Regulations may not be amended simultaneously by Notification.</a:t>
            </a:r>
          </a:p>
          <a:p>
            <a:pPr algn="just">
              <a:lnSpc>
                <a:spcPct val="120000"/>
              </a:lnSpc>
              <a:spcBef>
                <a:spcPts val="0"/>
              </a:spcBef>
            </a:pPr>
            <a:endParaRPr lang="en-IN" sz="1400" dirty="0">
              <a:latin typeface="Bookman Old Style"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3600" b="1" dirty="0" smtClean="0">
                <a:latin typeface="Bookman Old Style" pitchFamily="18" charset="0"/>
              </a:rPr>
              <a:t>Disclose in Balance Sheet</a:t>
            </a:r>
            <a:endParaRPr lang="en-IN" sz="3600" b="1" dirty="0">
              <a:latin typeface="Bookman Old Style" pitchFamily="18" charset="0"/>
            </a:endParaRPr>
          </a:p>
        </p:txBody>
      </p:sp>
      <p:sp>
        <p:nvSpPr>
          <p:cNvPr id="3" name="Content Placeholder 2"/>
          <p:cNvSpPr>
            <a:spLocks noGrp="1"/>
          </p:cNvSpPr>
          <p:nvPr>
            <p:ph idx="1"/>
          </p:nvPr>
        </p:nvSpPr>
        <p:spPr>
          <a:xfrm>
            <a:off x="457200" y="1219200"/>
            <a:ext cx="8229600" cy="5105400"/>
          </a:xfrm>
        </p:spPr>
        <p:txBody>
          <a:bodyPr>
            <a:normAutofit fontScale="70000" lnSpcReduction="20000"/>
          </a:bodyPr>
          <a:lstStyle/>
          <a:p>
            <a:pPr algn="just">
              <a:lnSpc>
                <a:spcPct val="120000"/>
              </a:lnSpc>
              <a:spcBef>
                <a:spcPts val="0"/>
              </a:spcBef>
            </a:pPr>
            <a:r>
              <a:rPr lang="en-IN" sz="2800" dirty="0" smtClean="0">
                <a:latin typeface="Bookman Old Style" pitchFamily="18" charset="0"/>
              </a:rPr>
              <a:t>An Indian company taking on record in its books any </a:t>
            </a:r>
            <a:r>
              <a:rPr lang="en-IN" sz="2800" b="1" dirty="0" smtClean="0">
                <a:solidFill>
                  <a:srgbClr val="FF0000"/>
                </a:solidFill>
                <a:latin typeface="Bookman Old Style" pitchFamily="18" charset="0"/>
              </a:rPr>
              <a:t>transfer of its shares or convertible debenture </a:t>
            </a:r>
            <a:r>
              <a:rPr lang="en-IN" sz="2800" dirty="0" smtClean="0">
                <a:latin typeface="Bookman Old Style" pitchFamily="18" charset="0"/>
              </a:rPr>
              <a:t>by way of sale from a resident to a non-resident and a non-resident to a resident shall </a:t>
            </a:r>
            <a:r>
              <a:rPr lang="en-IN" sz="2800" b="1" dirty="0" smtClean="0">
                <a:solidFill>
                  <a:srgbClr val="FF0000"/>
                </a:solidFill>
                <a:latin typeface="Bookman Old Style" pitchFamily="18" charset="0"/>
              </a:rPr>
              <a:t>disclose in its balance sheet </a:t>
            </a:r>
            <a:r>
              <a:rPr lang="en-IN" sz="2800" dirty="0" smtClean="0">
                <a:latin typeface="Bookman Old Style" pitchFamily="18" charset="0"/>
              </a:rPr>
              <a:t>for the financial year, in which the transaction took place, the details of valuation of share or convertible debentures, the pricing methodology adopted for the same as well as the agency that has given/certified the valuation.</a:t>
            </a:r>
          </a:p>
          <a:p>
            <a:pPr algn="just">
              <a:lnSpc>
                <a:spcPct val="120000"/>
              </a:lnSpc>
              <a:spcBef>
                <a:spcPts val="0"/>
              </a:spcBef>
              <a:buNone/>
            </a:pPr>
            <a:r>
              <a:rPr lang="en-US" sz="2800" dirty="0" smtClean="0">
                <a:latin typeface="Bookman Old Style" pitchFamily="18" charset="0"/>
              </a:rPr>
              <a:t>   </a:t>
            </a:r>
          </a:p>
          <a:p>
            <a:pPr algn="just">
              <a:lnSpc>
                <a:spcPct val="120000"/>
              </a:lnSpc>
              <a:spcBef>
                <a:spcPts val="0"/>
              </a:spcBef>
              <a:buNone/>
            </a:pPr>
            <a:r>
              <a:rPr lang="en-US" sz="2800" b="1" dirty="0" smtClean="0">
                <a:solidFill>
                  <a:srgbClr val="FF0000"/>
                </a:solidFill>
                <a:latin typeface="Bookman Old Style" pitchFamily="18" charset="0"/>
              </a:rPr>
              <a:t>If Contravened?</a:t>
            </a:r>
            <a:endParaRPr lang="en-IN" sz="2800" b="1" dirty="0" smtClean="0">
              <a:solidFill>
                <a:srgbClr val="FF0000"/>
              </a:solidFill>
              <a:latin typeface="Bookman Old Style" pitchFamily="18" charset="0"/>
            </a:endParaRPr>
          </a:p>
          <a:p>
            <a:pPr algn="just">
              <a:lnSpc>
                <a:spcPct val="120000"/>
              </a:lnSpc>
              <a:spcBef>
                <a:spcPts val="0"/>
              </a:spcBef>
            </a:pPr>
            <a:r>
              <a:rPr lang="en-IN" sz="2800" dirty="0" smtClean="0">
                <a:latin typeface="Bookman Old Style" pitchFamily="18" charset="0"/>
              </a:rPr>
              <a:t>T</a:t>
            </a:r>
            <a:r>
              <a:rPr lang="en-IN" sz="2800" b="1" dirty="0" smtClean="0">
                <a:latin typeface="Bookman Old Style" pitchFamily="18" charset="0"/>
              </a:rPr>
              <a:t>o bring the difference form the foreign investor to comply with pricing guidelines and also to apply for compounding for contravention of pricing guidelines?</a:t>
            </a:r>
            <a:endParaRPr lang="en-IN" sz="2800" dirty="0" smtClean="0">
              <a:latin typeface="Bookman Old Style" pitchFamily="18" charset="0"/>
            </a:endParaRPr>
          </a:p>
          <a:p>
            <a:pPr algn="just">
              <a:lnSpc>
                <a:spcPct val="120000"/>
              </a:lnSpc>
              <a:spcBef>
                <a:spcPts val="0"/>
              </a:spcBef>
            </a:pPr>
            <a:endParaRPr lang="en-IN" dirty="0">
              <a:latin typeface="Bookman Old Style"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pPr marL="0" indent="0" algn="ctr">
              <a:spcBef>
                <a:spcPts val="0"/>
              </a:spcBef>
            </a:pPr>
            <a:r>
              <a:rPr lang="en-IN" sz="2000" b="1" dirty="0" smtClean="0">
                <a:latin typeface="Bookman Old Style" pitchFamily="18" charset="0"/>
              </a:rPr>
              <a:t>Online filing of the Foreign Currency Transfer of Shares (FCTRS)</a:t>
            </a:r>
            <a:endParaRPr lang="en-IN" sz="2000" dirty="0" smtClean="0">
              <a:latin typeface="Bookman Old Style" pitchFamily="18" charset="0"/>
            </a:endParaRPr>
          </a:p>
        </p:txBody>
      </p:sp>
      <p:sp>
        <p:nvSpPr>
          <p:cNvPr id="3" name="Content Placeholder 2"/>
          <p:cNvSpPr>
            <a:spLocks noGrp="1"/>
          </p:cNvSpPr>
          <p:nvPr>
            <p:ph idx="1"/>
          </p:nvPr>
        </p:nvSpPr>
        <p:spPr>
          <a:xfrm>
            <a:off x="457200" y="685800"/>
            <a:ext cx="8229600" cy="5943600"/>
          </a:xfrm>
        </p:spPr>
        <p:txBody>
          <a:bodyPr>
            <a:noAutofit/>
          </a:bodyPr>
          <a:lstStyle/>
          <a:p>
            <a:pPr marL="0" indent="0" algn="just">
              <a:spcBef>
                <a:spcPts val="0"/>
              </a:spcBef>
              <a:buNone/>
            </a:pPr>
            <a:r>
              <a:rPr lang="en-IN" sz="1300" b="1" dirty="0" smtClean="0">
                <a:latin typeface="Bookman Old Style" pitchFamily="18" charset="0"/>
              </a:rPr>
              <a:t>A.P. (DIR Series) Circular No.9 Dated 21st August, 2015</a:t>
            </a:r>
            <a:endParaRPr lang="en-IN" sz="1300" dirty="0" smtClean="0">
              <a:latin typeface="Bookman Old Style" pitchFamily="18" charset="0"/>
            </a:endParaRP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dirty="0" smtClean="0">
                <a:latin typeface="Bookman Old Style" pitchFamily="18" charset="0"/>
              </a:rPr>
              <a:t>The design of the reporting platform enables </a:t>
            </a:r>
            <a:r>
              <a:rPr lang="en-IN" sz="1300" b="1" dirty="0" smtClean="0">
                <a:latin typeface="Bookman Old Style" pitchFamily="18" charset="0"/>
              </a:rPr>
              <a:t>the customer to login into the </a:t>
            </a:r>
            <a:r>
              <a:rPr lang="en-IN" sz="1300" b="1" dirty="0" err="1" smtClean="0">
                <a:latin typeface="Bookman Old Style" pitchFamily="18" charset="0"/>
              </a:rPr>
              <a:t>eBiz</a:t>
            </a:r>
            <a:r>
              <a:rPr lang="en-IN" sz="1300" b="1" dirty="0" smtClean="0">
                <a:latin typeface="Bookman Old Style" pitchFamily="18" charset="0"/>
              </a:rPr>
              <a:t> portal</a:t>
            </a:r>
            <a:r>
              <a:rPr lang="en-IN" sz="1300" dirty="0" smtClean="0">
                <a:latin typeface="Bookman Old Style" pitchFamily="18" charset="0"/>
              </a:rPr>
              <a:t>, </a:t>
            </a:r>
            <a:r>
              <a:rPr lang="en-IN" sz="1300" b="1" dirty="0" smtClean="0">
                <a:latin typeface="Bookman Old Style" pitchFamily="18" charset="0"/>
              </a:rPr>
              <a:t>download the reporting form (FCTRS), complete and then upload the same onto the portal using their digitally signed certificates</a:t>
            </a:r>
            <a:r>
              <a:rPr lang="en-IN" sz="1300" dirty="0" smtClean="0">
                <a:latin typeface="Bookman Old Style" pitchFamily="18" charset="0"/>
              </a:rPr>
              <a:t>. </a:t>
            </a: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b="1" dirty="0" smtClean="0">
                <a:latin typeface="Bookman Old Style" pitchFamily="18" charset="0"/>
              </a:rPr>
              <a:t>The Authorised Dealer Banks (ADs) will be required to download the completed forms, verify the contents</a:t>
            </a:r>
            <a:r>
              <a:rPr lang="en-IN" sz="1300" dirty="0" smtClean="0">
                <a:latin typeface="Bookman Old Style" pitchFamily="18" charset="0"/>
              </a:rPr>
              <a:t> from the available documents and if necessary, call for additional information from the customer and then </a:t>
            </a:r>
            <a:r>
              <a:rPr lang="en-IN" sz="1300" b="1" dirty="0" smtClean="0">
                <a:latin typeface="Bookman Old Style" pitchFamily="18" charset="0"/>
              </a:rPr>
              <a:t>upload the same for RBI to process and allot the Unique Identification Number (UIN).</a:t>
            </a:r>
            <a:r>
              <a:rPr lang="en-IN" sz="1300" dirty="0" smtClean="0">
                <a:latin typeface="Bookman Old Style" pitchFamily="18" charset="0"/>
              </a:rPr>
              <a:t> The FCTRS services of RBI will be made operational on the e-Biz platform from August 24, 2015. The user manual for this service is Annexed to this Circular.</a:t>
            </a: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dirty="0" smtClean="0">
                <a:latin typeface="Bookman Old Style" pitchFamily="18" charset="0"/>
              </a:rPr>
              <a:t>It may be noted that for the present, the online reporting on the e-Biz platform is an additional facility to the Indian residents to undertake their FCTRS reporting and the </a:t>
            </a:r>
            <a:r>
              <a:rPr lang="en-IN" sz="1300" b="1" dirty="0" smtClean="0">
                <a:latin typeface="Bookman Old Style" pitchFamily="18" charset="0"/>
              </a:rPr>
              <a:t>manual system of reporting</a:t>
            </a:r>
            <a:r>
              <a:rPr lang="en-IN" sz="1300" dirty="0" smtClean="0">
                <a:latin typeface="Bookman Old Style" pitchFamily="18" charset="0"/>
              </a:rPr>
              <a:t> as prescribed in terms of A.P. (DIR Series) Circular No.6 dated July 18, 2014 </a:t>
            </a:r>
            <a:r>
              <a:rPr lang="en-IN" sz="1300" b="1" dirty="0" smtClean="0">
                <a:latin typeface="Bookman Old Style" pitchFamily="18" charset="0"/>
              </a:rPr>
              <a:t>would continue till further notice</a:t>
            </a:r>
            <a:r>
              <a:rPr lang="en-IN" sz="1300" dirty="0" smtClean="0">
                <a:latin typeface="Bookman Old Style" pitchFamily="18" charset="0"/>
              </a:rPr>
              <a:t>.</a:t>
            </a: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dirty="0" smtClean="0">
                <a:latin typeface="Bookman Old Style" pitchFamily="18" charset="0"/>
              </a:rPr>
              <a:t>The following are users and their roles in </a:t>
            </a:r>
            <a:r>
              <a:rPr lang="en-IN" sz="1300" dirty="0" err="1" smtClean="0">
                <a:latin typeface="Bookman Old Style" pitchFamily="18" charset="0"/>
              </a:rPr>
              <a:t>eBiz</a:t>
            </a:r>
            <a:r>
              <a:rPr lang="en-IN" sz="1300" dirty="0" smtClean="0">
                <a:latin typeface="Bookman Old Style" pitchFamily="18" charset="0"/>
              </a:rPr>
              <a:t> application:</a:t>
            </a:r>
          </a:p>
          <a:p>
            <a:pPr marL="0" indent="0" algn="just">
              <a:spcBef>
                <a:spcPts val="0"/>
              </a:spcBef>
              <a:buNone/>
            </a:pPr>
            <a:r>
              <a:rPr lang="en-IN" sz="1300" b="1" dirty="0" smtClean="0">
                <a:latin typeface="Bookman Old Style" pitchFamily="18" charset="0"/>
              </a:rPr>
              <a:t>Business User:</a:t>
            </a:r>
            <a:endParaRPr lang="en-IN" sz="1300" dirty="0" smtClean="0">
              <a:latin typeface="Bookman Old Style" pitchFamily="18" charset="0"/>
            </a:endParaRPr>
          </a:p>
          <a:p>
            <a:pPr marL="0" indent="0" algn="just">
              <a:spcBef>
                <a:spcPts val="0"/>
              </a:spcBef>
              <a:buNone/>
            </a:pPr>
            <a:r>
              <a:rPr lang="en-IN" sz="1300" b="1" dirty="0" smtClean="0">
                <a:latin typeface="Bookman Old Style" pitchFamily="18" charset="0"/>
                <a:sym typeface="Symbol"/>
              </a:rPr>
              <a:t></a:t>
            </a:r>
            <a:r>
              <a:rPr lang="en-IN" sz="1300" dirty="0" smtClean="0">
                <a:latin typeface="Bookman Old Style" pitchFamily="18" charset="0"/>
              </a:rPr>
              <a:t>Register on </a:t>
            </a:r>
            <a:r>
              <a:rPr lang="en-IN" sz="1300" dirty="0" err="1" smtClean="0">
                <a:latin typeface="Bookman Old Style" pitchFamily="18" charset="0"/>
              </a:rPr>
              <a:t>eBiz</a:t>
            </a:r>
            <a:r>
              <a:rPr lang="en-IN" sz="1300" dirty="0" smtClean="0">
                <a:latin typeface="Bookman Old Style" pitchFamily="18" charset="0"/>
              </a:rPr>
              <a:t> portal; </a:t>
            </a:r>
            <a:r>
              <a:rPr lang="en-IN" sz="1300" b="1" dirty="0" smtClean="0">
                <a:latin typeface="Bookman Old Style" pitchFamily="18" charset="0"/>
                <a:sym typeface="Symbol"/>
              </a:rPr>
              <a:t></a:t>
            </a:r>
            <a:r>
              <a:rPr lang="en-IN" sz="1300" dirty="0" smtClean="0">
                <a:latin typeface="Bookman Old Style" pitchFamily="18" charset="0"/>
              </a:rPr>
              <a:t>Submit application; </a:t>
            </a:r>
            <a:r>
              <a:rPr lang="en-IN" sz="1300" b="1" dirty="0" smtClean="0">
                <a:latin typeface="Bookman Old Style" pitchFamily="18" charset="0"/>
                <a:sym typeface="Symbol"/>
              </a:rPr>
              <a:t></a:t>
            </a:r>
            <a:r>
              <a:rPr lang="en-IN" sz="1300" dirty="0" smtClean="0">
                <a:latin typeface="Bookman Old Style" pitchFamily="18" charset="0"/>
              </a:rPr>
              <a:t>Make Payment; </a:t>
            </a:r>
            <a:r>
              <a:rPr lang="en-IN" sz="1300" b="1" dirty="0" smtClean="0">
                <a:latin typeface="Bookman Old Style" pitchFamily="18" charset="0"/>
                <a:sym typeface="Symbol"/>
              </a:rPr>
              <a:t></a:t>
            </a:r>
            <a:r>
              <a:rPr lang="en-IN" sz="1300" dirty="0" smtClean="0">
                <a:latin typeface="Bookman Old Style" pitchFamily="18" charset="0"/>
              </a:rPr>
              <a:t>Provide clarification sought by the department; </a:t>
            </a:r>
            <a:r>
              <a:rPr lang="en-IN" sz="1300" b="1" dirty="0" smtClean="0">
                <a:latin typeface="Bookman Old Style" pitchFamily="18" charset="0"/>
                <a:sym typeface="Symbol"/>
              </a:rPr>
              <a:t></a:t>
            </a:r>
            <a:r>
              <a:rPr lang="en-IN" sz="1300" dirty="0" smtClean="0">
                <a:latin typeface="Bookman Old Style" pitchFamily="18" charset="0"/>
              </a:rPr>
              <a:t>View status updates sent by department</a:t>
            </a: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b="1" dirty="0" smtClean="0">
                <a:latin typeface="Bookman Old Style" pitchFamily="18" charset="0"/>
              </a:rPr>
              <a:t>AD Bank User:</a:t>
            </a:r>
            <a:endParaRPr lang="en-IN" sz="1300" dirty="0" smtClean="0">
              <a:latin typeface="Bookman Old Style" pitchFamily="18" charset="0"/>
            </a:endParaRPr>
          </a:p>
          <a:p>
            <a:pPr marL="0" indent="0" algn="just">
              <a:spcBef>
                <a:spcPts val="0"/>
              </a:spcBef>
              <a:buNone/>
            </a:pPr>
            <a:r>
              <a:rPr lang="en-IN" sz="1300" b="1" dirty="0" smtClean="0">
                <a:latin typeface="Bookman Old Style" pitchFamily="18" charset="0"/>
                <a:sym typeface="Symbol"/>
              </a:rPr>
              <a:t></a:t>
            </a:r>
            <a:r>
              <a:rPr lang="en-IN" sz="1300" dirty="0" smtClean="0">
                <a:latin typeface="Bookman Old Style" pitchFamily="18" charset="0"/>
              </a:rPr>
              <a:t>Process the application; </a:t>
            </a:r>
            <a:r>
              <a:rPr lang="en-IN" sz="1300" b="1" dirty="0" smtClean="0">
                <a:latin typeface="Bookman Old Style" pitchFamily="18" charset="0"/>
                <a:sym typeface="Symbol"/>
              </a:rPr>
              <a:t></a:t>
            </a:r>
            <a:r>
              <a:rPr lang="en-IN" sz="1300" dirty="0" smtClean="0">
                <a:latin typeface="Bookman Old Style" pitchFamily="18" charset="0"/>
              </a:rPr>
              <a:t>Forward to RBI RO; </a:t>
            </a:r>
            <a:r>
              <a:rPr lang="en-IN" sz="1300" b="1" dirty="0" smtClean="0">
                <a:latin typeface="Bookman Old Style" pitchFamily="18" charset="0"/>
                <a:sym typeface="Symbol"/>
              </a:rPr>
              <a:t></a:t>
            </a:r>
            <a:r>
              <a:rPr lang="en-IN" sz="1300" dirty="0" smtClean="0">
                <a:latin typeface="Bookman Old Style" pitchFamily="18" charset="0"/>
              </a:rPr>
              <a:t>Raise objection if required; </a:t>
            </a:r>
            <a:r>
              <a:rPr lang="en-IN" sz="1300" b="1" dirty="0" smtClean="0">
                <a:latin typeface="Bookman Old Style" pitchFamily="18" charset="0"/>
                <a:sym typeface="Symbol"/>
              </a:rPr>
              <a:t></a:t>
            </a:r>
            <a:r>
              <a:rPr lang="en-IN" sz="1300" dirty="0" smtClean="0">
                <a:latin typeface="Bookman Old Style" pitchFamily="18" charset="0"/>
              </a:rPr>
              <a:t>Update status; </a:t>
            </a:r>
            <a:r>
              <a:rPr lang="en-IN" sz="1300" b="1" dirty="0" smtClean="0">
                <a:latin typeface="Bookman Old Style" pitchFamily="18" charset="0"/>
                <a:sym typeface="Symbol"/>
              </a:rPr>
              <a:t></a:t>
            </a:r>
            <a:r>
              <a:rPr lang="en-IN" sz="1300" dirty="0" smtClean="0">
                <a:latin typeface="Bookman Old Style" pitchFamily="18" charset="0"/>
              </a:rPr>
              <a:t>Issue certificate</a:t>
            </a: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b="1" dirty="0" smtClean="0">
                <a:latin typeface="Bookman Old Style" pitchFamily="18" charset="0"/>
              </a:rPr>
              <a:t>Department User:</a:t>
            </a:r>
            <a:endParaRPr lang="en-IN" sz="1300" dirty="0" smtClean="0">
              <a:latin typeface="Bookman Old Style" pitchFamily="18" charset="0"/>
            </a:endParaRPr>
          </a:p>
          <a:p>
            <a:pPr marL="0" indent="0" algn="just">
              <a:spcBef>
                <a:spcPts val="0"/>
              </a:spcBef>
              <a:buNone/>
            </a:pPr>
            <a:r>
              <a:rPr lang="en-IN" sz="1300" b="1" dirty="0" smtClean="0">
                <a:latin typeface="Bookman Old Style" pitchFamily="18" charset="0"/>
                <a:sym typeface="Symbol"/>
              </a:rPr>
              <a:t></a:t>
            </a:r>
            <a:r>
              <a:rPr lang="en-IN" sz="1300" dirty="0" smtClean="0">
                <a:latin typeface="Bookman Old Style" pitchFamily="18" charset="0"/>
              </a:rPr>
              <a:t>Process the application; </a:t>
            </a:r>
            <a:r>
              <a:rPr lang="en-IN" sz="1300" b="1" dirty="0" smtClean="0">
                <a:latin typeface="Bookman Old Style" pitchFamily="18" charset="0"/>
                <a:sym typeface="Symbol"/>
              </a:rPr>
              <a:t></a:t>
            </a:r>
            <a:r>
              <a:rPr lang="en-IN" sz="1300" dirty="0" smtClean="0">
                <a:latin typeface="Bookman Old Style" pitchFamily="18" charset="0"/>
              </a:rPr>
              <a:t>Raise objection if required; </a:t>
            </a:r>
            <a:r>
              <a:rPr lang="en-IN" sz="1300" b="1" dirty="0" smtClean="0">
                <a:latin typeface="Bookman Old Style" pitchFamily="18" charset="0"/>
                <a:sym typeface="Symbol"/>
              </a:rPr>
              <a:t></a:t>
            </a:r>
            <a:r>
              <a:rPr lang="en-IN" sz="1300" dirty="0" smtClean="0">
                <a:latin typeface="Bookman Old Style" pitchFamily="18" charset="0"/>
              </a:rPr>
              <a:t>Provide approval; </a:t>
            </a:r>
            <a:r>
              <a:rPr lang="en-IN" sz="1300" b="1" dirty="0" smtClean="0">
                <a:latin typeface="Bookman Old Style" pitchFamily="18" charset="0"/>
                <a:sym typeface="Symbol"/>
              </a:rPr>
              <a:t></a:t>
            </a:r>
            <a:r>
              <a:rPr lang="en-IN" sz="1300" dirty="0" smtClean="0">
                <a:latin typeface="Bookman Old Style" pitchFamily="18" charset="0"/>
              </a:rPr>
              <a:t>Update status</a:t>
            </a:r>
            <a:endParaRPr lang="en-US" sz="1300" dirty="0">
              <a:latin typeface="Bookman Old Style"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3266" name="Rectangle 2"/>
          <p:cNvSpPr>
            <a:spLocks noChangeArrowheads="1"/>
          </p:cNvSpPr>
          <p:nvPr/>
        </p:nvSpPr>
        <p:spPr bwMode="auto">
          <a:xfrm>
            <a:off x="358775" y="279400"/>
            <a:ext cx="7386638" cy="538163"/>
          </a:xfrm>
          <a:prstGeom prst="rect">
            <a:avLst/>
          </a:prstGeom>
          <a:noFill/>
          <a:ln w="9525" algn="ctr">
            <a:noFill/>
            <a:miter lim="800000"/>
            <a:headEnd/>
            <a:tailEnd/>
          </a:ln>
          <a:effectLst/>
        </p:spPr>
        <p:txBody>
          <a:bodyPr/>
          <a:lstStyle/>
          <a:p>
            <a:pPr algn="ctr"/>
            <a:r>
              <a:rPr lang="en-US" sz="2000" b="1" dirty="0" smtClean="0">
                <a:solidFill>
                  <a:srgbClr val="FF0000"/>
                </a:solidFill>
                <a:latin typeface="Bookman Old Style" pitchFamily="18" charset="0"/>
              </a:rPr>
              <a:t>Downstream Investments</a:t>
            </a:r>
            <a:endParaRPr lang="en-US" sz="2000" b="1" dirty="0">
              <a:solidFill>
                <a:srgbClr val="FF0000"/>
              </a:solidFill>
              <a:latin typeface="Bookman Old Style" pitchFamily="18" charset="0"/>
            </a:endParaRPr>
          </a:p>
        </p:txBody>
      </p:sp>
      <p:sp>
        <p:nvSpPr>
          <p:cNvPr id="3723267" name="Text Box 3"/>
          <p:cNvSpPr txBox="1">
            <a:spLocks noChangeArrowheads="1"/>
          </p:cNvSpPr>
          <p:nvPr/>
        </p:nvSpPr>
        <p:spPr bwMode="auto">
          <a:xfrm>
            <a:off x="3670300" y="847725"/>
            <a:ext cx="5194490" cy="5626100"/>
          </a:xfrm>
          <a:prstGeom prst="rect">
            <a:avLst/>
          </a:prstGeom>
          <a:noFill/>
          <a:ln w="9525" algn="ctr">
            <a:solidFill>
              <a:schemeClr val="bg1"/>
            </a:solidFill>
            <a:miter lim="800000"/>
            <a:headEnd/>
            <a:tailEnd/>
          </a:ln>
          <a:effectLst/>
        </p:spPr>
        <p:txBody>
          <a:bodyPr/>
          <a:lstStyle/>
          <a:p>
            <a:pPr marL="284163" indent="-284163" algn="just">
              <a:lnSpc>
                <a:spcPts val="1800"/>
              </a:lnSpc>
              <a:spcBef>
                <a:spcPts val="300"/>
              </a:spcBef>
              <a:buFontTx/>
              <a:buChar char="•"/>
            </a:pPr>
            <a:r>
              <a:rPr lang="en-GB" sz="1600" dirty="0" smtClean="0">
                <a:latin typeface="Bookman Old Style" pitchFamily="18" charset="0"/>
              </a:rPr>
              <a:t>Investment by Foreign ‘Owned’ and/ or ‘Controlled’ Indian company into another Indian company</a:t>
            </a:r>
          </a:p>
          <a:p>
            <a:pPr marL="284163" indent="-284163" algn="just">
              <a:lnSpc>
                <a:spcPts val="1800"/>
              </a:lnSpc>
              <a:spcBef>
                <a:spcPts val="300"/>
              </a:spcBef>
              <a:buFontTx/>
              <a:buChar char="•"/>
            </a:pPr>
            <a:r>
              <a:rPr lang="en-GB" sz="1600" dirty="0" smtClean="0">
                <a:latin typeface="Bookman Old Style" pitchFamily="18" charset="0"/>
              </a:rPr>
              <a:t>Covers fresh investment and acquisition of existing shares </a:t>
            </a:r>
          </a:p>
          <a:p>
            <a:pPr marL="284163" indent="-284163" algn="just">
              <a:lnSpc>
                <a:spcPts val="1800"/>
              </a:lnSpc>
              <a:spcBef>
                <a:spcPts val="300"/>
              </a:spcBef>
              <a:buFontTx/>
              <a:buChar char="•"/>
            </a:pPr>
            <a:r>
              <a:rPr lang="en-GB" sz="1600" dirty="0" smtClean="0">
                <a:latin typeface="Bookman Old Style" pitchFamily="18" charset="0"/>
              </a:rPr>
              <a:t>Regarded as </a:t>
            </a:r>
            <a:r>
              <a:rPr lang="en-GB" sz="1600" b="1" dirty="0" smtClean="0">
                <a:latin typeface="Bookman Old Style" pitchFamily="18" charset="0"/>
              </a:rPr>
              <a:t>Indirect FDI</a:t>
            </a:r>
          </a:p>
          <a:p>
            <a:pPr marL="284163" indent="-284163" algn="just">
              <a:lnSpc>
                <a:spcPts val="1800"/>
              </a:lnSpc>
              <a:spcBef>
                <a:spcPts val="300"/>
              </a:spcBef>
              <a:buFontTx/>
              <a:buChar char="•"/>
            </a:pPr>
            <a:r>
              <a:rPr lang="en-GB" sz="1600" b="1" dirty="0" smtClean="0">
                <a:latin typeface="Bookman Old Style" pitchFamily="18" charset="0"/>
              </a:rPr>
              <a:t>Pricing guidelines applicable to Direct FDI will equally apply</a:t>
            </a:r>
            <a:r>
              <a:rPr lang="en-GB" sz="1600" dirty="0" smtClean="0">
                <a:latin typeface="Bookman Old Style" pitchFamily="18" charset="0"/>
              </a:rPr>
              <a:t> </a:t>
            </a:r>
          </a:p>
          <a:p>
            <a:pPr marL="746125" lvl="1" indent="-288925" algn="just">
              <a:lnSpc>
                <a:spcPts val="1800"/>
              </a:lnSpc>
              <a:spcBef>
                <a:spcPts val="300"/>
              </a:spcBef>
              <a:buSzPct val="90000"/>
              <a:buFontTx/>
              <a:buChar char="•"/>
            </a:pPr>
            <a:r>
              <a:rPr lang="en-GB" sz="1400" dirty="0" smtClean="0">
                <a:solidFill>
                  <a:srgbClr val="000000"/>
                </a:solidFill>
                <a:latin typeface="Bookman Old Style" pitchFamily="18" charset="0"/>
                <a:cs typeface="Helvetica" pitchFamily="34" charset="0"/>
              </a:rPr>
              <a:t>Investment/ consideration for transfer &gt; Fair Value </a:t>
            </a:r>
          </a:p>
          <a:p>
            <a:pPr marL="284163" indent="-284163" algn="just">
              <a:lnSpc>
                <a:spcPts val="1800"/>
              </a:lnSpc>
              <a:spcBef>
                <a:spcPts val="300"/>
              </a:spcBef>
              <a:buFontTx/>
              <a:buChar char="•"/>
            </a:pPr>
            <a:r>
              <a:rPr lang="en-GB" sz="1600" dirty="0" smtClean="0">
                <a:latin typeface="Bookman Old Style" pitchFamily="18" charset="0"/>
              </a:rPr>
              <a:t>Compliance: Filing of intimation with SIA, DIPP and FIPB within 30 days from date of investment</a:t>
            </a:r>
          </a:p>
          <a:p>
            <a:pPr marL="284163" indent="-284163" algn="just">
              <a:lnSpc>
                <a:spcPts val="1800"/>
              </a:lnSpc>
              <a:spcBef>
                <a:spcPts val="300"/>
              </a:spcBef>
              <a:buFontTx/>
              <a:buChar char="•"/>
            </a:pPr>
            <a:r>
              <a:rPr lang="en-GB" sz="1600" dirty="0" smtClean="0">
                <a:latin typeface="Bookman Old Style" pitchFamily="18" charset="0"/>
              </a:rPr>
              <a:t>Downstream buy-backs also covered by pricing guidelines </a:t>
            </a:r>
          </a:p>
          <a:p>
            <a:pPr marL="746125" lvl="1" indent="-288925" algn="just">
              <a:lnSpc>
                <a:spcPts val="1800"/>
              </a:lnSpc>
              <a:spcBef>
                <a:spcPts val="300"/>
              </a:spcBef>
              <a:buSzPct val="90000"/>
              <a:buFontTx/>
              <a:buChar char="•"/>
            </a:pPr>
            <a:r>
              <a:rPr lang="en-GB" sz="1400" dirty="0" smtClean="0">
                <a:solidFill>
                  <a:srgbClr val="000000"/>
                </a:solidFill>
                <a:latin typeface="Bookman Old Style" pitchFamily="18" charset="0"/>
                <a:cs typeface="Helvetica" pitchFamily="34" charset="0"/>
              </a:rPr>
              <a:t>Buy-back price &lt; Current Fair Value </a:t>
            </a:r>
          </a:p>
          <a:p>
            <a:pPr marL="284163" indent="-284163" algn="just">
              <a:lnSpc>
                <a:spcPts val="1800"/>
              </a:lnSpc>
              <a:spcBef>
                <a:spcPts val="300"/>
              </a:spcBef>
              <a:buFontTx/>
              <a:buChar char="•"/>
            </a:pPr>
            <a:r>
              <a:rPr lang="en-GB" sz="1600" dirty="0" smtClean="0">
                <a:latin typeface="Bookman Old Style" pitchFamily="18" charset="0"/>
              </a:rPr>
              <a:t>Valuation needs to be done by a Chartered Accountant or SEBI Regd. Merchant Banker </a:t>
            </a:r>
          </a:p>
          <a:p>
            <a:pPr marL="284163" indent="-284163" algn="just">
              <a:lnSpc>
                <a:spcPts val="1800"/>
              </a:lnSpc>
              <a:spcBef>
                <a:spcPts val="300"/>
              </a:spcBef>
              <a:buFontTx/>
              <a:buChar char="•"/>
            </a:pPr>
            <a:r>
              <a:rPr lang="en-GB" sz="1600" dirty="0" smtClean="0">
                <a:latin typeface="Bookman Old Style" pitchFamily="18" charset="0"/>
              </a:rPr>
              <a:t>Anomaly: Downstream investment through acquisition of shares from NR  </a:t>
            </a:r>
          </a:p>
          <a:p>
            <a:pPr marL="746125" lvl="1" indent="-288925" algn="just">
              <a:lnSpc>
                <a:spcPts val="1800"/>
              </a:lnSpc>
              <a:spcBef>
                <a:spcPts val="300"/>
              </a:spcBef>
              <a:buSzPct val="90000"/>
              <a:buFontTx/>
              <a:buChar char="•"/>
            </a:pPr>
            <a:r>
              <a:rPr lang="en-GB" sz="1400" dirty="0" smtClean="0">
                <a:solidFill>
                  <a:srgbClr val="000000"/>
                </a:solidFill>
                <a:latin typeface="Bookman Old Style" pitchFamily="18" charset="0"/>
                <a:cs typeface="Helvetica" pitchFamily="34" charset="0"/>
              </a:rPr>
              <a:t>Indian company can record share transfer only on receiving acknowledged Form FC-TRS </a:t>
            </a:r>
          </a:p>
        </p:txBody>
      </p:sp>
      <p:sp>
        <p:nvSpPr>
          <p:cNvPr id="5" name="Rectangle 4"/>
          <p:cNvSpPr/>
          <p:nvPr/>
        </p:nvSpPr>
        <p:spPr bwMode="auto">
          <a:xfrm>
            <a:off x="1181100" y="1689100"/>
            <a:ext cx="1308100" cy="4699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Bookman Old Style" pitchFamily="18" charset="0"/>
              </a:rPr>
              <a:t>Foreign Co</a:t>
            </a:r>
          </a:p>
        </p:txBody>
      </p:sp>
      <p:sp>
        <p:nvSpPr>
          <p:cNvPr id="6" name="Rectangle 5"/>
          <p:cNvSpPr/>
          <p:nvPr/>
        </p:nvSpPr>
        <p:spPr bwMode="auto">
          <a:xfrm>
            <a:off x="1181100" y="2565400"/>
            <a:ext cx="1308100" cy="4699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Bookman Old Style" pitchFamily="18" charset="0"/>
              </a:rPr>
              <a:t>Indian Co</a:t>
            </a:r>
          </a:p>
        </p:txBody>
      </p:sp>
      <p:sp>
        <p:nvSpPr>
          <p:cNvPr id="7" name="Rectangle 6"/>
          <p:cNvSpPr/>
          <p:nvPr/>
        </p:nvSpPr>
        <p:spPr bwMode="auto">
          <a:xfrm>
            <a:off x="1181100" y="3441700"/>
            <a:ext cx="1308100" cy="4699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Bookman Old Style" pitchFamily="18" charset="0"/>
              </a:rPr>
              <a:t>Downstream Indian Co</a:t>
            </a:r>
          </a:p>
        </p:txBody>
      </p:sp>
      <p:cxnSp>
        <p:nvCxnSpPr>
          <p:cNvPr id="9" name="Straight Arrow Connector 8"/>
          <p:cNvCxnSpPr>
            <a:stCxn id="5" idx="2"/>
            <a:endCxn id="6" idx="0"/>
          </p:cNvCxnSpPr>
          <p:nvPr/>
        </p:nvCxnSpPr>
        <p:spPr bwMode="auto">
          <a:xfrm>
            <a:off x="1835150" y="2159000"/>
            <a:ext cx="0" cy="406400"/>
          </a:xfrm>
          <a:prstGeom prst="straightConnector1">
            <a:avLst/>
          </a:prstGeom>
          <a:noFill/>
          <a:ln w="9525" cap="flat" cmpd="sng" algn="ctr">
            <a:solidFill>
              <a:schemeClr val="tx1"/>
            </a:solidFill>
            <a:prstDash val="solid"/>
            <a:round/>
            <a:headEnd type="none" w="med" len="med"/>
            <a:tailEnd type="arrow"/>
          </a:ln>
          <a:effectLst/>
        </p:spPr>
      </p:cxnSp>
      <p:cxnSp>
        <p:nvCxnSpPr>
          <p:cNvPr id="10" name="Straight Arrow Connector 9"/>
          <p:cNvCxnSpPr>
            <a:stCxn id="6" idx="2"/>
            <a:endCxn id="7" idx="0"/>
          </p:cNvCxnSpPr>
          <p:nvPr/>
        </p:nvCxnSpPr>
        <p:spPr bwMode="auto">
          <a:xfrm>
            <a:off x="1835150" y="3035300"/>
            <a:ext cx="0" cy="406400"/>
          </a:xfrm>
          <a:prstGeom prst="straightConnector1">
            <a:avLst/>
          </a:prstGeom>
          <a:noFill/>
          <a:ln w="9525" cap="flat" cmpd="sng" algn="ctr">
            <a:solidFill>
              <a:schemeClr val="tx1"/>
            </a:solidFill>
            <a:prstDash val="solid"/>
            <a:round/>
            <a:headEnd type="none" w="med" len="med"/>
            <a:tailEnd type="arrow"/>
          </a:ln>
          <a:effectLst/>
        </p:spPr>
      </p:cxnSp>
      <p:sp>
        <p:nvSpPr>
          <p:cNvPr id="14" name="Rectangle 13"/>
          <p:cNvSpPr/>
          <p:nvPr/>
        </p:nvSpPr>
        <p:spPr>
          <a:xfrm>
            <a:off x="1849584" y="2211001"/>
            <a:ext cx="617477" cy="261610"/>
          </a:xfrm>
          <a:prstGeom prst="rect">
            <a:avLst/>
          </a:prstGeom>
        </p:spPr>
        <p:txBody>
          <a:bodyPr wrap="none">
            <a:spAutoFit/>
          </a:bodyPr>
          <a:lstStyle/>
          <a:p>
            <a:r>
              <a:rPr lang="en-GB" sz="1100" dirty="0" smtClean="0">
                <a:solidFill>
                  <a:srgbClr val="000000"/>
                </a:solidFill>
                <a:latin typeface="Bookman Old Style" pitchFamily="18" charset="0"/>
              </a:rPr>
              <a:t>&gt; 50%</a:t>
            </a:r>
            <a:endParaRPr lang="en-US" sz="1000" dirty="0">
              <a:latin typeface="Bookman Old Style" pitchFamily="18" charset="0"/>
            </a:endParaRPr>
          </a:p>
        </p:txBody>
      </p:sp>
      <p:sp>
        <p:nvSpPr>
          <p:cNvPr id="15" name="Rectangle 14"/>
          <p:cNvSpPr/>
          <p:nvPr/>
        </p:nvSpPr>
        <p:spPr>
          <a:xfrm>
            <a:off x="1836884" y="3112701"/>
            <a:ext cx="1011815" cy="261610"/>
          </a:xfrm>
          <a:prstGeom prst="rect">
            <a:avLst/>
          </a:prstGeom>
        </p:spPr>
        <p:txBody>
          <a:bodyPr wrap="none">
            <a:spAutoFit/>
          </a:bodyPr>
          <a:lstStyle/>
          <a:p>
            <a:r>
              <a:rPr lang="en-GB" sz="1100" dirty="0" smtClean="0">
                <a:solidFill>
                  <a:srgbClr val="000000"/>
                </a:solidFill>
                <a:latin typeface="Bookman Old Style" pitchFamily="18" charset="0"/>
              </a:rPr>
              <a:t>1% to 100%</a:t>
            </a:r>
            <a:endParaRPr lang="en-US" sz="1000" dirty="0">
              <a:latin typeface="Bookman Old Style" pitchFamily="18" charset="0"/>
            </a:endParaRP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pPr algn="ctr"/>
            <a:r>
              <a:rPr lang="en-US" sz="3200" b="1" dirty="0" smtClean="0">
                <a:latin typeface="Bookman Old Style" pitchFamily="18" charset="0"/>
              </a:rPr>
              <a:t>Indirect FDI/‘Control’</a:t>
            </a:r>
            <a:endParaRPr lang="en-US" sz="3200" dirty="0">
              <a:latin typeface="Bookman Old Style" pitchFamily="18" charset="0"/>
            </a:endParaRPr>
          </a:p>
        </p:txBody>
      </p:sp>
      <p:sp>
        <p:nvSpPr>
          <p:cNvPr id="3" name="Content Placeholder 2"/>
          <p:cNvSpPr>
            <a:spLocks noGrp="1"/>
          </p:cNvSpPr>
          <p:nvPr>
            <p:ph idx="1"/>
          </p:nvPr>
        </p:nvSpPr>
        <p:spPr>
          <a:xfrm>
            <a:off x="457200" y="609600"/>
            <a:ext cx="8229600" cy="6096000"/>
          </a:xfrm>
        </p:spPr>
        <p:txBody>
          <a:bodyPr>
            <a:noAutofit/>
          </a:bodyPr>
          <a:lstStyle/>
          <a:p>
            <a:pPr marL="0" indent="0" algn="just">
              <a:buNone/>
            </a:pPr>
            <a:r>
              <a:rPr lang="en-IN" sz="1600" b="1" dirty="0" smtClean="0">
                <a:solidFill>
                  <a:srgbClr val="FF0000"/>
                </a:solidFill>
                <a:latin typeface="Bookman Old Style" pitchFamily="18" charset="0"/>
              </a:rPr>
              <a:t>Earlier:</a:t>
            </a:r>
            <a:r>
              <a:rPr lang="en-IN" sz="1600" dirty="0" smtClean="0">
                <a:latin typeface="Bookman Old Style" pitchFamily="18" charset="0"/>
              </a:rPr>
              <a:t> A company is considered as </a:t>
            </a:r>
            <a:r>
              <a:rPr lang="en-IN" sz="1600" b="1" dirty="0" smtClean="0">
                <a:solidFill>
                  <a:srgbClr val="FF0000"/>
                </a:solidFill>
                <a:latin typeface="Bookman Old Style" pitchFamily="18" charset="0"/>
              </a:rPr>
              <a:t>‘Controlled’ </a:t>
            </a:r>
            <a:r>
              <a:rPr lang="en-IN" sz="1600" b="1" dirty="0" smtClean="0">
                <a:latin typeface="Bookman Old Style" pitchFamily="18" charset="0"/>
              </a:rPr>
              <a:t>by resident Indian citizens</a:t>
            </a:r>
            <a:r>
              <a:rPr lang="en-IN" sz="1600" dirty="0" smtClean="0">
                <a:latin typeface="Bookman Old Style" pitchFamily="18" charset="0"/>
              </a:rPr>
              <a:t> if the resident Indian citizens and Indian companies, which are owned and controlled by resident Indian citizens, have the power to appoint a </a:t>
            </a:r>
            <a:r>
              <a:rPr lang="en-IN" sz="1600" b="1" dirty="0" smtClean="0">
                <a:latin typeface="Bookman Old Style" pitchFamily="18" charset="0"/>
              </a:rPr>
              <a:t>majority of its directors in that company</a:t>
            </a:r>
            <a:r>
              <a:rPr lang="en-IN" sz="1600" dirty="0" smtClean="0">
                <a:latin typeface="Bookman Old Style" pitchFamily="18" charset="0"/>
              </a:rPr>
              <a:t>.</a:t>
            </a:r>
          </a:p>
          <a:p>
            <a:pPr marL="0" indent="0" algn="just">
              <a:buNone/>
            </a:pPr>
            <a:endParaRPr lang="en-US" sz="1600" b="1" dirty="0" smtClean="0">
              <a:solidFill>
                <a:srgbClr val="FF0000"/>
              </a:solidFill>
              <a:latin typeface="Bookman Old Style" pitchFamily="18" charset="0"/>
            </a:endParaRPr>
          </a:p>
          <a:p>
            <a:pPr marL="0" indent="0" algn="just">
              <a:buNone/>
            </a:pPr>
            <a:r>
              <a:rPr lang="en-US" sz="1600" b="1" dirty="0" smtClean="0">
                <a:solidFill>
                  <a:srgbClr val="FF0000"/>
                </a:solidFill>
                <a:latin typeface="Bookman Old Style" pitchFamily="18" charset="0"/>
              </a:rPr>
              <a:t>Revised: </a:t>
            </a:r>
            <a:r>
              <a:rPr lang="en-US" sz="1600" b="1" dirty="0" smtClean="0">
                <a:latin typeface="Bookman Old Style" pitchFamily="18" charset="0"/>
              </a:rPr>
              <a:t>‘Control’ shall include the right to appoint a majority of the directors or </a:t>
            </a:r>
            <a:r>
              <a:rPr lang="en-US" sz="1600" b="1" dirty="0" smtClean="0">
                <a:solidFill>
                  <a:srgbClr val="FF0000"/>
                </a:solidFill>
                <a:latin typeface="Bookman Old Style" pitchFamily="18" charset="0"/>
              </a:rPr>
              <a:t>to control the management or policy decisions including by virtue of their shareholding or management rights or shareholders agreements or voting agreements</a:t>
            </a:r>
            <a:r>
              <a:rPr lang="en-US" sz="1600" b="1" dirty="0" smtClean="0">
                <a:latin typeface="Bookman Old Style" pitchFamily="18" charset="0"/>
              </a:rPr>
              <a:t>.</a:t>
            </a:r>
            <a:r>
              <a:rPr lang="en-US" sz="1600" dirty="0" smtClean="0">
                <a:latin typeface="Bookman Old Style" pitchFamily="18" charset="0"/>
              </a:rPr>
              <a:t> </a:t>
            </a:r>
          </a:p>
          <a:p>
            <a:pPr marL="0" indent="0" algn="just">
              <a:buNone/>
            </a:pPr>
            <a:endParaRPr lang="en-IN" sz="1600" dirty="0" smtClean="0">
              <a:latin typeface="Bookman Old Style" pitchFamily="18" charset="0"/>
            </a:endParaRPr>
          </a:p>
          <a:p>
            <a:pPr marL="0" indent="0" algn="just">
              <a:buNone/>
            </a:pPr>
            <a:r>
              <a:rPr lang="en-IN" sz="1600" dirty="0" smtClean="0">
                <a:latin typeface="Bookman Old Style" pitchFamily="18" charset="0"/>
              </a:rPr>
              <a:t>A company is considered as </a:t>
            </a:r>
            <a:r>
              <a:rPr lang="en-IN" sz="1600" b="1" dirty="0" smtClean="0">
                <a:solidFill>
                  <a:srgbClr val="FF0000"/>
                </a:solidFill>
                <a:latin typeface="Bookman Old Style" pitchFamily="18" charset="0"/>
              </a:rPr>
              <a:t>‘Owned’ </a:t>
            </a:r>
            <a:r>
              <a:rPr lang="en-IN" sz="1600" b="1" dirty="0" smtClean="0">
                <a:latin typeface="Bookman Old Style" pitchFamily="18" charset="0"/>
              </a:rPr>
              <a:t>by resident Indian citizens</a:t>
            </a:r>
            <a:r>
              <a:rPr lang="en-IN" sz="1600" dirty="0" smtClean="0">
                <a:latin typeface="Bookman Old Style" pitchFamily="18" charset="0"/>
              </a:rPr>
              <a:t> if </a:t>
            </a:r>
            <a:r>
              <a:rPr lang="en-IN" sz="1600" b="1" dirty="0" smtClean="0">
                <a:latin typeface="Bookman Old Style" pitchFamily="18" charset="0"/>
              </a:rPr>
              <a:t>more than </a:t>
            </a:r>
            <a:r>
              <a:rPr lang="en-IN" sz="1600" b="1" dirty="0" smtClean="0">
                <a:solidFill>
                  <a:srgbClr val="FF0000"/>
                </a:solidFill>
                <a:latin typeface="Bookman Old Style" pitchFamily="18" charset="0"/>
              </a:rPr>
              <a:t>50% of the capital </a:t>
            </a:r>
            <a:r>
              <a:rPr lang="en-IN" sz="1600" b="1" dirty="0" smtClean="0">
                <a:latin typeface="Bookman Old Style" pitchFamily="18" charset="0"/>
              </a:rPr>
              <a:t>in it is beneficially owned by resident Indian citizens and / or Indian companies</a:t>
            </a:r>
            <a:r>
              <a:rPr lang="en-IN" sz="1600" dirty="0" smtClean="0">
                <a:latin typeface="Bookman Old Style" pitchFamily="18" charset="0"/>
              </a:rPr>
              <a:t>, which are ultimately owned and controlled by resident Indian citizens.</a:t>
            </a:r>
          </a:p>
          <a:p>
            <a:pPr algn="just"/>
            <a:r>
              <a:rPr lang="en-IN" sz="1600" b="1" dirty="0" smtClean="0">
                <a:solidFill>
                  <a:srgbClr val="FF0000"/>
                </a:solidFill>
                <a:latin typeface="Bookman Old Style" pitchFamily="18" charset="0"/>
              </a:rPr>
              <a:t>Aviation Sector: Substantial ownership and effective control of which is vested in Indian nationals</a:t>
            </a:r>
          </a:p>
          <a:p>
            <a:pPr algn="just"/>
            <a:endParaRPr lang="en-IN" sz="1600" b="1" dirty="0" smtClean="0">
              <a:solidFill>
                <a:srgbClr val="FF0000"/>
              </a:solidFill>
              <a:latin typeface="Bookman Old Style" pitchFamily="18" charset="0"/>
            </a:endParaRPr>
          </a:p>
          <a:p>
            <a:pPr algn="just"/>
            <a:r>
              <a:rPr lang="en-US" sz="1600" b="1" dirty="0" smtClean="0">
                <a:solidFill>
                  <a:srgbClr val="FF0000"/>
                </a:solidFill>
                <a:latin typeface="Bookman Old Style" pitchFamily="18" charset="0"/>
              </a:rPr>
              <a:t>SEBI: Right of first refusal and tag along rights do not amount to change in CONTROL as per Takeover Regulations</a:t>
            </a:r>
          </a:p>
          <a:p>
            <a:pPr algn="just"/>
            <a:endParaRPr lang="en-US" sz="1600" b="1" dirty="0" smtClean="0">
              <a:solidFill>
                <a:srgbClr val="FF0000"/>
              </a:solidFill>
              <a:latin typeface="Bookman Old Style" pitchFamily="18" charset="0"/>
            </a:endParaRPr>
          </a:p>
          <a:p>
            <a:pPr algn="just"/>
            <a:r>
              <a:rPr lang="en-US" sz="1600" b="1" dirty="0" smtClean="0">
                <a:solidFill>
                  <a:srgbClr val="FF0000"/>
                </a:solidFill>
                <a:latin typeface="Bookman Old Style" pitchFamily="18" charset="0"/>
              </a:rPr>
              <a:t>In sector which are not prohibited (e.g. retail), Indian operating companies owned &amp; controlled by Indians, invest downstream into retail businesses, whether multi-brand, single brand or e-commerce. </a:t>
            </a:r>
            <a:endParaRPr lang="en-IN" sz="16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pPr algn="ctr"/>
            <a:r>
              <a:rPr lang="en-IN" sz="2800" b="1" dirty="0" smtClean="0">
                <a:solidFill>
                  <a:srgbClr val="FF0000"/>
                </a:solidFill>
                <a:latin typeface="Bookman Old Style" pitchFamily="18" charset="0"/>
              </a:rPr>
              <a:t>Indirect cases:</a:t>
            </a:r>
            <a:endParaRPr lang="en-IN" sz="2800" dirty="0">
              <a:solidFill>
                <a:srgbClr val="FF0000"/>
              </a:solidFill>
              <a:latin typeface="Bookman Old Style" pitchFamily="18" charset="0"/>
            </a:endParaRPr>
          </a:p>
        </p:txBody>
      </p:sp>
      <p:sp>
        <p:nvSpPr>
          <p:cNvPr id="3" name="Content Placeholder 2"/>
          <p:cNvSpPr>
            <a:spLocks noGrp="1"/>
          </p:cNvSpPr>
          <p:nvPr>
            <p:ph idx="1"/>
          </p:nvPr>
        </p:nvSpPr>
        <p:spPr>
          <a:xfrm>
            <a:off x="457200" y="457200"/>
            <a:ext cx="8229600" cy="6248400"/>
          </a:xfrm>
        </p:spPr>
        <p:txBody>
          <a:bodyPr>
            <a:noAutofit/>
          </a:bodyPr>
          <a:lstStyle/>
          <a:p>
            <a:pPr marL="0" indent="0" algn="just">
              <a:spcBef>
                <a:spcPts val="0"/>
              </a:spcBef>
              <a:buNone/>
            </a:pPr>
            <a:r>
              <a:rPr lang="en-IN" sz="1400" b="1" dirty="0" smtClean="0">
                <a:solidFill>
                  <a:srgbClr val="FF0000"/>
                </a:solidFill>
                <a:latin typeface="Bookman Old Style" pitchFamily="18" charset="0"/>
              </a:rPr>
              <a:t>Prohibited sectors: Not permitted. </a:t>
            </a:r>
          </a:p>
          <a:p>
            <a:pPr marL="0" indent="0" algn="just">
              <a:spcBef>
                <a:spcPts val="0"/>
              </a:spcBef>
              <a:buNone/>
            </a:pPr>
            <a:endParaRPr lang="en-IN" sz="800" dirty="0" smtClean="0">
              <a:latin typeface="Bookman Old Style" pitchFamily="18" charset="0"/>
            </a:endParaRPr>
          </a:p>
          <a:p>
            <a:pPr marL="0" indent="0" algn="just">
              <a:spcBef>
                <a:spcPts val="0"/>
              </a:spcBef>
              <a:buNone/>
            </a:pPr>
            <a:r>
              <a:rPr lang="en-IN" sz="1400" dirty="0" smtClean="0">
                <a:latin typeface="Bookman Old Style" pitchFamily="18" charset="0"/>
              </a:rPr>
              <a:t>RBI Master Circular: The </a:t>
            </a:r>
            <a:r>
              <a:rPr lang="en-IN" sz="1400" b="1" dirty="0" smtClean="0">
                <a:solidFill>
                  <a:srgbClr val="FF0000"/>
                </a:solidFill>
                <a:latin typeface="Bookman Old Style" pitchFamily="18" charset="0"/>
              </a:rPr>
              <a:t>FDI recipient Indian company at the first level</a:t>
            </a:r>
            <a:r>
              <a:rPr lang="en-IN" sz="1400" dirty="0" smtClean="0">
                <a:solidFill>
                  <a:srgbClr val="FF0000"/>
                </a:solidFill>
                <a:latin typeface="Bookman Old Style" pitchFamily="18" charset="0"/>
              </a:rPr>
              <a:t> </a:t>
            </a:r>
            <a:r>
              <a:rPr lang="en-IN" sz="1400" dirty="0" smtClean="0">
                <a:latin typeface="Bookman Old Style" pitchFamily="18" charset="0"/>
              </a:rPr>
              <a:t>which is responsible for ensuring compliance with the FDI </a:t>
            </a:r>
            <a:r>
              <a:rPr lang="en-IN" sz="1400" dirty="0" err="1" smtClean="0">
                <a:latin typeface="Bookman Old Style" pitchFamily="18" charset="0"/>
              </a:rPr>
              <a:t>conditionalities</a:t>
            </a:r>
            <a:r>
              <a:rPr lang="en-IN" sz="1400" dirty="0" smtClean="0">
                <a:latin typeface="Bookman Old Style" pitchFamily="18" charset="0"/>
              </a:rPr>
              <a:t> like </a:t>
            </a:r>
            <a:r>
              <a:rPr lang="en-IN" sz="1400" b="1" dirty="0" smtClean="0">
                <a:solidFill>
                  <a:srgbClr val="FF0000"/>
                </a:solidFill>
                <a:latin typeface="Bookman Old Style" pitchFamily="18" charset="0"/>
              </a:rPr>
              <a:t>no indirect foreign </a:t>
            </a:r>
            <a:r>
              <a:rPr lang="en-IN" sz="1400" b="1" u="sng" dirty="0" smtClean="0">
                <a:latin typeface="Bookman Old Style" pitchFamily="18" charset="0"/>
              </a:rPr>
              <a:t>investment in prohibited sector</a:t>
            </a:r>
            <a:r>
              <a:rPr lang="en-IN" sz="1400" dirty="0" smtClean="0">
                <a:latin typeface="Bookman Old Style" pitchFamily="18" charset="0"/>
              </a:rPr>
              <a:t>, entry route, </a:t>
            </a:r>
            <a:r>
              <a:rPr lang="en-IN" sz="1400" b="1" dirty="0" smtClean="0">
                <a:solidFill>
                  <a:srgbClr val="FF0000"/>
                </a:solidFill>
                <a:latin typeface="Bookman Old Style" pitchFamily="18" charset="0"/>
              </a:rPr>
              <a:t>sectoral cap/</a:t>
            </a:r>
            <a:r>
              <a:rPr lang="en-IN" sz="1400" b="1" dirty="0" err="1" smtClean="0">
                <a:solidFill>
                  <a:srgbClr val="FF0000"/>
                </a:solidFill>
                <a:latin typeface="Bookman Old Style" pitchFamily="18" charset="0"/>
              </a:rPr>
              <a:t>conditionalities</a:t>
            </a:r>
            <a:r>
              <a:rPr lang="en-IN" sz="1400" dirty="0" smtClean="0">
                <a:latin typeface="Bookman Old Style" pitchFamily="18" charset="0"/>
              </a:rPr>
              <a:t>, etc. for the </a:t>
            </a:r>
            <a:r>
              <a:rPr lang="en-IN" sz="1400" b="1" dirty="0" smtClean="0">
                <a:solidFill>
                  <a:srgbClr val="FF0000"/>
                </a:solidFill>
                <a:latin typeface="Bookman Old Style" pitchFamily="18" charset="0"/>
              </a:rPr>
              <a:t>downstream investment made by in the subsidiary companies at second level and so on</a:t>
            </a:r>
            <a:r>
              <a:rPr lang="en-IN" sz="1400" dirty="0" smtClean="0">
                <a:solidFill>
                  <a:srgbClr val="FF0000"/>
                </a:solidFill>
                <a:latin typeface="Bookman Old Style" pitchFamily="18" charset="0"/>
              </a:rPr>
              <a:t> </a:t>
            </a:r>
            <a:r>
              <a:rPr lang="en-IN" sz="1400" dirty="0" smtClean="0">
                <a:latin typeface="Bookman Old Style" pitchFamily="18" charset="0"/>
              </a:rPr>
              <a:t>and so forth would obtain a certificate to this effect from its statutory auditor on an annual basis as regards status of compliance with the instructions on downstream investment and compliance with FEMA provisions.</a:t>
            </a:r>
          </a:p>
          <a:p>
            <a:pPr marL="0" indent="0" algn="just">
              <a:spcBef>
                <a:spcPts val="0"/>
              </a:spcBef>
              <a:buNone/>
            </a:pPr>
            <a:endParaRPr lang="en-IN" sz="800" dirty="0" smtClean="0">
              <a:latin typeface="Bookman Old Style" pitchFamily="18" charset="0"/>
            </a:endParaRPr>
          </a:p>
          <a:p>
            <a:pPr marL="0" indent="0" algn="just">
              <a:spcBef>
                <a:spcPts val="0"/>
              </a:spcBef>
              <a:buNone/>
            </a:pPr>
            <a:r>
              <a:rPr lang="en-IN" sz="1400" b="1" dirty="0" smtClean="0">
                <a:solidFill>
                  <a:srgbClr val="FF0000"/>
                </a:solidFill>
                <a:latin typeface="Bookman Old Style" pitchFamily="18" charset="0"/>
              </a:rPr>
              <a:t>Indirect foreign investment via Indian Owned &amp; Controlled Company: </a:t>
            </a:r>
            <a:r>
              <a:rPr lang="en-IN" sz="1400" b="1" dirty="0" smtClean="0">
                <a:latin typeface="Bookman Old Style" pitchFamily="18" charset="0"/>
              </a:rPr>
              <a:t>Telecom, I&amp;B,  Print Media, Single brand retail Trading, Multi Brand Retail Trading, Media, Pharmaceuticals, Construction and development projects/Real estate</a:t>
            </a:r>
          </a:p>
          <a:p>
            <a:pPr marL="0" indent="0" algn="just">
              <a:spcBef>
                <a:spcPts val="0"/>
              </a:spcBef>
              <a:buNone/>
            </a:pPr>
            <a:endParaRPr lang="en-IN" sz="800" dirty="0" smtClean="0">
              <a:latin typeface="Bookman Old Style" pitchFamily="18" charset="0"/>
            </a:endParaRPr>
          </a:p>
          <a:p>
            <a:pPr marL="0" indent="0" algn="just">
              <a:spcBef>
                <a:spcPts val="0"/>
              </a:spcBef>
              <a:buNone/>
            </a:pPr>
            <a:r>
              <a:rPr lang="en-IN" sz="1400" dirty="0" smtClean="0">
                <a:latin typeface="Bookman Old Style" pitchFamily="18" charset="0"/>
              </a:rPr>
              <a:t>Downstream investments by Indian companies will be subject to the following conditions: </a:t>
            </a:r>
          </a:p>
          <a:p>
            <a:pPr marL="355600" indent="-355600" algn="just">
              <a:spcBef>
                <a:spcPts val="0"/>
              </a:spcBef>
              <a:buNone/>
            </a:pPr>
            <a:r>
              <a:rPr lang="en-IN" sz="1400" dirty="0" smtClean="0">
                <a:latin typeface="Bookman Old Style" pitchFamily="18" charset="0"/>
              </a:rPr>
              <a:t>(</a:t>
            </a:r>
            <a:r>
              <a:rPr lang="en-IN" sz="1400" dirty="0" err="1" smtClean="0">
                <a:latin typeface="Bookman Old Style" pitchFamily="18" charset="0"/>
              </a:rPr>
              <a:t>i</a:t>
            </a:r>
            <a:r>
              <a:rPr lang="en-IN" sz="1400" dirty="0" smtClean="0">
                <a:latin typeface="Bookman Old Style" pitchFamily="18" charset="0"/>
              </a:rPr>
              <a:t>) 	Such a company is to </a:t>
            </a:r>
            <a:r>
              <a:rPr lang="en-IN" sz="1400" b="1" dirty="0" smtClean="0">
                <a:latin typeface="Bookman Old Style" pitchFamily="18" charset="0"/>
              </a:rPr>
              <a:t>notify SIA, DIPP and FIPB</a:t>
            </a:r>
            <a:r>
              <a:rPr lang="en-IN" sz="1400" dirty="0" smtClean="0">
                <a:latin typeface="Bookman Old Style" pitchFamily="18" charset="0"/>
              </a:rPr>
              <a:t> of its downstream investment in the form available at </a:t>
            </a:r>
            <a:r>
              <a:rPr lang="en-IN" sz="1400" b="1" dirty="0" smtClean="0">
                <a:latin typeface="Bookman Old Style" pitchFamily="18" charset="0"/>
              </a:rPr>
              <a:t>http://www.fipbindia.com within 30 days of such investment</a:t>
            </a:r>
            <a:r>
              <a:rPr lang="en-IN" sz="1400" dirty="0" smtClean="0">
                <a:latin typeface="Bookman Old Style" pitchFamily="18" charset="0"/>
              </a:rPr>
              <a:t>, even if capital instruments have not been allotted along with the modality of investment in new/existing ventures (with/without expansion programme); </a:t>
            </a:r>
          </a:p>
          <a:p>
            <a:pPr marL="355600" indent="-355600" algn="just">
              <a:spcBef>
                <a:spcPts val="0"/>
              </a:spcBef>
              <a:buNone/>
            </a:pPr>
            <a:r>
              <a:rPr lang="en-IN" sz="1400" dirty="0" smtClean="0">
                <a:latin typeface="Bookman Old Style" pitchFamily="18" charset="0"/>
              </a:rPr>
              <a:t>(ii) 	Downstream investment by way of induction of foreign equity in an existing Indian Company to be </a:t>
            </a:r>
            <a:r>
              <a:rPr lang="en-IN" sz="1400" b="1" dirty="0" smtClean="0">
                <a:latin typeface="Bookman Old Style" pitchFamily="18" charset="0"/>
              </a:rPr>
              <a:t>duly supported by a resolution of the Board of Directors</a:t>
            </a:r>
            <a:r>
              <a:rPr lang="en-IN" sz="1400" dirty="0" smtClean="0">
                <a:latin typeface="Bookman Old Style" pitchFamily="18" charset="0"/>
              </a:rPr>
              <a:t> as also a shareholders agreement, if any; </a:t>
            </a:r>
          </a:p>
          <a:p>
            <a:pPr marL="355600" indent="-355600" algn="just">
              <a:spcBef>
                <a:spcPts val="0"/>
              </a:spcBef>
              <a:buNone/>
            </a:pPr>
            <a:r>
              <a:rPr lang="en-IN" sz="1400" dirty="0" smtClean="0">
                <a:latin typeface="Bookman Old Style" pitchFamily="18" charset="0"/>
              </a:rPr>
              <a:t>(iii) 	Issue/transfer/</a:t>
            </a:r>
            <a:r>
              <a:rPr lang="en-IN" sz="1400" b="1" dirty="0" smtClean="0">
                <a:latin typeface="Bookman Old Style" pitchFamily="18" charset="0"/>
              </a:rPr>
              <a:t>pricing/valuation of shares</a:t>
            </a:r>
            <a:r>
              <a:rPr lang="en-IN" sz="1400" dirty="0" smtClean="0">
                <a:latin typeface="Bookman Old Style" pitchFamily="18" charset="0"/>
              </a:rPr>
              <a:t> shall be in accordance with applicable SEBI/RBI guidelines; </a:t>
            </a:r>
          </a:p>
          <a:p>
            <a:pPr marL="355600" indent="-355600" algn="just">
              <a:spcBef>
                <a:spcPts val="0"/>
              </a:spcBef>
              <a:buNone/>
            </a:pPr>
            <a:r>
              <a:rPr lang="en-IN" sz="1400" dirty="0" smtClean="0">
                <a:latin typeface="Bookman Old Style" pitchFamily="18" charset="0"/>
              </a:rPr>
              <a:t>(iv) 	For the purpose of downstream investment, the Indian companies making the downstream investments would have to bring in requisite funds from abroad and </a:t>
            </a:r>
            <a:r>
              <a:rPr lang="en-IN" sz="1400" b="1" dirty="0" smtClean="0">
                <a:latin typeface="Bookman Old Style" pitchFamily="18" charset="0"/>
              </a:rPr>
              <a:t>not leverage funds from the domestic market</a:t>
            </a:r>
            <a:r>
              <a:rPr lang="en-IN" sz="1400" dirty="0" smtClean="0">
                <a:latin typeface="Bookman Old Style" pitchFamily="18" charset="0"/>
              </a:rPr>
              <a:t>. This would, however, not preclude downstream companies, with operations, from raising debt in the domestic market. </a:t>
            </a:r>
            <a:r>
              <a:rPr lang="en-IN" sz="1400" b="1" dirty="0" smtClean="0">
                <a:latin typeface="Bookman Old Style" pitchFamily="18" charset="0"/>
              </a:rPr>
              <a:t>Downstream investments through internal accruals are permissible.</a:t>
            </a:r>
            <a:endParaRPr lang="en-IN" sz="1400" dirty="0">
              <a:latin typeface="Bookman Old Style"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60438"/>
          </a:xfrm>
        </p:spPr>
        <p:txBody>
          <a:bodyPr rtlCol="0">
            <a:normAutofit fontScale="90000"/>
          </a:bodyPr>
          <a:lstStyle/>
          <a:p>
            <a:pPr algn="ctr" eaLnBrk="1" fontAlgn="auto" hangingPunct="1">
              <a:spcAft>
                <a:spcPts val="0"/>
              </a:spcAft>
              <a:defRPr/>
            </a:pPr>
            <a:r>
              <a:rPr lang="en-US" sz="3200" b="1" dirty="0" smtClean="0">
                <a:latin typeface="Bookman Old Style" pitchFamily="18" charset="0"/>
              </a:rPr>
              <a:t>Certificate from Statutory Auditor for Downstream Investment</a:t>
            </a:r>
            <a:endParaRPr lang="en-US" sz="3200" b="1" dirty="0">
              <a:latin typeface="Bookman Old Style" pitchFamily="18" charset="0"/>
            </a:endParaRPr>
          </a:p>
        </p:txBody>
      </p:sp>
      <p:sp>
        <p:nvSpPr>
          <p:cNvPr id="24579" name="Content Placeholder 2"/>
          <p:cNvSpPr>
            <a:spLocks noGrp="1"/>
          </p:cNvSpPr>
          <p:nvPr>
            <p:ph idx="1"/>
          </p:nvPr>
        </p:nvSpPr>
        <p:spPr>
          <a:xfrm>
            <a:off x="228600" y="990600"/>
            <a:ext cx="8686800" cy="5562600"/>
          </a:xfrm>
        </p:spPr>
        <p:txBody>
          <a:bodyPr/>
          <a:lstStyle/>
          <a:p>
            <a:pPr algn="just" eaLnBrk="1" hangingPunct="1"/>
            <a:r>
              <a:rPr lang="en-US" sz="1700" dirty="0" smtClean="0">
                <a:latin typeface="Bookman Old Style" pitchFamily="18" charset="0"/>
              </a:rPr>
              <a:t>The </a:t>
            </a:r>
            <a:r>
              <a:rPr lang="en-US" sz="1700" b="1" dirty="0" smtClean="0">
                <a:latin typeface="Bookman Old Style" pitchFamily="18" charset="0"/>
              </a:rPr>
              <a:t>FDI recipient Indian company at the first level </a:t>
            </a:r>
            <a:r>
              <a:rPr lang="en-US" sz="1700" b="1" dirty="0" smtClean="0">
                <a:solidFill>
                  <a:srgbClr val="FF0000"/>
                </a:solidFill>
                <a:latin typeface="Bookman Old Style" pitchFamily="18" charset="0"/>
              </a:rPr>
              <a:t>responsible for ensuring compliance with the FDI </a:t>
            </a:r>
            <a:r>
              <a:rPr lang="en-US" sz="1700" b="1" dirty="0" err="1" smtClean="0">
                <a:solidFill>
                  <a:srgbClr val="FF0000"/>
                </a:solidFill>
                <a:latin typeface="Bookman Old Style" pitchFamily="18" charset="0"/>
              </a:rPr>
              <a:t>conditionalities</a:t>
            </a:r>
            <a:r>
              <a:rPr lang="en-US" sz="1700" b="1" dirty="0" smtClean="0">
                <a:solidFill>
                  <a:srgbClr val="FF0000"/>
                </a:solidFill>
                <a:latin typeface="Bookman Old Style" pitchFamily="18" charset="0"/>
              </a:rPr>
              <a:t> </a:t>
            </a:r>
            <a:r>
              <a:rPr lang="en-US" sz="1700" dirty="0" smtClean="0">
                <a:latin typeface="Bookman Old Style" pitchFamily="18" charset="0"/>
              </a:rPr>
              <a:t>like no indirect foreign investment in prohibited sector, entry route, </a:t>
            </a:r>
            <a:r>
              <a:rPr lang="en-US" sz="1700" dirty="0" err="1" smtClean="0">
                <a:latin typeface="Bookman Old Style" pitchFamily="18" charset="0"/>
              </a:rPr>
              <a:t>sectoral</a:t>
            </a:r>
            <a:r>
              <a:rPr lang="en-US" sz="1700" dirty="0" smtClean="0">
                <a:latin typeface="Bookman Old Style" pitchFamily="18" charset="0"/>
              </a:rPr>
              <a:t> cap / </a:t>
            </a:r>
            <a:r>
              <a:rPr lang="en-US" sz="1700" dirty="0" err="1" smtClean="0">
                <a:latin typeface="Bookman Old Style" pitchFamily="18" charset="0"/>
              </a:rPr>
              <a:t>conditionalities</a:t>
            </a:r>
            <a:r>
              <a:rPr lang="en-US" sz="1700" dirty="0" smtClean="0">
                <a:latin typeface="Bookman Old Style" pitchFamily="18" charset="0"/>
              </a:rPr>
              <a:t>, etc. </a:t>
            </a:r>
            <a:r>
              <a:rPr lang="en-US" sz="1700" b="1" dirty="0" smtClean="0">
                <a:latin typeface="Bookman Old Style" pitchFamily="18" charset="0"/>
              </a:rPr>
              <a:t>for the downstream investment made by in the subsidiary companies at second level and so on and so forth would obtain a certificate to this effect from its </a:t>
            </a:r>
            <a:r>
              <a:rPr lang="en-US" sz="1700" b="1" dirty="0" smtClean="0">
                <a:solidFill>
                  <a:srgbClr val="FF0000"/>
                </a:solidFill>
                <a:latin typeface="Bookman Old Style" pitchFamily="18" charset="0"/>
              </a:rPr>
              <a:t>statutory auditor on an annual basis </a:t>
            </a:r>
            <a:r>
              <a:rPr lang="en-US" sz="1700" dirty="0" smtClean="0">
                <a:latin typeface="Bookman Old Style" pitchFamily="18" charset="0"/>
              </a:rPr>
              <a:t>as regards status of compliance with the instructions on downstream investment and compliance with FEMA provisions. </a:t>
            </a:r>
          </a:p>
          <a:p>
            <a:pPr algn="just" eaLnBrk="1" hangingPunct="1"/>
            <a:r>
              <a:rPr lang="en-US" sz="1700" dirty="0" smtClean="0">
                <a:latin typeface="Bookman Old Style" pitchFamily="18" charset="0"/>
              </a:rPr>
              <a:t>The fact that statutory auditor has certified that the company is in compliance with the regulations as regards downstream investment and other FEMA prescriptions will be duly mentioned in the </a:t>
            </a:r>
            <a:r>
              <a:rPr lang="en-US" sz="1700" b="1" dirty="0" smtClean="0">
                <a:solidFill>
                  <a:srgbClr val="FF0000"/>
                </a:solidFill>
                <a:latin typeface="Bookman Old Style" pitchFamily="18" charset="0"/>
              </a:rPr>
              <a:t>Director’s report </a:t>
            </a:r>
            <a:r>
              <a:rPr lang="en-US" sz="1700" dirty="0" smtClean="0">
                <a:latin typeface="Bookman Old Style" pitchFamily="18" charset="0"/>
              </a:rPr>
              <a:t>in the Annual Report of the Indian company. </a:t>
            </a:r>
          </a:p>
          <a:p>
            <a:pPr algn="just" eaLnBrk="1" hangingPunct="1"/>
            <a:r>
              <a:rPr lang="en-US" sz="1700" dirty="0" smtClean="0">
                <a:latin typeface="Bookman Old Style" pitchFamily="18" charset="0"/>
              </a:rPr>
              <a:t>In case statutory auditor has given a </a:t>
            </a:r>
            <a:r>
              <a:rPr lang="en-US" sz="1700" b="1" dirty="0" smtClean="0">
                <a:solidFill>
                  <a:srgbClr val="FF0000"/>
                </a:solidFill>
                <a:latin typeface="Bookman Old Style" pitchFamily="18" charset="0"/>
              </a:rPr>
              <a:t>qualified report</a:t>
            </a:r>
            <a:r>
              <a:rPr lang="en-US" sz="1700" dirty="0" smtClean="0">
                <a:latin typeface="Bookman Old Style" pitchFamily="18" charset="0"/>
              </a:rPr>
              <a:t>, the same shall be immediately brought to the notice of the RBI, Foreign Exchange Department (FED), </a:t>
            </a:r>
            <a:r>
              <a:rPr lang="en-US" sz="1700" b="1" dirty="0" smtClean="0">
                <a:solidFill>
                  <a:srgbClr val="FF0000"/>
                </a:solidFill>
                <a:latin typeface="Bookman Old Style" pitchFamily="18" charset="0"/>
              </a:rPr>
              <a:t>Regional Office </a:t>
            </a:r>
            <a:r>
              <a:rPr lang="en-US" sz="1700" dirty="0" smtClean="0">
                <a:latin typeface="Bookman Old Style" pitchFamily="18" charset="0"/>
              </a:rPr>
              <a:t>(RO) of RBI in whose jurisdiction the Registered Office of the company is located and shall also </a:t>
            </a:r>
            <a:r>
              <a:rPr lang="en-US" sz="1700" b="1" dirty="0" smtClean="0">
                <a:solidFill>
                  <a:srgbClr val="FF0000"/>
                </a:solidFill>
                <a:latin typeface="Bookman Old Style" pitchFamily="18" charset="0"/>
              </a:rPr>
              <a:t>obtain acknowledgement </a:t>
            </a:r>
            <a:r>
              <a:rPr lang="en-US" sz="1700" dirty="0" smtClean="0">
                <a:latin typeface="Bookman Old Style" pitchFamily="18" charset="0"/>
              </a:rPr>
              <a:t>from the RO of having intimated it of the qualified auditor report. </a:t>
            </a:r>
          </a:p>
          <a:p>
            <a:pPr algn="just" eaLnBrk="1" hangingPunct="1"/>
            <a:r>
              <a:rPr lang="en-US" sz="1700" b="1" dirty="0" smtClean="0">
                <a:solidFill>
                  <a:srgbClr val="FF0000"/>
                </a:solidFill>
                <a:latin typeface="Bookman Old Style" pitchFamily="18" charset="0"/>
              </a:rPr>
              <a:t>RO</a:t>
            </a:r>
            <a:r>
              <a:rPr lang="en-US" sz="1700" dirty="0" smtClean="0">
                <a:latin typeface="Bookman Old Style" pitchFamily="18" charset="0"/>
              </a:rPr>
              <a:t> shall file the </a:t>
            </a:r>
            <a:r>
              <a:rPr lang="en-US" sz="1700" b="1" dirty="0" smtClean="0">
                <a:solidFill>
                  <a:srgbClr val="FF0000"/>
                </a:solidFill>
                <a:latin typeface="Bookman Old Style" pitchFamily="18" charset="0"/>
              </a:rPr>
              <a:t>action taken report </a:t>
            </a:r>
            <a:r>
              <a:rPr lang="en-US" sz="1700" dirty="0" smtClean="0">
                <a:latin typeface="Bookman Old Style" pitchFamily="18" charset="0"/>
              </a:rPr>
              <a:t>to the Chief General Manager-in-Charge, Foreign Exchange Department, </a:t>
            </a:r>
            <a:r>
              <a:rPr lang="en-US" sz="1700" b="1" dirty="0" smtClean="0">
                <a:solidFill>
                  <a:srgbClr val="FF0000"/>
                </a:solidFill>
                <a:latin typeface="Bookman Old Style" pitchFamily="18" charset="0"/>
              </a:rPr>
              <a:t>Reserve Bank of India, Central Office</a:t>
            </a:r>
            <a:r>
              <a:rPr lang="en-US" sz="1700" dirty="0" smtClean="0">
                <a:latin typeface="Bookman Old Style" pitchFamily="18" charset="0"/>
              </a:rPr>
              <a:t>, Central Office Building, </a:t>
            </a:r>
            <a:r>
              <a:rPr lang="en-US" sz="1700" dirty="0" err="1" smtClean="0">
                <a:latin typeface="Bookman Old Style" pitchFamily="18" charset="0"/>
              </a:rPr>
              <a:t>Shahid</a:t>
            </a:r>
            <a:r>
              <a:rPr lang="en-US" sz="1700" dirty="0" smtClean="0">
                <a:latin typeface="Bookman Old Style" pitchFamily="18" charset="0"/>
              </a:rPr>
              <a:t> </a:t>
            </a:r>
            <a:r>
              <a:rPr lang="en-US" sz="1700" dirty="0" err="1" smtClean="0">
                <a:latin typeface="Bookman Old Style" pitchFamily="18" charset="0"/>
              </a:rPr>
              <a:t>Bhagat</a:t>
            </a:r>
            <a:r>
              <a:rPr lang="en-US" sz="1700" dirty="0" smtClean="0">
                <a:latin typeface="Bookman Old Style" pitchFamily="18" charset="0"/>
              </a:rPr>
              <a:t> Singh Road, Mumbai 400001.</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533400"/>
          </a:xfrm>
        </p:spPr>
        <p:txBody>
          <a:bodyPr>
            <a:noAutofit/>
          </a:bodyPr>
          <a:lstStyle/>
          <a:p>
            <a:pPr algn="ctr"/>
            <a:r>
              <a:rPr lang="en-US" sz="2800" b="1" dirty="0" smtClean="0">
                <a:solidFill>
                  <a:srgbClr val="FF0000"/>
                </a:solidFill>
                <a:latin typeface="Bookman Old Style" pitchFamily="18" charset="0"/>
              </a:rPr>
              <a:t>Annual Return of Liabilities &amp; Assets</a:t>
            </a:r>
            <a:endParaRPr lang="en-US" sz="2800" b="1" dirty="0">
              <a:solidFill>
                <a:srgbClr val="FF0000"/>
              </a:solidFill>
              <a:latin typeface="Bookman Old Style" pitchFamily="18" charset="0"/>
            </a:endParaRPr>
          </a:p>
        </p:txBody>
      </p:sp>
      <p:sp>
        <p:nvSpPr>
          <p:cNvPr id="3" name="Content Placeholder 2"/>
          <p:cNvSpPr>
            <a:spLocks noGrp="1"/>
          </p:cNvSpPr>
          <p:nvPr>
            <p:ph idx="1"/>
          </p:nvPr>
        </p:nvSpPr>
        <p:spPr>
          <a:xfrm>
            <a:off x="304800" y="685800"/>
            <a:ext cx="8382000" cy="5989320"/>
          </a:xfrm>
        </p:spPr>
        <p:txBody>
          <a:bodyPr>
            <a:normAutofit fontScale="62500" lnSpcReduction="20000"/>
          </a:bodyPr>
          <a:lstStyle/>
          <a:p>
            <a:pPr algn="just">
              <a:lnSpc>
                <a:spcPct val="120000"/>
              </a:lnSpc>
              <a:spcBef>
                <a:spcPts val="0"/>
              </a:spcBef>
            </a:pPr>
            <a:r>
              <a:rPr lang="en-IN" sz="2800" dirty="0" smtClean="0">
                <a:latin typeface="Bookman Old Style" pitchFamily="18" charset="0"/>
              </a:rPr>
              <a:t>A.P. (DIR Series) Circular No. 45 &amp; 133 dated 15 March, 2011 &amp; 20 June 2012, FAQs 18 June 2014 </a:t>
            </a:r>
          </a:p>
          <a:p>
            <a:pPr algn="just">
              <a:lnSpc>
                <a:spcPct val="120000"/>
              </a:lnSpc>
              <a:spcBef>
                <a:spcPts val="0"/>
              </a:spcBef>
            </a:pPr>
            <a:r>
              <a:rPr lang="en-US" b="1" dirty="0" smtClean="0">
                <a:latin typeface="Bookman Old Style" pitchFamily="18" charset="0"/>
              </a:rPr>
              <a:t>By Indian Companies: </a:t>
            </a:r>
            <a:r>
              <a:rPr lang="en-US" dirty="0" smtClean="0">
                <a:latin typeface="Bookman Old Style" pitchFamily="18" charset="0"/>
              </a:rPr>
              <a:t>Capture statistics relating to Foreign Direct Investment, </a:t>
            </a:r>
            <a:r>
              <a:rPr lang="en-US" b="1" dirty="0" smtClean="0">
                <a:latin typeface="Bookman Old Style" pitchFamily="18" charset="0"/>
              </a:rPr>
              <a:t>both inward and outward</a:t>
            </a:r>
          </a:p>
          <a:p>
            <a:pPr algn="just">
              <a:lnSpc>
                <a:spcPct val="120000"/>
              </a:lnSpc>
              <a:spcBef>
                <a:spcPts val="0"/>
              </a:spcBef>
            </a:pPr>
            <a:r>
              <a:rPr lang="en-US" b="1" dirty="0" smtClean="0">
                <a:latin typeface="Bookman Old Style" pitchFamily="18" charset="0"/>
              </a:rPr>
              <a:t>To be filed electronically</a:t>
            </a:r>
            <a:endParaRPr lang="en-US" dirty="0" smtClean="0">
              <a:latin typeface="Bookman Old Style" pitchFamily="18" charset="0"/>
            </a:endParaRPr>
          </a:p>
          <a:p>
            <a:pPr algn="just">
              <a:lnSpc>
                <a:spcPct val="120000"/>
              </a:lnSpc>
              <a:spcBef>
                <a:spcPts val="0"/>
              </a:spcBef>
            </a:pPr>
            <a:r>
              <a:rPr lang="en-US" dirty="0" smtClean="0">
                <a:latin typeface="Bookman Old Style" pitchFamily="18" charset="0"/>
              </a:rPr>
              <a:t>Submitted by </a:t>
            </a:r>
            <a:r>
              <a:rPr lang="en-US" b="1" dirty="0" smtClean="0">
                <a:latin typeface="Bookman Old Style" pitchFamily="18" charset="0"/>
              </a:rPr>
              <a:t>July 15 of every year</a:t>
            </a:r>
            <a:r>
              <a:rPr lang="en-US" dirty="0" smtClean="0">
                <a:latin typeface="Bookman Old Style" pitchFamily="18" charset="0"/>
              </a:rPr>
              <a:t> to the RBI, Mumbai</a:t>
            </a:r>
          </a:p>
          <a:p>
            <a:pPr algn="just">
              <a:lnSpc>
                <a:spcPct val="120000"/>
              </a:lnSpc>
              <a:spcBef>
                <a:spcPts val="0"/>
              </a:spcBef>
            </a:pPr>
            <a:r>
              <a:rPr lang="en-US" dirty="0" smtClean="0">
                <a:latin typeface="Bookman Old Style" pitchFamily="18" charset="0"/>
              </a:rPr>
              <a:t>To be submitted by all Indian companies which have </a:t>
            </a:r>
            <a:r>
              <a:rPr lang="en-US" b="1" dirty="0" smtClean="0">
                <a:latin typeface="Bookman Old Style" pitchFamily="18" charset="0"/>
              </a:rPr>
              <a:t>received FDI and/or made FDI abroad</a:t>
            </a:r>
            <a:r>
              <a:rPr lang="en-US" dirty="0" smtClean="0">
                <a:latin typeface="Bookman Old Style" pitchFamily="18" charset="0"/>
              </a:rPr>
              <a:t> in the </a:t>
            </a:r>
            <a:r>
              <a:rPr lang="en-US" b="1" dirty="0" smtClean="0">
                <a:latin typeface="Bookman Old Style" pitchFamily="18" charset="0"/>
              </a:rPr>
              <a:t>previous year(s) including the current year</a:t>
            </a:r>
          </a:p>
          <a:p>
            <a:pPr algn="just">
              <a:lnSpc>
                <a:spcPct val="120000"/>
              </a:lnSpc>
              <a:spcBef>
                <a:spcPts val="0"/>
              </a:spcBef>
            </a:pPr>
            <a:r>
              <a:rPr lang="en-US" b="1" dirty="0" smtClean="0">
                <a:latin typeface="Bookman Old Style" pitchFamily="18" charset="0"/>
              </a:rPr>
              <a:t>Coverage:</a:t>
            </a:r>
            <a:endParaRPr lang="en-US" dirty="0" smtClean="0">
              <a:latin typeface="Bookman Old Style" pitchFamily="18" charset="0"/>
            </a:endParaRPr>
          </a:p>
          <a:p>
            <a:pPr marL="568325" lvl="0" indent="-273050" algn="just">
              <a:lnSpc>
                <a:spcPct val="120000"/>
              </a:lnSpc>
              <a:spcBef>
                <a:spcPts val="0"/>
              </a:spcBef>
              <a:buFont typeface="Constantia" pitchFamily="18" charset="0"/>
              <a:buChar char="–"/>
            </a:pPr>
            <a:r>
              <a:rPr lang="en-US" b="1" dirty="0" smtClean="0">
                <a:latin typeface="Bookman Old Style" pitchFamily="18" charset="0"/>
              </a:rPr>
              <a:t>Methodology for valuation of foreign liabilities and foreign assets</a:t>
            </a:r>
            <a:endParaRPr lang="en-US" dirty="0" smtClean="0">
              <a:latin typeface="Bookman Old Style" pitchFamily="18" charset="0"/>
            </a:endParaRPr>
          </a:p>
          <a:p>
            <a:pPr marL="568325" lvl="0" indent="-273050" algn="just">
              <a:lnSpc>
                <a:spcPct val="120000"/>
              </a:lnSpc>
              <a:spcBef>
                <a:spcPts val="0"/>
              </a:spcBef>
              <a:buFont typeface="Constantia" pitchFamily="18" charset="0"/>
              <a:buChar char="–"/>
            </a:pPr>
            <a:r>
              <a:rPr lang="en-US" b="1" dirty="0" smtClean="0">
                <a:latin typeface="Bookman Old Style" pitchFamily="18" charset="0"/>
              </a:rPr>
              <a:t>Nature of activities principal line of business as %, with NIC code </a:t>
            </a:r>
            <a:r>
              <a:rPr lang="en-US" b="1" dirty="0" smtClean="0">
                <a:solidFill>
                  <a:srgbClr val="FF0000"/>
                </a:solidFill>
                <a:latin typeface="Bookman Old Style" pitchFamily="18" charset="0"/>
              </a:rPr>
              <a:t>(</a:t>
            </a:r>
            <a:r>
              <a:rPr lang="en-IN" b="1" dirty="0" smtClean="0">
                <a:solidFill>
                  <a:srgbClr val="FF0000"/>
                </a:solidFill>
                <a:latin typeface="Bookman Old Style" pitchFamily="18" charset="0"/>
              </a:rPr>
              <a:t>NIC Codes in the FCGPR and FCTRS forms as per the NIC 2008 version)</a:t>
            </a:r>
            <a:endParaRPr lang="en-US" b="1" dirty="0" smtClean="0">
              <a:solidFill>
                <a:srgbClr val="FF0000"/>
              </a:solidFill>
              <a:latin typeface="Bookman Old Style" pitchFamily="18" charset="0"/>
            </a:endParaRPr>
          </a:p>
          <a:p>
            <a:pPr marL="568325" lvl="0" indent="-273050" algn="just">
              <a:lnSpc>
                <a:spcPct val="120000"/>
              </a:lnSpc>
              <a:spcBef>
                <a:spcPts val="0"/>
              </a:spcBef>
              <a:buFont typeface="Constantia" pitchFamily="18" charset="0"/>
              <a:buChar char="–"/>
            </a:pPr>
            <a:r>
              <a:rPr lang="en-US" b="1" dirty="0" smtClean="0">
                <a:latin typeface="Bookman Old Style" pitchFamily="18" charset="0"/>
              </a:rPr>
              <a:t>Name &amp; country of non-resident investor under FDI</a:t>
            </a:r>
            <a:endParaRPr lang="en-US" dirty="0" smtClean="0">
              <a:latin typeface="Bookman Old Style" pitchFamily="18" charset="0"/>
            </a:endParaRPr>
          </a:p>
          <a:p>
            <a:pPr marL="568325" lvl="0" indent="-273050" algn="just">
              <a:lnSpc>
                <a:spcPct val="120000"/>
              </a:lnSpc>
              <a:spcBef>
                <a:spcPts val="0"/>
              </a:spcBef>
              <a:buFont typeface="Constantia" pitchFamily="18" charset="0"/>
              <a:buChar char="–"/>
            </a:pPr>
            <a:r>
              <a:rPr lang="en-US" b="1" dirty="0" smtClean="0">
                <a:latin typeface="Bookman Old Style" pitchFamily="18" charset="0"/>
              </a:rPr>
              <a:t>Financial derivatives, Money market instruments</a:t>
            </a:r>
            <a:endParaRPr lang="en-US" dirty="0" smtClean="0">
              <a:latin typeface="Bookman Old Style" pitchFamily="18" charset="0"/>
            </a:endParaRPr>
          </a:p>
          <a:p>
            <a:pPr marL="568325" lvl="0" indent="-273050" algn="just">
              <a:lnSpc>
                <a:spcPct val="120000"/>
              </a:lnSpc>
              <a:spcBef>
                <a:spcPts val="0"/>
              </a:spcBef>
              <a:buFont typeface="Constantia" pitchFamily="18" charset="0"/>
              <a:buChar char="–"/>
            </a:pPr>
            <a:r>
              <a:rPr lang="en-US" b="1" dirty="0" smtClean="0">
                <a:latin typeface="Bookman Old Style" pitchFamily="18" charset="0"/>
              </a:rPr>
              <a:t>Trade credits, loans, Currency &amp; Deposits</a:t>
            </a:r>
            <a:endParaRPr lang="en-US" dirty="0" smtClean="0">
              <a:latin typeface="Bookman Old Style" pitchFamily="18" charset="0"/>
            </a:endParaRPr>
          </a:p>
          <a:p>
            <a:pPr marL="568325" lvl="0" indent="-273050" algn="just">
              <a:lnSpc>
                <a:spcPct val="120000"/>
              </a:lnSpc>
              <a:spcBef>
                <a:spcPts val="0"/>
              </a:spcBef>
              <a:buFont typeface="Constantia" pitchFamily="18" charset="0"/>
              <a:buChar char="–"/>
            </a:pPr>
            <a:r>
              <a:rPr lang="en-US" b="1" dirty="0" smtClean="0">
                <a:latin typeface="Bookman Old Style" pitchFamily="18" charset="0"/>
              </a:rPr>
              <a:t>ODI and Portfolio investment overseas</a:t>
            </a:r>
            <a:endParaRPr lang="en-US" dirty="0" smtClean="0">
              <a:latin typeface="Bookman Old Style" pitchFamily="18" charset="0"/>
            </a:endParaRPr>
          </a:p>
          <a:p>
            <a:pPr marL="568325" lvl="0" indent="-273050" algn="just">
              <a:lnSpc>
                <a:spcPct val="120000"/>
              </a:lnSpc>
              <a:spcBef>
                <a:spcPts val="0"/>
              </a:spcBef>
              <a:buFont typeface="Constantia" pitchFamily="18" charset="0"/>
              <a:buChar char="–"/>
            </a:pPr>
            <a:r>
              <a:rPr lang="en-US" b="1" dirty="0" smtClean="0">
                <a:latin typeface="Bookman Old Style" pitchFamily="18" charset="0"/>
              </a:rPr>
              <a:t>Contingent foreign liabilities</a:t>
            </a:r>
            <a:endParaRPr lang="en-US" dirty="0" smtClean="0">
              <a:latin typeface="Bookman Old Style" pitchFamily="18" charset="0"/>
            </a:endParaRPr>
          </a:p>
          <a:p>
            <a:pPr marL="568325" indent="-273050" algn="just">
              <a:lnSpc>
                <a:spcPct val="120000"/>
              </a:lnSpc>
              <a:spcBef>
                <a:spcPts val="0"/>
              </a:spcBef>
              <a:buFont typeface="Constantia" pitchFamily="18" charset="0"/>
              <a:buChar char="–"/>
            </a:pPr>
            <a:r>
              <a:rPr lang="en-US" b="1" dirty="0" smtClean="0">
                <a:latin typeface="Bookman Old Style" pitchFamily="18" charset="0"/>
              </a:rPr>
              <a:t>Disinvestments in India and Abroad</a:t>
            </a:r>
          </a:p>
          <a:p>
            <a:pPr>
              <a:lnSpc>
                <a:spcPct val="120000"/>
              </a:lnSpc>
              <a:spcBef>
                <a:spcPts val="0"/>
              </a:spcBef>
            </a:pPr>
            <a:endParaRPr lang="en-IN" dirty="0" smtClean="0">
              <a:latin typeface="Bookman Old Style" pitchFamily="18" charset="0"/>
            </a:endParaRPr>
          </a:p>
          <a:p>
            <a:pPr>
              <a:lnSpc>
                <a:spcPct val="120000"/>
              </a:lnSpc>
              <a:spcBef>
                <a:spcPts val="0"/>
              </a:spcBef>
            </a:pPr>
            <a:r>
              <a:rPr lang="en-IN" dirty="0" smtClean="0">
                <a:latin typeface="Bookman Old Style" pitchFamily="18" charset="0"/>
              </a:rPr>
              <a:t>The filled in Excel based FLA return should be forwarded through the </a:t>
            </a:r>
            <a:r>
              <a:rPr lang="en-IN" b="1" dirty="0" smtClean="0">
                <a:solidFill>
                  <a:srgbClr val="FF0000"/>
                </a:solidFill>
                <a:latin typeface="Bookman Old Style" pitchFamily="18" charset="0"/>
              </a:rPr>
              <a:t>official email id of any authorized person like CFO, Director, Company Secretary </a:t>
            </a:r>
            <a:r>
              <a:rPr lang="en-IN" dirty="0" smtClean="0">
                <a:latin typeface="Bookman Old Style" pitchFamily="18" charset="0"/>
              </a:rPr>
              <a:t>etc. Acknowledgement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US" sz="2400" b="1" dirty="0" smtClean="0">
                <a:latin typeface="Bookman Old Style" pitchFamily="18" charset="0"/>
              </a:rPr>
              <a:t>Annual Return on Foreign Liabilities &amp; Assets </a:t>
            </a:r>
            <a:r>
              <a:rPr lang="en-US" sz="2400" b="1" dirty="0" smtClean="0">
                <a:solidFill>
                  <a:srgbClr val="FF0000"/>
                </a:solidFill>
                <a:latin typeface="Bookman Old Style" pitchFamily="18" charset="0"/>
              </a:rPr>
              <a:t>(FLA Return)</a:t>
            </a:r>
            <a:r>
              <a:rPr lang="en-US" sz="2400" b="1" dirty="0" smtClean="0">
                <a:latin typeface="Bookman Old Style" pitchFamily="18" charset="0"/>
              </a:rPr>
              <a:t> (1/2)</a:t>
            </a:r>
            <a:endParaRPr lang="en-US" sz="2400" b="1" dirty="0">
              <a:latin typeface="Bookman Old Style" pitchFamily="18" charset="0"/>
            </a:endParaRPr>
          </a:p>
        </p:txBody>
      </p:sp>
      <p:graphicFrame>
        <p:nvGraphicFramePr>
          <p:cNvPr id="4" name="Content Placeholder 3"/>
          <p:cNvGraphicFramePr>
            <a:graphicFrameLocks noGrp="1"/>
          </p:cNvGraphicFramePr>
          <p:nvPr>
            <p:ph idx="1"/>
          </p:nvPr>
        </p:nvGraphicFramePr>
        <p:xfrm>
          <a:off x="228600" y="883745"/>
          <a:ext cx="8686800" cy="5913120"/>
        </p:xfrm>
        <a:graphic>
          <a:graphicData uri="http://schemas.openxmlformats.org/drawingml/2006/table">
            <a:tbl>
              <a:tblPr firstRow="1" bandRow="1">
                <a:tableStyleId>{5940675A-B579-460E-94D1-54222C63F5DA}</a:tableStyleId>
              </a:tblPr>
              <a:tblGrid>
                <a:gridCol w="4876800"/>
                <a:gridCol w="3810000"/>
              </a:tblGrid>
              <a:tr h="0">
                <a:tc>
                  <a:txBody>
                    <a:bodyPr/>
                    <a:lstStyle/>
                    <a:p>
                      <a:pPr algn="just"/>
                      <a:r>
                        <a:rPr lang="en-US" sz="1600" b="1" dirty="0" smtClean="0">
                          <a:latin typeface="Bookman Old Style" pitchFamily="18" charset="0"/>
                        </a:rPr>
                        <a:t>Due date of filing</a:t>
                      </a:r>
                      <a:r>
                        <a:rPr lang="en-US" sz="1600" b="1" baseline="0" dirty="0" smtClean="0">
                          <a:latin typeface="Bookman Old Style" pitchFamily="18" charset="0"/>
                        </a:rPr>
                        <a:t> </a:t>
                      </a:r>
                      <a:r>
                        <a:rPr lang="en-US" sz="1600" b="1" dirty="0" smtClean="0">
                          <a:latin typeface="Bookman Old Style" pitchFamily="18" charset="0"/>
                        </a:rPr>
                        <a:t>FLA Return </a:t>
                      </a:r>
                      <a:endParaRPr lang="en-US" sz="1600" b="1" dirty="0">
                        <a:latin typeface="Bookman Old Style" pitchFamily="18" charset="0"/>
                      </a:endParaRPr>
                    </a:p>
                  </a:txBody>
                  <a:tcPr/>
                </a:tc>
                <a:tc>
                  <a:txBody>
                    <a:bodyPr/>
                    <a:lstStyle/>
                    <a:p>
                      <a:pPr algn="just"/>
                      <a:r>
                        <a:rPr lang="en-US" sz="1600" b="1" dirty="0" smtClean="0">
                          <a:latin typeface="Bookman Old Style" pitchFamily="18" charset="0"/>
                        </a:rPr>
                        <a:t>July 15 </a:t>
                      </a:r>
                      <a:r>
                        <a:rPr lang="en-US" sz="1600" dirty="0" smtClean="0">
                          <a:latin typeface="Bookman Old Style" pitchFamily="18" charset="0"/>
                        </a:rPr>
                        <a:t>every year</a:t>
                      </a:r>
                      <a:endParaRPr lang="en-US" sz="1600" dirty="0">
                        <a:latin typeface="Bookman Old Style" pitchFamily="18" charset="0"/>
                      </a:endParaRPr>
                    </a:p>
                  </a:txBody>
                  <a:tcPr/>
                </a:tc>
              </a:tr>
              <a:tr h="396415">
                <a:tc>
                  <a:txBody>
                    <a:bodyPr/>
                    <a:lstStyle/>
                    <a:p>
                      <a:pPr algn="just"/>
                      <a:r>
                        <a:rPr lang="en-US" sz="1600" b="1" dirty="0" smtClean="0">
                          <a:latin typeface="Bookman Old Style" pitchFamily="18" charset="0"/>
                        </a:rPr>
                        <a:t>Eligible Companies</a:t>
                      </a:r>
                      <a:endParaRPr lang="en-US" sz="1600" b="1" dirty="0">
                        <a:latin typeface="Bookman Old Style" pitchFamily="18" charset="0"/>
                      </a:endParaRPr>
                    </a:p>
                  </a:txBody>
                  <a:tcPr/>
                </a:tc>
                <a:tc>
                  <a:txBody>
                    <a:bodyPr/>
                    <a:lstStyle/>
                    <a:p>
                      <a:pPr algn="just"/>
                      <a:r>
                        <a:rPr lang="en-IN" sz="1600" b="1" kern="1200" dirty="0" smtClean="0">
                          <a:solidFill>
                            <a:schemeClr val="tx1"/>
                          </a:solidFill>
                          <a:latin typeface="Bookman Old Style" pitchFamily="18" charset="0"/>
                          <a:ea typeface="+mn-ea"/>
                          <a:cs typeface="+mn-cs"/>
                        </a:rPr>
                        <a:t>Indian companies which have received FDI </a:t>
                      </a:r>
                      <a:r>
                        <a:rPr lang="en-IN" sz="1600" b="1" kern="1200" dirty="0" smtClean="0">
                          <a:solidFill>
                            <a:srgbClr val="FF0000"/>
                          </a:solidFill>
                          <a:latin typeface="Bookman Old Style" pitchFamily="18" charset="0"/>
                          <a:ea typeface="+mn-ea"/>
                          <a:cs typeface="+mn-cs"/>
                        </a:rPr>
                        <a:t>and/or</a:t>
                      </a:r>
                      <a:r>
                        <a:rPr lang="en-IN" sz="1600" b="1" kern="1200" dirty="0" smtClean="0">
                          <a:solidFill>
                            <a:schemeClr val="tx1"/>
                          </a:solidFill>
                          <a:latin typeface="Bookman Old Style" pitchFamily="18" charset="0"/>
                          <a:ea typeface="+mn-ea"/>
                          <a:cs typeface="+mn-cs"/>
                        </a:rPr>
                        <a:t> made ODI </a:t>
                      </a:r>
                      <a:r>
                        <a:rPr lang="en-IN" sz="1600" kern="1200" dirty="0" smtClean="0">
                          <a:solidFill>
                            <a:schemeClr val="tx1"/>
                          </a:solidFill>
                          <a:latin typeface="Bookman Old Style" pitchFamily="18" charset="0"/>
                          <a:ea typeface="+mn-ea"/>
                          <a:cs typeface="+mn-cs"/>
                        </a:rPr>
                        <a:t>in the previous year(s) including the current year i.e. who holds foreign Assets or Liabilities in their Balance Sheets as on 31 March</a:t>
                      </a:r>
                      <a:endParaRPr lang="en-US" sz="1600" dirty="0">
                        <a:latin typeface="Bookman Old Style" pitchFamily="18" charset="0"/>
                      </a:endParaRPr>
                    </a:p>
                  </a:txBody>
                  <a:tcPr/>
                </a:tc>
              </a:tr>
              <a:tr h="396415">
                <a:tc>
                  <a:txBody>
                    <a:bodyPr/>
                    <a:lstStyle/>
                    <a:p>
                      <a:pPr algn="just"/>
                      <a:r>
                        <a:rPr lang="en-US" sz="1600" b="1" dirty="0" smtClean="0">
                          <a:latin typeface="Bookman Old Style" pitchFamily="18" charset="0"/>
                        </a:rPr>
                        <a:t>No outstanding investment </a:t>
                      </a:r>
                      <a:r>
                        <a:rPr lang="en-IN" sz="1600" b="1" kern="1200" dirty="0" smtClean="0">
                          <a:solidFill>
                            <a:schemeClr val="tx1"/>
                          </a:solidFill>
                          <a:latin typeface="Bookman Old Style" pitchFamily="18" charset="0"/>
                          <a:ea typeface="+mn-ea"/>
                          <a:cs typeface="+mn-cs"/>
                        </a:rPr>
                        <a:t>in respect of inward and outward FDI as on end-March of reporting year</a:t>
                      </a:r>
                      <a:endParaRPr lang="en-US" sz="1600" b="1" dirty="0">
                        <a:latin typeface="Bookman Old Style"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b="1" kern="1200" dirty="0" smtClean="0">
                          <a:solidFill>
                            <a:schemeClr val="tx1"/>
                          </a:solidFill>
                          <a:latin typeface="Bookman Old Style" pitchFamily="18" charset="0"/>
                          <a:ea typeface="+mn-ea"/>
                          <a:cs typeface="+mn-cs"/>
                        </a:rPr>
                        <a:t>Ned not submit </a:t>
                      </a:r>
                      <a:r>
                        <a:rPr lang="en-IN" sz="1600" kern="1200" dirty="0" smtClean="0">
                          <a:solidFill>
                            <a:schemeClr val="tx1"/>
                          </a:solidFill>
                          <a:latin typeface="Bookman Old Style" pitchFamily="18" charset="0"/>
                          <a:ea typeface="+mn-ea"/>
                          <a:cs typeface="+mn-cs"/>
                        </a:rPr>
                        <a:t>FLA Return</a:t>
                      </a:r>
                      <a:endParaRPr lang="en-US" sz="1600" kern="1200" dirty="0" smtClean="0">
                        <a:solidFill>
                          <a:schemeClr val="tx1"/>
                        </a:solidFill>
                        <a:latin typeface="Bookman Old Style" pitchFamily="18" charset="0"/>
                        <a:ea typeface="+mn-ea"/>
                        <a:cs typeface="+mn-cs"/>
                      </a:endParaRPr>
                    </a:p>
                    <a:p>
                      <a:pPr algn="just"/>
                      <a:endParaRPr lang="en-US" sz="1600" dirty="0">
                        <a:latin typeface="Bookman Old Style" pitchFamily="18" charset="0"/>
                      </a:endParaRPr>
                    </a:p>
                  </a:txBody>
                  <a:tcPr/>
                </a:tc>
              </a:tr>
              <a:tr h="396415">
                <a:tc>
                  <a:txBody>
                    <a:bodyPr/>
                    <a:lstStyle/>
                    <a:p>
                      <a:pPr algn="just"/>
                      <a:r>
                        <a:rPr lang="en-IN" sz="1600" b="1" kern="1200" dirty="0" smtClean="0">
                          <a:solidFill>
                            <a:schemeClr val="tx1"/>
                          </a:solidFill>
                          <a:latin typeface="Bookman Old Style" pitchFamily="18" charset="0"/>
                          <a:ea typeface="+mn-ea"/>
                          <a:cs typeface="+mn-cs"/>
                        </a:rPr>
                        <a:t>If a company has received only share application money and does not have any FDI/ODI outstanding as on end-March of the reporting year</a:t>
                      </a:r>
                      <a:endParaRPr lang="en-US" sz="1600" b="1" dirty="0">
                        <a:latin typeface="Bookman Old Style"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b="1" kern="1200" dirty="0" smtClean="0">
                          <a:solidFill>
                            <a:schemeClr val="tx1"/>
                          </a:solidFill>
                          <a:latin typeface="Bookman Old Style" pitchFamily="18" charset="0"/>
                          <a:ea typeface="+mn-ea"/>
                          <a:cs typeface="+mn-cs"/>
                        </a:rPr>
                        <a:t>Need not submit </a:t>
                      </a:r>
                      <a:r>
                        <a:rPr lang="en-IN" sz="1600" kern="1200" dirty="0" smtClean="0">
                          <a:solidFill>
                            <a:schemeClr val="tx1"/>
                          </a:solidFill>
                          <a:latin typeface="Bookman Old Style" pitchFamily="18" charset="0"/>
                          <a:ea typeface="+mn-ea"/>
                          <a:cs typeface="+mn-cs"/>
                        </a:rPr>
                        <a:t>FLA Return</a:t>
                      </a:r>
                      <a:endParaRPr lang="en-US" sz="1600" kern="1200" dirty="0" smtClean="0">
                        <a:solidFill>
                          <a:schemeClr val="tx1"/>
                        </a:solidFill>
                        <a:latin typeface="Bookman Old Style" pitchFamily="18" charset="0"/>
                        <a:ea typeface="+mn-ea"/>
                        <a:cs typeface="+mn-cs"/>
                      </a:endParaRPr>
                    </a:p>
                    <a:p>
                      <a:pPr algn="just"/>
                      <a:endParaRPr lang="en-US" sz="1600" dirty="0">
                        <a:latin typeface="Bookman Old Style" pitchFamily="18" charset="0"/>
                      </a:endParaRPr>
                    </a:p>
                  </a:txBody>
                  <a:tcPr/>
                </a:tc>
              </a:tr>
              <a:tr h="396415">
                <a:tc>
                  <a:txBody>
                    <a:bodyPr/>
                    <a:lstStyle/>
                    <a:p>
                      <a:pPr algn="just"/>
                      <a:r>
                        <a:rPr lang="en-IN" sz="1600" b="1" kern="1200" dirty="0" smtClean="0">
                          <a:solidFill>
                            <a:schemeClr val="tx1"/>
                          </a:solidFill>
                          <a:latin typeface="Bookman Old Style" pitchFamily="18" charset="0"/>
                          <a:ea typeface="+mn-ea"/>
                          <a:cs typeface="+mn-cs"/>
                        </a:rPr>
                        <a:t>If the company has not ‘received any fresh FDI and/or ODI’ in the latest year but the company has outstanding FDI and/or ODI</a:t>
                      </a:r>
                      <a:endParaRPr lang="en-US" sz="1600" b="1" dirty="0">
                        <a:latin typeface="Bookman Old Style" pitchFamily="18" charset="0"/>
                      </a:endParaRPr>
                    </a:p>
                  </a:txBody>
                  <a:tcPr/>
                </a:tc>
                <a:tc>
                  <a:txBody>
                    <a:bodyPr/>
                    <a:lstStyle/>
                    <a:p>
                      <a:pPr algn="just"/>
                      <a:r>
                        <a:rPr lang="en-IN" sz="1600" b="1" kern="1200" dirty="0" smtClean="0">
                          <a:solidFill>
                            <a:schemeClr val="tx1"/>
                          </a:solidFill>
                          <a:latin typeface="Bookman Old Style" pitchFamily="18" charset="0"/>
                          <a:ea typeface="+mn-ea"/>
                          <a:cs typeface="+mn-cs"/>
                        </a:rPr>
                        <a:t>Required to submit </a:t>
                      </a:r>
                      <a:r>
                        <a:rPr lang="en-IN" sz="1600" kern="1200" dirty="0" smtClean="0">
                          <a:solidFill>
                            <a:schemeClr val="tx1"/>
                          </a:solidFill>
                          <a:latin typeface="Bookman Old Style" pitchFamily="18" charset="0"/>
                          <a:ea typeface="+mn-ea"/>
                          <a:cs typeface="+mn-cs"/>
                        </a:rPr>
                        <a:t>FLA Return</a:t>
                      </a:r>
                      <a:endParaRPr lang="en-US" sz="1600" dirty="0">
                        <a:latin typeface="Bookman Old Style" pitchFamily="18" charset="0"/>
                      </a:endParaRPr>
                    </a:p>
                  </a:txBody>
                  <a:tcPr/>
                </a:tc>
              </a:tr>
              <a:tr h="396415">
                <a:tc>
                  <a:txBody>
                    <a:bodyPr/>
                    <a:lstStyle/>
                    <a:p>
                      <a:pPr algn="just"/>
                      <a:r>
                        <a:rPr lang="en-IN" sz="1600" b="1" kern="1200" dirty="0" smtClean="0">
                          <a:solidFill>
                            <a:schemeClr val="tx1"/>
                          </a:solidFill>
                          <a:latin typeface="Bookman Old Style" pitchFamily="18" charset="0"/>
                          <a:ea typeface="+mn-ea"/>
                          <a:cs typeface="+mn-cs"/>
                        </a:rPr>
                        <a:t>Registered Partnership Firms (Registered under Partnership Registration Act) or branches or trustees, having</a:t>
                      </a:r>
                      <a:r>
                        <a:rPr lang="en-IN" sz="1600" b="1" kern="1200" baseline="0" dirty="0" smtClean="0">
                          <a:solidFill>
                            <a:schemeClr val="tx1"/>
                          </a:solidFill>
                          <a:latin typeface="Bookman Old Style" pitchFamily="18" charset="0"/>
                          <a:ea typeface="+mn-ea"/>
                          <a:cs typeface="+mn-cs"/>
                        </a:rPr>
                        <a:t> </a:t>
                      </a:r>
                      <a:r>
                        <a:rPr lang="en-IN" sz="1600" b="1" kern="1200" dirty="0" smtClean="0">
                          <a:solidFill>
                            <a:schemeClr val="tx1"/>
                          </a:solidFill>
                          <a:latin typeface="Bookman Old Style" pitchFamily="18" charset="0"/>
                          <a:ea typeface="+mn-ea"/>
                          <a:cs typeface="+mn-cs"/>
                        </a:rPr>
                        <a:t>any outward FDI outstanding as on end-March of the reporting year</a:t>
                      </a:r>
                      <a:endParaRPr lang="en-US" sz="1600" b="1" dirty="0">
                        <a:latin typeface="Bookman Old Style" pitchFamily="18" charset="0"/>
                      </a:endParaRPr>
                    </a:p>
                  </a:txBody>
                  <a:tcPr/>
                </a:tc>
                <a:tc>
                  <a:txBody>
                    <a:bodyPr/>
                    <a:lstStyle/>
                    <a:p>
                      <a:pPr algn="just"/>
                      <a:r>
                        <a:rPr lang="en-IN" sz="1600" kern="1200" dirty="0" smtClean="0">
                          <a:solidFill>
                            <a:schemeClr val="tx1"/>
                          </a:solidFill>
                          <a:latin typeface="Bookman Old Style" pitchFamily="18" charset="0"/>
                          <a:ea typeface="+mn-ea"/>
                          <a:cs typeface="+mn-cs"/>
                        </a:rPr>
                        <a:t>Required to send a request </a:t>
                      </a:r>
                      <a:r>
                        <a:rPr lang="en-IN" sz="1600" u="none" kern="1200" dirty="0" smtClean="0">
                          <a:solidFill>
                            <a:schemeClr val="tx1"/>
                          </a:solidFill>
                          <a:latin typeface="Bookman Old Style" pitchFamily="18" charset="0"/>
                          <a:ea typeface="+mn-ea"/>
                          <a:cs typeface="+mn-cs"/>
                        </a:rPr>
                        <a:t>mail </a:t>
                      </a:r>
                      <a:r>
                        <a:rPr lang="en-IN" sz="1600" kern="1200" dirty="0" smtClean="0">
                          <a:solidFill>
                            <a:schemeClr val="tx1"/>
                          </a:solidFill>
                          <a:latin typeface="Bookman Old Style" pitchFamily="18" charset="0"/>
                          <a:ea typeface="+mn-ea"/>
                          <a:cs typeface="+mn-cs"/>
                        </a:rPr>
                        <a:t>to </a:t>
                      </a:r>
                      <a:r>
                        <a:rPr lang="en-IN" sz="1600" b="1" kern="1200" dirty="0" smtClean="0">
                          <a:solidFill>
                            <a:schemeClr val="tx1"/>
                          </a:solidFill>
                          <a:latin typeface="Bookman Old Style" pitchFamily="18" charset="0"/>
                          <a:ea typeface="+mn-ea"/>
                          <a:cs typeface="+mn-cs"/>
                        </a:rPr>
                        <a:t>get a dummy CIN number </a:t>
                      </a:r>
                      <a:r>
                        <a:rPr lang="en-IN" sz="1600" kern="1200" dirty="0" smtClean="0">
                          <a:solidFill>
                            <a:schemeClr val="tx1"/>
                          </a:solidFill>
                          <a:latin typeface="Bookman Old Style" pitchFamily="18" charset="0"/>
                          <a:ea typeface="+mn-ea"/>
                          <a:cs typeface="+mn-cs"/>
                        </a:rPr>
                        <a:t>which will enable them to file the Excel based FLA Return</a:t>
                      </a:r>
                      <a:endParaRPr lang="en-US" sz="1600" dirty="0">
                        <a:latin typeface="Bookman Old Style"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609600"/>
          </a:xfrm>
        </p:spPr>
        <p:txBody>
          <a:bodyPr>
            <a:normAutofit/>
          </a:bodyPr>
          <a:lstStyle/>
          <a:p>
            <a:pPr algn="ctr"/>
            <a:r>
              <a:rPr lang="en-US" sz="2400" b="1" dirty="0" smtClean="0">
                <a:solidFill>
                  <a:srgbClr val="FF0000"/>
                </a:solidFill>
                <a:latin typeface="Bookman Old Style" pitchFamily="18" charset="0"/>
              </a:rPr>
              <a:t>FLA Return</a:t>
            </a:r>
            <a:r>
              <a:rPr lang="en-US" sz="2400" b="1" dirty="0" smtClean="0">
                <a:latin typeface="Bookman Old Style" pitchFamily="18" charset="0"/>
              </a:rPr>
              <a:t> (2/2)</a:t>
            </a:r>
            <a:endParaRPr lang="en-US" sz="2400" b="1" dirty="0">
              <a:latin typeface="Bookman Old Style" pitchFamily="18" charset="0"/>
            </a:endParaRPr>
          </a:p>
        </p:txBody>
      </p:sp>
      <p:graphicFrame>
        <p:nvGraphicFramePr>
          <p:cNvPr id="4" name="Content Placeholder 3"/>
          <p:cNvGraphicFramePr>
            <a:graphicFrameLocks noGrp="1"/>
          </p:cNvGraphicFramePr>
          <p:nvPr>
            <p:ph idx="1"/>
          </p:nvPr>
        </p:nvGraphicFramePr>
        <p:xfrm>
          <a:off x="381000" y="838200"/>
          <a:ext cx="8305800" cy="5105399"/>
        </p:xfrm>
        <a:graphic>
          <a:graphicData uri="http://schemas.openxmlformats.org/drawingml/2006/table">
            <a:tbl>
              <a:tblPr firstRow="1" bandRow="1">
                <a:tableStyleId>{5940675A-B579-460E-94D1-54222C63F5DA}</a:tableStyleId>
              </a:tblPr>
              <a:tblGrid>
                <a:gridCol w="4114800"/>
                <a:gridCol w="4191000"/>
              </a:tblGrid>
              <a:tr h="751577">
                <a:tc>
                  <a:txBody>
                    <a:bodyPr/>
                    <a:lstStyle/>
                    <a:p>
                      <a:pPr algn="just"/>
                      <a:r>
                        <a:rPr lang="en-IN" sz="1200" b="1" kern="1200" dirty="0" smtClean="0">
                          <a:solidFill>
                            <a:schemeClr val="tx1"/>
                          </a:solidFill>
                          <a:latin typeface="Bookman Old Style" pitchFamily="18" charset="0"/>
                          <a:ea typeface="+mn-ea"/>
                          <a:cs typeface="+mn-cs"/>
                        </a:rPr>
                        <a:t>Is it required to submit Annual Performance Report (APR)</a:t>
                      </a:r>
                      <a:r>
                        <a:rPr lang="en-IN" sz="1200" b="1" kern="1200" baseline="0" dirty="0" smtClean="0">
                          <a:solidFill>
                            <a:schemeClr val="tx1"/>
                          </a:solidFill>
                          <a:latin typeface="Bookman Old Style" pitchFamily="18" charset="0"/>
                          <a:ea typeface="+mn-ea"/>
                          <a:cs typeface="+mn-cs"/>
                        </a:rPr>
                        <a:t> </a:t>
                      </a:r>
                      <a:r>
                        <a:rPr lang="en-IN" sz="1200" b="1" kern="1200" dirty="0" smtClean="0">
                          <a:solidFill>
                            <a:schemeClr val="tx1"/>
                          </a:solidFill>
                          <a:latin typeface="Bookman Old Style" pitchFamily="18" charset="0"/>
                          <a:ea typeface="+mn-ea"/>
                          <a:cs typeface="+mn-cs"/>
                        </a:rPr>
                        <a:t>for ODI, where FLA Return has been submitted ?</a:t>
                      </a:r>
                      <a:endParaRPr lang="en-US" sz="1200" b="1" dirty="0">
                        <a:latin typeface="Bookman Old Style" pitchFamily="18" charset="0"/>
                      </a:endParaRPr>
                    </a:p>
                  </a:txBody>
                  <a:tcPr marL="86627" marR="86627"/>
                </a:tc>
                <a:tc>
                  <a:txBody>
                    <a:bodyPr/>
                    <a:lstStyle/>
                    <a:p>
                      <a:pPr algn="just"/>
                      <a:r>
                        <a:rPr lang="en-US" sz="1200" b="1" dirty="0" smtClean="0">
                          <a:latin typeface="Bookman Old Style" pitchFamily="18" charset="0"/>
                        </a:rPr>
                        <a:t>Yes</a:t>
                      </a:r>
                      <a:r>
                        <a:rPr lang="en-US" sz="1200" dirty="0" smtClean="0">
                          <a:latin typeface="Bookman Old Style" pitchFamily="18" charset="0"/>
                        </a:rPr>
                        <a:t>. </a:t>
                      </a:r>
                      <a:r>
                        <a:rPr lang="en-IN" sz="1200" kern="1200" dirty="0" smtClean="0">
                          <a:solidFill>
                            <a:schemeClr val="tx1"/>
                          </a:solidFill>
                          <a:latin typeface="Bookman Old Style" pitchFamily="18" charset="0"/>
                          <a:ea typeface="+mn-ea"/>
                          <a:cs typeface="+mn-cs"/>
                        </a:rPr>
                        <a:t>FLA Return and</a:t>
                      </a:r>
                      <a:r>
                        <a:rPr lang="en-IN" sz="1200" kern="1200" baseline="0" dirty="0" smtClean="0">
                          <a:solidFill>
                            <a:schemeClr val="tx1"/>
                          </a:solidFill>
                          <a:latin typeface="Bookman Old Style" pitchFamily="18" charset="0"/>
                          <a:ea typeface="+mn-ea"/>
                          <a:cs typeface="+mn-cs"/>
                        </a:rPr>
                        <a:t> APR are two different Returns as </a:t>
                      </a:r>
                      <a:r>
                        <a:rPr lang="en-IN" sz="1200" kern="1200" baseline="0" dirty="0" smtClean="0">
                          <a:solidFill>
                            <a:schemeClr val="tx1"/>
                          </a:solidFill>
                          <a:latin typeface="Bookman Old Style" pitchFamily="18" charset="0"/>
                          <a:ea typeface="+mn-ea"/>
                          <a:cs typeface="+mn-cs"/>
                        </a:rPr>
                        <a:t>per different </a:t>
                      </a:r>
                      <a:r>
                        <a:rPr lang="en-IN" sz="1200" kern="1200" baseline="0" dirty="0" smtClean="0">
                          <a:solidFill>
                            <a:schemeClr val="tx1"/>
                          </a:solidFill>
                          <a:latin typeface="Bookman Old Style" pitchFamily="18" charset="0"/>
                          <a:ea typeface="+mn-ea"/>
                          <a:cs typeface="+mn-cs"/>
                        </a:rPr>
                        <a:t>FEMA Notifications</a:t>
                      </a:r>
                      <a:endParaRPr lang="en-US" sz="1200" dirty="0">
                        <a:latin typeface="Bookman Old Style" pitchFamily="18" charset="0"/>
                      </a:endParaRPr>
                    </a:p>
                  </a:txBody>
                  <a:tcPr marL="86627" marR="86627"/>
                </a:tc>
              </a:tr>
              <a:tr h="1002103">
                <a:tc>
                  <a:txBody>
                    <a:bodyPr/>
                    <a:lstStyle/>
                    <a:p>
                      <a:pPr algn="just"/>
                      <a:r>
                        <a:rPr lang="en-US" sz="1200" b="1" dirty="0" smtClean="0">
                          <a:latin typeface="Bookman Old Style" pitchFamily="18" charset="0"/>
                        </a:rPr>
                        <a:t>Who</a:t>
                      </a:r>
                      <a:r>
                        <a:rPr lang="en-US" sz="1200" b="1" baseline="0" dirty="0" smtClean="0">
                          <a:latin typeface="Bookman Old Style" pitchFamily="18" charset="0"/>
                        </a:rPr>
                        <a:t> is responsible to file </a:t>
                      </a:r>
                      <a:r>
                        <a:rPr lang="en-IN" sz="1200" b="1" kern="1200" dirty="0" smtClean="0">
                          <a:solidFill>
                            <a:schemeClr val="tx1"/>
                          </a:solidFill>
                          <a:latin typeface="Bookman Old Style" pitchFamily="18" charset="0"/>
                          <a:ea typeface="+mn-ea"/>
                          <a:cs typeface="+mn-cs"/>
                        </a:rPr>
                        <a:t>FLA Return? From whose mail ID, the FLA Return should be e-mailed? </a:t>
                      </a:r>
                      <a:endParaRPr lang="en-US" sz="1200" b="1" dirty="0">
                        <a:latin typeface="Bookman Old Style" pitchFamily="18" charset="0"/>
                      </a:endParaRPr>
                    </a:p>
                  </a:txBody>
                  <a:tcPr marL="86627" marR="86627"/>
                </a:tc>
                <a:tc>
                  <a:txBody>
                    <a:bodyPr/>
                    <a:lstStyle/>
                    <a:p>
                      <a:pPr algn="just"/>
                      <a:r>
                        <a:rPr lang="en-IN" sz="1200" kern="1200" dirty="0" smtClean="0">
                          <a:solidFill>
                            <a:schemeClr val="tx1"/>
                          </a:solidFill>
                          <a:latin typeface="Bookman Old Style" pitchFamily="18" charset="0"/>
                          <a:ea typeface="+mn-ea"/>
                          <a:cs typeface="+mn-cs"/>
                        </a:rPr>
                        <a:t>Filled-in Excel based FLA return should be forwarded through the </a:t>
                      </a:r>
                      <a:r>
                        <a:rPr lang="en-IN" sz="1200" b="1" kern="1200" dirty="0" smtClean="0">
                          <a:solidFill>
                            <a:schemeClr val="tx1"/>
                          </a:solidFill>
                          <a:latin typeface="Bookman Old Style" pitchFamily="18" charset="0"/>
                          <a:ea typeface="+mn-ea"/>
                          <a:cs typeface="+mn-cs"/>
                        </a:rPr>
                        <a:t>official email ID of any authorized person like CFO, Director, Company Secretary etc.</a:t>
                      </a:r>
                      <a:endParaRPr lang="en-US" sz="1200" b="1" dirty="0">
                        <a:latin typeface="Bookman Old Style" pitchFamily="18" charset="0"/>
                      </a:endParaRPr>
                    </a:p>
                  </a:txBody>
                  <a:tcPr marL="86627" marR="86627"/>
                </a:tc>
              </a:tr>
              <a:tr h="668069">
                <a:tc>
                  <a:txBody>
                    <a:bodyPr/>
                    <a:lstStyle/>
                    <a:p>
                      <a:pPr algn="just"/>
                      <a:r>
                        <a:rPr lang="en-US" sz="1200" b="1" dirty="0" smtClean="0">
                          <a:latin typeface="Bookman Old Style" pitchFamily="18" charset="0"/>
                        </a:rPr>
                        <a:t>Format of FLA</a:t>
                      </a:r>
                      <a:r>
                        <a:rPr lang="en-US" sz="1200" b="1" baseline="0" dirty="0" smtClean="0">
                          <a:latin typeface="Bookman Old Style" pitchFamily="18" charset="0"/>
                        </a:rPr>
                        <a:t> Return</a:t>
                      </a:r>
                    </a:p>
                  </a:txBody>
                  <a:tcPr marL="86627" marR="86627"/>
                </a:tc>
                <a:tc>
                  <a:txBody>
                    <a:bodyPr/>
                    <a:lstStyle/>
                    <a:p>
                      <a:pPr algn="just"/>
                      <a:r>
                        <a:rPr lang="en-IN" sz="1200" kern="1200" dirty="0" smtClean="0">
                          <a:solidFill>
                            <a:schemeClr val="tx1"/>
                          </a:solidFill>
                          <a:latin typeface="Bookman Old Style" pitchFamily="18" charset="0"/>
                          <a:ea typeface="+mn-ea"/>
                          <a:cs typeface="+mn-cs"/>
                        </a:rPr>
                        <a:t>Updated FLA return </a:t>
                      </a:r>
                      <a:r>
                        <a:rPr lang="en-US" sz="1200" kern="1200" dirty="0" smtClean="0">
                          <a:solidFill>
                            <a:schemeClr val="tx1"/>
                          </a:solidFill>
                          <a:latin typeface="Bookman Old Style" pitchFamily="18" charset="0"/>
                          <a:ea typeface="+mn-ea"/>
                          <a:cs typeface="+mn-cs"/>
                        </a:rPr>
                        <a:t>t</a:t>
                      </a:r>
                      <a:r>
                        <a:rPr lang="en-US" sz="1200" dirty="0" smtClean="0">
                          <a:latin typeface="Bookman Old Style" pitchFamily="18" charset="0"/>
                        </a:rPr>
                        <a:t>o</a:t>
                      </a:r>
                      <a:r>
                        <a:rPr lang="en-US" sz="1200" baseline="0" dirty="0" smtClean="0">
                          <a:latin typeface="Bookman Old Style" pitchFamily="18" charset="0"/>
                        </a:rPr>
                        <a:t> be </a:t>
                      </a:r>
                      <a:r>
                        <a:rPr lang="en-US" sz="1200" b="1" baseline="0" dirty="0" smtClean="0">
                          <a:latin typeface="Bookman Old Style" pitchFamily="18" charset="0"/>
                        </a:rPr>
                        <a:t>downloaded from RBI’s website </a:t>
                      </a:r>
                      <a:r>
                        <a:rPr lang="en-IN" sz="1200" kern="1200" dirty="0" smtClean="0">
                          <a:solidFill>
                            <a:schemeClr val="tx1"/>
                          </a:solidFill>
                          <a:latin typeface="Bookman Old Style" pitchFamily="18" charset="0"/>
                          <a:ea typeface="+mn-ea"/>
                          <a:cs typeface="+mn-cs"/>
                        </a:rPr>
                        <a:t>every year by end of May</a:t>
                      </a:r>
                      <a:endParaRPr lang="en-US" sz="1200" b="1" dirty="0">
                        <a:latin typeface="Bookman Old Style" pitchFamily="18" charset="0"/>
                      </a:endParaRPr>
                    </a:p>
                  </a:txBody>
                  <a:tcPr marL="86627" marR="86627"/>
                </a:tc>
              </a:tr>
              <a:tr h="918594">
                <a:tc>
                  <a:txBody>
                    <a:bodyPr/>
                    <a:lstStyle/>
                    <a:p>
                      <a:r>
                        <a:rPr kumimoji="0" lang="en-IN" sz="1200" b="1" kern="1200" dirty="0" smtClean="0">
                          <a:solidFill>
                            <a:schemeClr val="tx1"/>
                          </a:solidFill>
                          <a:latin typeface="Bookman Old Style" pitchFamily="18" charset="0"/>
                          <a:ea typeface="+mn-ea"/>
                          <a:cs typeface="+mn-cs"/>
                        </a:rPr>
                        <a:t>Where Account Closing Period of the company is different from reference period (end-March), can we report the information as per Account Closing Period?</a:t>
                      </a:r>
                      <a:endParaRPr kumimoji="0" lang="en-IN" sz="1200" kern="1200" dirty="0" smtClean="0">
                        <a:solidFill>
                          <a:schemeClr val="tx1"/>
                        </a:solidFill>
                        <a:latin typeface="Bookman Old Style" pitchFamily="18" charset="0"/>
                        <a:ea typeface="+mn-ea"/>
                        <a:cs typeface="+mn-cs"/>
                      </a:endParaRPr>
                    </a:p>
                  </a:txBody>
                  <a:tcPr marL="86627" marR="86627"/>
                </a:tc>
                <a:tc>
                  <a:txBody>
                    <a:bodyPr/>
                    <a:lstStyle/>
                    <a:p>
                      <a:pPr algn="just"/>
                      <a:r>
                        <a:rPr kumimoji="0" lang="en-IN" sz="1200" kern="1200" dirty="0" smtClean="0">
                          <a:solidFill>
                            <a:schemeClr val="tx1"/>
                          </a:solidFill>
                          <a:latin typeface="Bookman Old Style" pitchFamily="18" charset="0"/>
                          <a:ea typeface="+mn-ea"/>
                          <a:cs typeface="+mn-cs"/>
                        </a:rPr>
                        <a:t>No. Information should be reported for all the reference period, i.e. Previous March and Latest March. </a:t>
                      </a:r>
                      <a:endParaRPr lang="en-US" sz="1200" dirty="0">
                        <a:latin typeface="Bookman Old Style" pitchFamily="18" charset="0"/>
                      </a:endParaRPr>
                    </a:p>
                  </a:txBody>
                  <a:tcPr marL="86627" marR="86627"/>
                </a:tc>
              </a:tr>
              <a:tr h="501051">
                <a:tc>
                  <a:txBody>
                    <a:bodyPr/>
                    <a:lstStyle/>
                    <a:p>
                      <a:pPr algn="just"/>
                      <a:r>
                        <a:rPr lang="en-US" sz="1200" b="1" dirty="0" smtClean="0">
                          <a:latin typeface="Bookman Old Style" pitchFamily="18" charset="0"/>
                        </a:rPr>
                        <a:t>Where accounts are not audited before July 15</a:t>
                      </a:r>
                      <a:endParaRPr lang="en-US" sz="1200" b="1" dirty="0">
                        <a:latin typeface="Bookman Old Style" pitchFamily="18" charset="0"/>
                      </a:endParaRPr>
                    </a:p>
                  </a:txBody>
                  <a:tcPr marL="86627" marR="86627"/>
                </a:tc>
                <a:tc>
                  <a:txBody>
                    <a:bodyPr/>
                    <a:lstStyle/>
                    <a:p>
                      <a:pPr algn="just"/>
                      <a:r>
                        <a:rPr lang="en-US" sz="1200" dirty="0" smtClean="0">
                          <a:latin typeface="Bookman Old Style" pitchFamily="18" charset="0"/>
                        </a:rPr>
                        <a:t>FLA Return to be submitted based on unaudited</a:t>
                      </a:r>
                      <a:r>
                        <a:rPr lang="en-US" sz="1200" baseline="0" dirty="0" smtClean="0">
                          <a:latin typeface="Bookman Old Style" pitchFamily="18" charset="0"/>
                        </a:rPr>
                        <a:t>  (provisional) account</a:t>
                      </a:r>
                      <a:endParaRPr lang="en-US" sz="1200" dirty="0">
                        <a:latin typeface="Bookman Old Style" pitchFamily="18" charset="0"/>
                      </a:endParaRPr>
                    </a:p>
                  </a:txBody>
                  <a:tcPr marL="86627" marR="86627"/>
                </a:tc>
              </a:tr>
              <a:tr h="584560">
                <a:tc>
                  <a:txBody>
                    <a:bodyPr/>
                    <a:lstStyle/>
                    <a:p>
                      <a:pPr algn="just"/>
                      <a:r>
                        <a:rPr lang="en-US" sz="1200" b="1" dirty="0" smtClean="0">
                          <a:latin typeface="Bookman Old Style" pitchFamily="18" charset="0"/>
                        </a:rPr>
                        <a:t>Revisions</a:t>
                      </a:r>
                      <a:r>
                        <a:rPr lang="en-US" sz="1200" b="1" baseline="0" dirty="0" smtClean="0">
                          <a:latin typeface="Bookman Old Style" pitchFamily="18" charset="0"/>
                        </a:rPr>
                        <a:t>  from the provisional information given by company after accounts get audited</a:t>
                      </a:r>
                      <a:endParaRPr lang="en-US" sz="1200" b="1" dirty="0">
                        <a:latin typeface="Bookman Old Style" pitchFamily="18" charset="0"/>
                      </a:endParaRPr>
                    </a:p>
                  </a:txBody>
                  <a:tcPr marL="86627" marR="86627"/>
                </a:tc>
                <a:tc>
                  <a:txBody>
                    <a:bodyPr/>
                    <a:lstStyle/>
                    <a:p>
                      <a:pPr algn="just"/>
                      <a:r>
                        <a:rPr lang="en-US" sz="1200" b="1" dirty="0" smtClean="0">
                          <a:latin typeface="Bookman Old Style" pitchFamily="18" charset="0"/>
                        </a:rPr>
                        <a:t>Revised FLA Return </a:t>
                      </a:r>
                      <a:r>
                        <a:rPr lang="en-US" sz="1200" dirty="0" smtClean="0">
                          <a:latin typeface="Bookman Old Style" pitchFamily="18" charset="0"/>
                        </a:rPr>
                        <a:t>based on audited accounts can be </a:t>
                      </a:r>
                      <a:r>
                        <a:rPr lang="en-US" sz="1200" b="1" dirty="0" smtClean="0">
                          <a:latin typeface="Bookman Old Style" pitchFamily="18" charset="0"/>
                        </a:rPr>
                        <a:t>filed by September end</a:t>
                      </a:r>
                      <a:endParaRPr lang="en-US" sz="1200" b="1" dirty="0">
                        <a:latin typeface="Bookman Old Style" pitchFamily="18" charset="0"/>
                      </a:endParaRPr>
                    </a:p>
                  </a:txBody>
                  <a:tcPr marL="86627" marR="86627"/>
                </a:tc>
              </a:tr>
              <a:tr h="679445">
                <a:tc>
                  <a:txBody>
                    <a:bodyPr/>
                    <a:lstStyle/>
                    <a:p>
                      <a:pPr algn="just"/>
                      <a:r>
                        <a:rPr lang="en-US" sz="1200" b="1" dirty="0" smtClean="0">
                          <a:latin typeface="Bookman Old Style" pitchFamily="18" charset="0"/>
                        </a:rPr>
                        <a:t>Non-filing of return before due date</a:t>
                      </a:r>
                      <a:endParaRPr lang="en-US" sz="1200" b="1" dirty="0">
                        <a:latin typeface="Bookman Old Style" pitchFamily="18" charset="0"/>
                      </a:endParaRPr>
                    </a:p>
                  </a:txBody>
                  <a:tcPr marL="86627" marR="86627"/>
                </a:tc>
                <a:tc>
                  <a:txBody>
                    <a:bodyPr/>
                    <a:lstStyle/>
                    <a:p>
                      <a:pPr algn="just"/>
                      <a:r>
                        <a:rPr lang="en-US" sz="1200" b="1" dirty="0" smtClean="0">
                          <a:latin typeface="Bookman Old Style" pitchFamily="18" charset="0"/>
                        </a:rPr>
                        <a:t>Violation under FEMA</a:t>
                      </a:r>
                      <a:r>
                        <a:rPr lang="en-US" sz="1200" dirty="0" smtClean="0">
                          <a:latin typeface="Bookman Old Style" pitchFamily="18" charset="0"/>
                        </a:rPr>
                        <a:t>,</a:t>
                      </a:r>
                      <a:r>
                        <a:rPr lang="en-US" sz="1200" baseline="0" dirty="0" smtClean="0">
                          <a:latin typeface="Bookman Old Style" pitchFamily="18" charset="0"/>
                        </a:rPr>
                        <a:t> </a:t>
                      </a:r>
                      <a:r>
                        <a:rPr lang="en-US" sz="1200" dirty="0" smtClean="0">
                          <a:latin typeface="Bookman Old Style" pitchFamily="18" charset="0"/>
                        </a:rPr>
                        <a:t>Penalty or</a:t>
                      </a:r>
                      <a:r>
                        <a:rPr lang="en-US" sz="1200" baseline="0" dirty="0" smtClean="0">
                          <a:latin typeface="Bookman Old Style" pitchFamily="18" charset="0"/>
                        </a:rPr>
                        <a:t> </a:t>
                      </a:r>
                      <a:r>
                        <a:rPr lang="en-US" sz="1200" dirty="0" smtClean="0">
                          <a:latin typeface="Bookman Old Style" pitchFamily="18" charset="0"/>
                        </a:rPr>
                        <a:t>prosecution may be initiated</a:t>
                      </a:r>
                      <a:endParaRPr lang="en-US" sz="1200" dirty="0">
                        <a:latin typeface="Bookman Old Style" pitchFamily="18" charset="0"/>
                      </a:endParaRPr>
                    </a:p>
                  </a:txBody>
                  <a:tcPr marL="86627" marR="86627"/>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0"/>
            <a:ext cx="8305800" cy="685800"/>
          </a:xfrm>
        </p:spPr>
        <p:txBody>
          <a:bodyPr>
            <a:normAutofit/>
          </a:bodyPr>
          <a:lstStyle/>
          <a:p>
            <a:pPr algn="ctr"/>
            <a:r>
              <a:rPr lang="en-US" sz="2400" b="1" dirty="0" smtClean="0">
                <a:solidFill>
                  <a:srgbClr val="FF0000"/>
                </a:solidFill>
                <a:latin typeface="Bookman Old Style" pitchFamily="18" charset="0"/>
              </a:rPr>
              <a:t>Partnership Firm / Proprietary  Firm</a:t>
            </a:r>
            <a:endParaRPr lang="en-US" sz="2400" b="1" dirty="0">
              <a:solidFill>
                <a:srgbClr val="FF0000"/>
              </a:solidFill>
            </a:endParaRPr>
          </a:p>
        </p:txBody>
      </p:sp>
      <p:graphicFrame>
        <p:nvGraphicFramePr>
          <p:cNvPr id="5" name="Table 4"/>
          <p:cNvGraphicFramePr>
            <a:graphicFrameLocks noGrp="1"/>
          </p:cNvGraphicFramePr>
          <p:nvPr/>
        </p:nvGraphicFramePr>
        <p:xfrm>
          <a:off x="152400" y="762001"/>
          <a:ext cx="8839200" cy="2520536"/>
        </p:xfrm>
        <a:graphic>
          <a:graphicData uri="http://schemas.openxmlformats.org/drawingml/2006/table">
            <a:tbl>
              <a:tblPr firstRow="1" bandRow="1">
                <a:effectLst/>
                <a:tableStyleId>{F5AB1C69-6EDB-4FF4-983F-18BD219EF322}</a:tableStyleId>
              </a:tblPr>
              <a:tblGrid>
                <a:gridCol w="4495800"/>
                <a:gridCol w="4343400"/>
              </a:tblGrid>
              <a:tr h="198119">
                <a:tc gridSpan="2">
                  <a:txBody>
                    <a:bodyPr/>
                    <a:lstStyle/>
                    <a:p>
                      <a:pPr marL="117475" marR="0" lvl="1"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400" b="1" dirty="0" smtClean="0">
                          <a:solidFill>
                            <a:schemeClr val="accent1">
                              <a:lumMod val="75000"/>
                            </a:schemeClr>
                          </a:solidFill>
                          <a:latin typeface="Bookman Old Style" pitchFamily="18" charset="0"/>
                        </a:rPr>
                        <a:t>  By NRI and PIO: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000" dirty="0"/>
                    </a:p>
                  </a:txBody>
                  <a:tcPr anchor="ctr"/>
                </a:tc>
              </a:tr>
              <a:tr h="426719">
                <a:tc>
                  <a:txBody>
                    <a:bodyPr/>
                    <a:lstStyle/>
                    <a:p>
                      <a:pPr marL="515938"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400" b="0" baseline="0" dirty="0" smtClean="0">
                          <a:solidFill>
                            <a:schemeClr val="accent1">
                              <a:lumMod val="75000"/>
                            </a:schemeClr>
                          </a:solidFill>
                          <a:latin typeface="Bookman Old Style" pitchFamily="18" charset="0"/>
                        </a:rPr>
                        <a:t> On </a:t>
                      </a:r>
                      <a:r>
                        <a:rPr lang="en-US" sz="1400" b="1" baseline="0" dirty="0" smtClean="0">
                          <a:solidFill>
                            <a:schemeClr val="accent1">
                              <a:lumMod val="75000"/>
                            </a:schemeClr>
                          </a:solidFill>
                          <a:latin typeface="Bookman Old Style" pitchFamily="18" charset="0"/>
                        </a:rPr>
                        <a:t>non-repatriation basis</a:t>
                      </a:r>
                      <a:r>
                        <a:rPr lang="en-US" sz="1400" b="0" baseline="0" dirty="0" smtClean="0">
                          <a:solidFill>
                            <a:schemeClr val="accent1">
                              <a:lumMod val="75000"/>
                            </a:schemeClr>
                          </a:solidFill>
                          <a:latin typeface="Bookman Old Style" pitchFamily="18" charset="0"/>
                        </a:rPr>
                        <a:t>:</a:t>
                      </a:r>
                    </a:p>
                    <a:p>
                      <a:pPr marL="515938" marR="0" lvl="1" indent="-117475" algn="l" defTabSz="914400" rtl="0" eaLnBrk="1" fontAlgn="auto" latinLnBrk="0" hangingPunct="1">
                        <a:lnSpc>
                          <a:spcPct val="100000"/>
                        </a:lnSpc>
                        <a:spcBef>
                          <a:spcPts val="0"/>
                        </a:spcBef>
                        <a:spcAft>
                          <a:spcPts val="0"/>
                        </a:spcAft>
                        <a:buClrTx/>
                        <a:buSzTx/>
                        <a:buFont typeface="Wingdings" pitchFamily="2" charset="2"/>
                        <a:buNone/>
                        <a:tabLst/>
                        <a:defRPr/>
                      </a:pPr>
                      <a:r>
                        <a:rPr lang="en-US" sz="1400" b="0" baseline="0" dirty="0" smtClean="0">
                          <a:solidFill>
                            <a:schemeClr val="accent1">
                              <a:lumMod val="75000"/>
                            </a:schemeClr>
                          </a:solidFill>
                          <a:latin typeface="Bookman Old Style" pitchFamily="18" charset="0"/>
                        </a:rPr>
                        <a:t>  (Not engaged in any agricultural/plantation or real estate business /print media sector)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1">
                              <a:lumMod val="75000"/>
                            </a:schemeClr>
                          </a:solidFill>
                          <a:latin typeface="Rupee Foradian"/>
                        </a:rPr>
                        <a:t>√</a:t>
                      </a:r>
                    </a:p>
                    <a:p>
                      <a:pPr algn="ctr"/>
                      <a:endParaRPr lang="en-US" sz="200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0999">
                <a:tc>
                  <a:txBody>
                    <a:bodyPr/>
                    <a:lstStyle/>
                    <a:p>
                      <a:pPr marL="515938"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400" b="0" baseline="0" dirty="0" smtClean="0">
                          <a:solidFill>
                            <a:schemeClr val="accent1">
                              <a:lumMod val="75000"/>
                            </a:schemeClr>
                          </a:solidFill>
                          <a:latin typeface="Bookman Old Style" pitchFamily="18" charset="0"/>
                        </a:rPr>
                        <a:t> On </a:t>
                      </a:r>
                      <a:r>
                        <a:rPr lang="en-US" sz="1400" b="1" baseline="0" dirty="0" smtClean="0">
                          <a:solidFill>
                            <a:schemeClr val="accent1">
                              <a:lumMod val="75000"/>
                            </a:schemeClr>
                          </a:solidFill>
                          <a:latin typeface="Bookman Old Style" pitchFamily="18" charset="0"/>
                        </a:rPr>
                        <a:t>repatriation basis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400" b="1" dirty="0" smtClean="0">
                          <a:solidFill>
                            <a:schemeClr val="accent1">
                              <a:lumMod val="75000"/>
                            </a:schemeClr>
                          </a:solidFill>
                          <a:latin typeface="Bookman Old Style" pitchFamily="18" charset="0"/>
                        </a:rPr>
                        <a:t>Subject to prior permission </a:t>
                      </a:r>
                      <a:r>
                        <a:rPr lang="en-US" sz="1400" b="0" dirty="0" smtClean="0">
                          <a:solidFill>
                            <a:schemeClr val="accent1">
                              <a:lumMod val="75000"/>
                            </a:schemeClr>
                          </a:solidFill>
                          <a:latin typeface="Bookman Old Style" pitchFamily="18" charset="0"/>
                        </a:rPr>
                        <a:t>of RBI </a:t>
                      </a:r>
                      <a:r>
                        <a:rPr lang="en-US" sz="1400" b="1" dirty="0" smtClean="0">
                          <a:solidFill>
                            <a:srgbClr val="FF0000"/>
                          </a:solidFill>
                          <a:latin typeface="Bookman Old Style" pitchFamily="18" charset="0"/>
                        </a:rPr>
                        <a:t>in consultation with the Government of India</a:t>
                      </a:r>
                      <a:r>
                        <a:rPr lang="en-US" sz="1400" b="0" dirty="0" smtClean="0">
                          <a:solidFill>
                            <a:schemeClr val="accent1">
                              <a:lumMod val="75000"/>
                            </a:schemeClr>
                          </a:solidFill>
                          <a:latin typeface="Bookman Old Style" pitchFamily="18" charset="0"/>
                        </a:rPr>
                        <a:t>. Generally not permitted by FIPB</a:t>
                      </a:r>
                      <a:endParaRPr lang="en-US" sz="1400" b="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52696">
                <a:tc>
                  <a:txBody>
                    <a:bodyPr/>
                    <a:lstStyle/>
                    <a:p>
                      <a:pPr marL="398463" marR="0" lvl="1" indent="-280988"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400" b="1" baseline="0" dirty="0" smtClean="0">
                          <a:solidFill>
                            <a:schemeClr val="accent1">
                              <a:lumMod val="75000"/>
                            </a:schemeClr>
                          </a:solidFill>
                          <a:latin typeface="Bookman Old Style" pitchFamily="18" charset="0"/>
                        </a:rPr>
                        <a:t>Other than NRIs/PIO: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lumMod val="75000"/>
                            </a:schemeClr>
                          </a:solidFill>
                          <a:latin typeface="Bookman Old Style" pitchFamily="18" charset="0"/>
                        </a:rPr>
                        <a:t>Subject</a:t>
                      </a:r>
                      <a:r>
                        <a:rPr lang="en-US" sz="1400" b="1" baseline="0" dirty="0" smtClean="0">
                          <a:solidFill>
                            <a:schemeClr val="accent1">
                              <a:lumMod val="75000"/>
                            </a:schemeClr>
                          </a:solidFill>
                          <a:latin typeface="Bookman Old Style" pitchFamily="18" charset="0"/>
                        </a:rPr>
                        <a:t> to p</a:t>
                      </a:r>
                      <a:r>
                        <a:rPr lang="en-US" sz="1400" b="1" dirty="0" smtClean="0">
                          <a:solidFill>
                            <a:schemeClr val="accent1">
                              <a:lumMod val="75000"/>
                            </a:schemeClr>
                          </a:solidFill>
                          <a:latin typeface="Bookman Old Style" pitchFamily="18" charset="0"/>
                        </a:rPr>
                        <a:t>rior approval </a:t>
                      </a:r>
                      <a:r>
                        <a:rPr lang="en-US" sz="1400" b="0" dirty="0" smtClean="0">
                          <a:solidFill>
                            <a:schemeClr val="accent1">
                              <a:lumMod val="75000"/>
                            </a:schemeClr>
                          </a:solidFill>
                          <a:latin typeface="Bookman Old Style" pitchFamily="18" charset="0"/>
                        </a:rPr>
                        <a:t>of RBI </a:t>
                      </a:r>
                      <a:r>
                        <a:rPr lang="en-US" sz="1400" b="1" dirty="0" smtClean="0">
                          <a:solidFill>
                            <a:srgbClr val="FF0000"/>
                          </a:solidFill>
                          <a:latin typeface="Bookman Old Style" pitchFamily="18" charset="0"/>
                        </a:rPr>
                        <a:t>in</a:t>
                      </a:r>
                    </a:p>
                    <a:p>
                      <a:pPr marL="0" marR="0" lvl="1" indent="0" algn="just"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latin typeface="Bookman Old Style" pitchFamily="18" charset="0"/>
                        </a:rPr>
                        <a:t>consultation with the Government of India</a:t>
                      </a:r>
                      <a:r>
                        <a:rPr lang="en-US" sz="1400" b="0" dirty="0" smtClean="0">
                          <a:solidFill>
                            <a:schemeClr val="accent1">
                              <a:lumMod val="75000"/>
                            </a:schemeClr>
                          </a:solidFill>
                          <a:latin typeface="Bookman Old Style" pitchFamily="18" charset="0"/>
                        </a:rPr>
                        <a:t>. </a:t>
                      </a:r>
                    </a:p>
                    <a:p>
                      <a:pPr marL="0" marR="0" lvl="1" indent="0" algn="just"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accent1">
                              <a:lumMod val="75000"/>
                            </a:schemeClr>
                          </a:solidFill>
                          <a:latin typeface="Bookman Old Style" pitchFamily="18" charset="0"/>
                        </a:rPr>
                        <a:t>Generally not permitted by FIPB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3267" name="Text Box 3"/>
          <p:cNvSpPr txBox="1">
            <a:spLocks noChangeArrowheads="1"/>
          </p:cNvSpPr>
          <p:nvPr/>
        </p:nvSpPr>
        <p:spPr bwMode="auto">
          <a:xfrm>
            <a:off x="457200" y="609600"/>
            <a:ext cx="8236140" cy="2590800"/>
          </a:xfrm>
          <a:prstGeom prst="rect">
            <a:avLst/>
          </a:prstGeom>
          <a:noFill/>
          <a:ln w="9525" algn="ctr">
            <a:solidFill>
              <a:schemeClr val="bg1"/>
            </a:solidFill>
            <a:miter lim="800000"/>
            <a:headEnd/>
            <a:tailEnd/>
          </a:ln>
          <a:effectLst/>
        </p:spPr>
        <p:txBody>
          <a:bodyPr/>
          <a:lstStyle/>
          <a:p>
            <a:pPr marL="284163" indent="-284163">
              <a:lnSpc>
                <a:spcPts val="2200"/>
              </a:lnSpc>
              <a:spcBef>
                <a:spcPts val="900"/>
              </a:spcBef>
            </a:pPr>
            <a:r>
              <a:rPr lang="en-US" sz="1600" b="1" dirty="0" smtClean="0">
                <a:solidFill>
                  <a:srgbClr val="FF0000"/>
                </a:solidFill>
                <a:latin typeface="Bookman Old Style" pitchFamily="18" charset="0"/>
              </a:rPr>
              <a:t>Kinds of Investment</a:t>
            </a:r>
          </a:p>
          <a:p>
            <a:pPr marL="284163" indent="-284163">
              <a:lnSpc>
                <a:spcPts val="2200"/>
              </a:lnSpc>
              <a:spcBef>
                <a:spcPts val="900"/>
              </a:spcBef>
              <a:buFontTx/>
              <a:buChar char="•"/>
            </a:pPr>
            <a:r>
              <a:rPr lang="en-US" sz="1600" b="1" dirty="0" smtClean="0">
                <a:latin typeface="Bookman Old Style" pitchFamily="18" charset="0"/>
              </a:rPr>
              <a:t>Automatic Route </a:t>
            </a:r>
            <a:r>
              <a:rPr lang="en-US" sz="1600" dirty="0" smtClean="0">
                <a:latin typeface="Bookman Old Style" pitchFamily="18" charset="0"/>
              </a:rPr>
              <a:t>– no prior approval from the RBI/ Government</a:t>
            </a:r>
          </a:p>
          <a:p>
            <a:pPr marL="284163" indent="-284163">
              <a:lnSpc>
                <a:spcPts val="2200"/>
              </a:lnSpc>
              <a:spcBef>
                <a:spcPts val="900"/>
              </a:spcBef>
              <a:buFontTx/>
              <a:buChar char="•"/>
            </a:pPr>
            <a:r>
              <a:rPr lang="en-US" sz="1600" b="1" dirty="0" smtClean="0">
                <a:latin typeface="Bookman Old Style" pitchFamily="18" charset="0"/>
              </a:rPr>
              <a:t>Approval Route </a:t>
            </a:r>
            <a:r>
              <a:rPr lang="en-US" sz="1600" dirty="0" smtClean="0">
                <a:latin typeface="Bookman Old Style" pitchFamily="18" charset="0"/>
              </a:rPr>
              <a:t>– prior approval of the FIPB required (no separate RBI approval) </a:t>
            </a:r>
          </a:p>
          <a:p>
            <a:pPr marL="284163" indent="-284163">
              <a:lnSpc>
                <a:spcPts val="2200"/>
              </a:lnSpc>
              <a:spcBef>
                <a:spcPts val="900"/>
              </a:spcBef>
            </a:pPr>
            <a:r>
              <a:rPr lang="en-US" sz="1600" b="1" dirty="0" smtClean="0">
                <a:solidFill>
                  <a:srgbClr val="FF0000"/>
                </a:solidFill>
                <a:latin typeface="Bookman Old Style" pitchFamily="18" charset="0"/>
              </a:rPr>
              <a:t>Mode of Investment</a:t>
            </a:r>
          </a:p>
          <a:p>
            <a:pPr marL="284163" indent="-284163">
              <a:lnSpc>
                <a:spcPts val="2200"/>
              </a:lnSpc>
              <a:spcBef>
                <a:spcPts val="900"/>
              </a:spcBef>
              <a:buFontTx/>
              <a:buChar char="•"/>
            </a:pPr>
            <a:r>
              <a:rPr lang="en-US" sz="1600" b="1" dirty="0" smtClean="0">
                <a:solidFill>
                  <a:srgbClr val="FF0000"/>
                </a:solidFill>
                <a:latin typeface="Bookman Old Style" pitchFamily="18" charset="0"/>
              </a:rPr>
              <a:t>Greenfield</a:t>
            </a:r>
            <a:r>
              <a:rPr lang="en-US" sz="1600" dirty="0" smtClean="0">
                <a:latin typeface="Bookman Old Style" pitchFamily="18" charset="0"/>
              </a:rPr>
              <a:t>: Setting up a new JV/ WOS (</a:t>
            </a:r>
            <a:r>
              <a:rPr lang="en-US" sz="1600" b="1" dirty="0" smtClean="0">
                <a:solidFill>
                  <a:srgbClr val="FF0000"/>
                </a:solidFill>
                <a:latin typeface="Bookman Old Style" pitchFamily="18" charset="0"/>
              </a:rPr>
              <a:t>fresh issue </a:t>
            </a:r>
            <a:r>
              <a:rPr lang="en-US" sz="1600" dirty="0" smtClean="0">
                <a:latin typeface="Bookman Old Style" pitchFamily="18" charset="0"/>
              </a:rPr>
              <a:t>of shares)</a:t>
            </a:r>
          </a:p>
          <a:p>
            <a:pPr marL="284163" indent="-284163">
              <a:lnSpc>
                <a:spcPts val="2200"/>
              </a:lnSpc>
              <a:spcBef>
                <a:spcPts val="900"/>
              </a:spcBef>
              <a:buFontTx/>
              <a:buChar char="•"/>
            </a:pPr>
            <a:r>
              <a:rPr lang="en-US" sz="1600" b="1" dirty="0" smtClean="0">
                <a:solidFill>
                  <a:srgbClr val="FF0000"/>
                </a:solidFill>
                <a:latin typeface="Bookman Old Style" pitchFamily="18" charset="0"/>
              </a:rPr>
              <a:t>Brownfield</a:t>
            </a:r>
            <a:r>
              <a:rPr lang="en-US" sz="1600" dirty="0" smtClean="0">
                <a:latin typeface="Bookman Old Style" pitchFamily="18" charset="0"/>
              </a:rPr>
              <a:t>: Relating to existing investments/ business activities:</a:t>
            </a:r>
          </a:p>
        </p:txBody>
      </p:sp>
      <p:sp>
        <p:nvSpPr>
          <p:cNvPr id="4" name="Rectangle 2"/>
          <p:cNvSpPr>
            <a:spLocks noChangeArrowheads="1"/>
          </p:cNvSpPr>
          <p:nvPr/>
        </p:nvSpPr>
        <p:spPr bwMode="auto">
          <a:xfrm>
            <a:off x="381000" y="152400"/>
            <a:ext cx="8458200" cy="538163"/>
          </a:xfrm>
          <a:prstGeom prst="rect">
            <a:avLst/>
          </a:prstGeom>
          <a:noFill/>
          <a:ln w="9525" algn="ctr">
            <a:noFill/>
            <a:miter lim="800000"/>
            <a:headEnd/>
            <a:tailEnd/>
          </a:ln>
          <a:effectLst/>
        </p:spPr>
        <p:txBody>
          <a:bodyPr/>
          <a:lstStyle/>
          <a:p>
            <a:pPr algn="ctr"/>
            <a:r>
              <a:rPr lang="en-US" sz="2000" b="1" dirty="0" smtClean="0">
                <a:solidFill>
                  <a:srgbClr val="FF0000"/>
                </a:solidFill>
                <a:latin typeface="Bookman Old Style" pitchFamily="18" charset="0"/>
              </a:rPr>
              <a:t>Foreign Direct Investment </a:t>
            </a:r>
            <a:r>
              <a:rPr lang="en-US" sz="2000" b="1" dirty="0" smtClean="0">
                <a:latin typeface="Bookman Old Style" pitchFamily="18" charset="0"/>
              </a:rPr>
              <a:t>into an Indian company</a:t>
            </a:r>
            <a:endParaRPr lang="en-US" sz="2000" b="1" dirty="0">
              <a:latin typeface="Bookman Old Style" pitchFamily="18" charset="0"/>
            </a:endParaRPr>
          </a:p>
        </p:txBody>
      </p:sp>
      <p:sp>
        <p:nvSpPr>
          <p:cNvPr id="22" name="Rounded Rectangle 21"/>
          <p:cNvSpPr/>
          <p:nvPr/>
        </p:nvSpPr>
        <p:spPr bwMode="ltGray">
          <a:xfrm>
            <a:off x="3529885" y="3322749"/>
            <a:ext cx="2008030" cy="570960"/>
          </a:xfrm>
          <a:prstGeom prst="round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spcAft>
                <a:spcPts val="900"/>
              </a:spcAft>
            </a:pPr>
            <a:r>
              <a:rPr lang="en-US" sz="1400" b="1" i="1" dirty="0" smtClean="0">
                <a:solidFill>
                  <a:srgbClr val="FF0000"/>
                </a:solidFill>
                <a:latin typeface="Bookman Old Style" pitchFamily="18" charset="0"/>
              </a:rPr>
              <a:t>Brownfield Investment</a:t>
            </a:r>
          </a:p>
        </p:txBody>
      </p:sp>
      <p:sp>
        <p:nvSpPr>
          <p:cNvPr id="26" name="Rounded Rectangle 25"/>
          <p:cNvSpPr/>
          <p:nvPr/>
        </p:nvSpPr>
        <p:spPr bwMode="ltGray">
          <a:xfrm>
            <a:off x="533400" y="4488282"/>
            <a:ext cx="1143000" cy="457200"/>
          </a:xfrm>
          <a:prstGeom prst="round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spcAft>
                <a:spcPts val="900"/>
              </a:spcAft>
            </a:pPr>
            <a:r>
              <a:rPr lang="en-US" sz="1100" b="1" i="1" dirty="0" smtClean="0">
                <a:solidFill>
                  <a:schemeClr val="tx1"/>
                </a:solidFill>
                <a:latin typeface="Bookman Old Style" pitchFamily="18" charset="0"/>
              </a:rPr>
              <a:t>Share Purchase</a:t>
            </a:r>
          </a:p>
        </p:txBody>
      </p:sp>
      <p:sp>
        <p:nvSpPr>
          <p:cNvPr id="27" name="Rounded Rectangle 26"/>
          <p:cNvSpPr/>
          <p:nvPr/>
        </p:nvSpPr>
        <p:spPr bwMode="ltGray">
          <a:xfrm>
            <a:off x="2743200" y="4488282"/>
            <a:ext cx="1143000" cy="457200"/>
          </a:xfrm>
          <a:prstGeom prst="round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spcAft>
                <a:spcPts val="900"/>
              </a:spcAft>
            </a:pPr>
            <a:r>
              <a:rPr lang="en-US" sz="1100" b="1" i="1" dirty="0" smtClean="0">
                <a:solidFill>
                  <a:schemeClr val="tx1"/>
                </a:solidFill>
                <a:latin typeface="Bookman Old Style" pitchFamily="18" charset="0"/>
              </a:rPr>
              <a:t>Gift of shares</a:t>
            </a:r>
          </a:p>
        </p:txBody>
      </p:sp>
      <p:sp>
        <p:nvSpPr>
          <p:cNvPr id="28" name="Rounded Rectangle 27"/>
          <p:cNvSpPr/>
          <p:nvPr/>
        </p:nvSpPr>
        <p:spPr bwMode="ltGray">
          <a:xfrm>
            <a:off x="4114800" y="4488282"/>
            <a:ext cx="1143000" cy="457200"/>
          </a:xfrm>
          <a:prstGeom prst="round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spcAft>
                <a:spcPts val="900"/>
              </a:spcAft>
            </a:pPr>
            <a:r>
              <a:rPr lang="en-US" sz="1100" b="1" i="1" dirty="0" smtClean="0">
                <a:solidFill>
                  <a:schemeClr val="tx1"/>
                </a:solidFill>
                <a:latin typeface="Bookman Old Style" pitchFamily="18" charset="0"/>
              </a:rPr>
              <a:t>Share swap</a:t>
            </a:r>
          </a:p>
        </p:txBody>
      </p:sp>
      <p:sp>
        <p:nvSpPr>
          <p:cNvPr id="29" name="Rounded Rectangle 28"/>
          <p:cNvSpPr/>
          <p:nvPr/>
        </p:nvSpPr>
        <p:spPr bwMode="ltGray">
          <a:xfrm>
            <a:off x="5486400" y="4488282"/>
            <a:ext cx="1371600" cy="540918"/>
          </a:xfrm>
          <a:prstGeom prst="round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spcAft>
                <a:spcPts val="900"/>
              </a:spcAft>
            </a:pPr>
            <a:r>
              <a:rPr lang="en-US" sz="1100" b="1" i="1" dirty="0" smtClean="0">
                <a:solidFill>
                  <a:schemeClr val="tx1"/>
                </a:solidFill>
                <a:latin typeface="Bookman Old Style" pitchFamily="18" charset="0"/>
              </a:rPr>
              <a:t>Rights/ Bonus issue/ ESOP/ Sweat Equity</a:t>
            </a:r>
          </a:p>
        </p:txBody>
      </p:sp>
      <p:sp>
        <p:nvSpPr>
          <p:cNvPr id="30" name="Rounded Rectangle 29"/>
          <p:cNvSpPr/>
          <p:nvPr/>
        </p:nvSpPr>
        <p:spPr bwMode="ltGray">
          <a:xfrm>
            <a:off x="7086600" y="5097882"/>
            <a:ext cx="1447800" cy="838200"/>
          </a:xfrm>
          <a:prstGeom prst="round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spcAft>
                <a:spcPts val="900"/>
              </a:spcAft>
            </a:pPr>
            <a:r>
              <a:rPr lang="en-US" sz="1100" b="1" i="1" dirty="0" smtClean="0">
                <a:solidFill>
                  <a:schemeClr val="tx1"/>
                </a:solidFill>
                <a:latin typeface="Bookman Old Style" pitchFamily="18" charset="0"/>
              </a:rPr>
              <a:t>Merger/Demerger/ Amalgamation/ Reconstruction</a:t>
            </a:r>
          </a:p>
        </p:txBody>
      </p:sp>
      <p:sp>
        <p:nvSpPr>
          <p:cNvPr id="31" name="Rounded Rectangle 30"/>
          <p:cNvSpPr/>
          <p:nvPr/>
        </p:nvSpPr>
        <p:spPr bwMode="ltGray">
          <a:xfrm>
            <a:off x="1371600" y="5174082"/>
            <a:ext cx="1600200" cy="1074318"/>
          </a:xfrm>
          <a:prstGeom prst="round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spcAft>
                <a:spcPts val="900"/>
              </a:spcAft>
            </a:pPr>
            <a:r>
              <a:rPr lang="en-US" sz="1100" b="1" i="1" dirty="0" smtClean="0">
                <a:solidFill>
                  <a:schemeClr val="tx1"/>
                </a:solidFill>
                <a:latin typeface="Bookman Old Style" pitchFamily="18" charset="0"/>
              </a:rPr>
              <a:t>Conversion of ECB/ pre-incorp payables/ import payables, royalty, other legitimate dues etc.</a:t>
            </a:r>
          </a:p>
        </p:txBody>
      </p:sp>
      <p:cxnSp>
        <p:nvCxnSpPr>
          <p:cNvPr id="37" name="Straight Arrow Connector 47"/>
          <p:cNvCxnSpPr>
            <a:stCxn id="22" idx="2"/>
            <a:endCxn id="26" idx="0"/>
          </p:cNvCxnSpPr>
          <p:nvPr/>
        </p:nvCxnSpPr>
        <p:spPr>
          <a:xfrm rot="5400000">
            <a:off x="2522114" y="2476495"/>
            <a:ext cx="594573" cy="342900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40" name="Straight Arrow Connector 47"/>
          <p:cNvCxnSpPr>
            <a:stCxn id="27" idx="0"/>
            <a:endCxn id="31" idx="0"/>
          </p:cNvCxnSpPr>
          <p:nvPr/>
        </p:nvCxnSpPr>
        <p:spPr>
          <a:xfrm rot="16200000" flipH="1" flipV="1">
            <a:off x="2400300" y="4259682"/>
            <a:ext cx="685800" cy="1143000"/>
          </a:xfrm>
          <a:prstGeom prst="bentConnector3">
            <a:avLst>
              <a:gd name="adj1" fmla="val -45055"/>
            </a:avLst>
          </a:prstGeom>
          <a:ln>
            <a:tailEnd type="arrow"/>
          </a:ln>
        </p:spPr>
        <p:style>
          <a:lnRef idx="2">
            <a:schemeClr val="dk1"/>
          </a:lnRef>
          <a:fillRef idx="1">
            <a:schemeClr val="lt1"/>
          </a:fillRef>
          <a:effectRef idx="0">
            <a:schemeClr val="dk1"/>
          </a:effectRef>
          <a:fontRef idx="minor">
            <a:schemeClr val="dk1"/>
          </a:fontRef>
        </p:style>
      </p:cxnSp>
      <p:cxnSp>
        <p:nvCxnSpPr>
          <p:cNvPr id="43" name="Straight Arrow Connector 47"/>
          <p:cNvCxnSpPr>
            <a:stCxn id="22" idx="2"/>
            <a:endCxn id="27" idx="0"/>
          </p:cNvCxnSpPr>
          <p:nvPr/>
        </p:nvCxnSpPr>
        <p:spPr>
          <a:xfrm rot="5400000">
            <a:off x="3627014" y="3581395"/>
            <a:ext cx="594573" cy="121920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46" name="Straight Arrow Connector 47"/>
          <p:cNvCxnSpPr>
            <a:stCxn id="22" idx="2"/>
            <a:endCxn id="28" idx="0"/>
          </p:cNvCxnSpPr>
          <p:nvPr/>
        </p:nvCxnSpPr>
        <p:spPr>
          <a:xfrm rot="16200000" flipH="1">
            <a:off x="4312814" y="4114795"/>
            <a:ext cx="594573" cy="15240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49" name="Straight Arrow Connector 47"/>
          <p:cNvCxnSpPr>
            <a:stCxn id="22" idx="2"/>
            <a:endCxn id="29" idx="0"/>
          </p:cNvCxnSpPr>
          <p:nvPr/>
        </p:nvCxnSpPr>
        <p:spPr>
          <a:xfrm rot="16200000" flipH="1">
            <a:off x="5055764" y="3371845"/>
            <a:ext cx="594573" cy="163830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53" name="Straight Arrow Connector 47"/>
          <p:cNvCxnSpPr>
            <a:stCxn id="29" idx="0"/>
            <a:endCxn id="30" idx="0"/>
          </p:cNvCxnSpPr>
          <p:nvPr/>
        </p:nvCxnSpPr>
        <p:spPr>
          <a:xfrm rot="16200000" flipH="1">
            <a:off x="6686550" y="3973932"/>
            <a:ext cx="609600" cy="1638300"/>
          </a:xfrm>
          <a:prstGeom prst="bentConnector3">
            <a:avLst>
              <a:gd name="adj1" fmla="val -37500"/>
            </a:avLst>
          </a:prstGeom>
          <a:ln>
            <a:tailEnd type="arrow"/>
          </a:ln>
        </p:spPr>
        <p:style>
          <a:lnRef idx="2">
            <a:schemeClr val="dk1"/>
          </a:lnRef>
          <a:fillRef idx="1">
            <a:schemeClr val="lt1"/>
          </a:fillRef>
          <a:effectRef idx="0">
            <a:schemeClr val="dk1"/>
          </a:effectRef>
          <a:fontRef idx="minor">
            <a:schemeClr val="dk1"/>
          </a:fontRef>
        </p:style>
      </p:cxn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ctr"/>
            <a:r>
              <a:rPr lang="en-IN" sz="2800" b="1" dirty="0" smtClean="0">
                <a:solidFill>
                  <a:srgbClr val="FF0000"/>
                </a:solidFill>
                <a:latin typeface="Bookman Old Style" pitchFamily="18" charset="0"/>
              </a:rPr>
              <a:t>Schedule 4 of FEMA 20</a:t>
            </a:r>
            <a:endParaRPr lang="en-IN" sz="2800" dirty="0">
              <a:solidFill>
                <a:srgbClr val="FF0000"/>
              </a:solidFill>
              <a:latin typeface="Bookman Old Style" pitchFamily="18" charset="0"/>
            </a:endParaRPr>
          </a:p>
        </p:txBody>
      </p:sp>
      <p:sp>
        <p:nvSpPr>
          <p:cNvPr id="3" name="Content Placeholder 2"/>
          <p:cNvSpPr>
            <a:spLocks noGrp="1"/>
          </p:cNvSpPr>
          <p:nvPr>
            <p:ph idx="1"/>
          </p:nvPr>
        </p:nvSpPr>
        <p:spPr>
          <a:xfrm>
            <a:off x="457200" y="990600"/>
            <a:ext cx="8229600" cy="5486400"/>
          </a:xfrm>
        </p:spPr>
        <p:txBody>
          <a:bodyPr>
            <a:normAutofit fontScale="85000" lnSpcReduction="20000"/>
          </a:bodyPr>
          <a:lstStyle/>
          <a:p>
            <a:pPr algn="just">
              <a:lnSpc>
                <a:spcPct val="110000"/>
              </a:lnSpc>
              <a:spcBef>
                <a:spcPts val="0"/>
              </a:spcBef>
            </a:pPr>
            <a:r>
              <a:rPr lang="en-IN" sz="2000" b="1" dirty="0" smtClean="0">
                <a:latin typeface="Bookman Old Style" pitchFamily="18" charset="0"/>
              </a:rPr>
              <a:t>NRIs</a:t>
            </a:r>
            <a:r>
              <a:rPr lang="en-IN" sz="2000" dirty="0" smtClean="0">
                <a:latin typeface="Bookman Old Style" pitchFamily="18" charset="0"/>
              </a:rPr>
              <a:t> may without any limit, purchase </a:t>
            </a:r>
            <a:r>
              <a:rPr lang="en-IN" sz="2000" b="1" dirty="0" smtClean="0">
                <a:solidFill>
                  <a:srgbClr val="FF0000"/>
                </a:solidFill>
                <a:latin typeface="Bookman Old Style" pitchFamily="18" charset="0"/>
              </a:rPr>
              <a:t>on non-repatriation basis</a:t>
            </a:r>
            <a:r>
              <a:rPr lang="en-IN" sz="2000" dirty="0" smtClean="0">
                <a:latin typeface="Bookman Old Style" pitchFamily="18" charset="0"/>
              </a:rPr>
              <a:t>, shares or convertible debentures of an Indian company issued whether by </a:t>
            </a:r>
            <a:r>
              <a:rPr lang="en-IN" sz="2000" b="1" dirty="0" smtClean="0">
                <a:latin typeface="Bookman Old Style" pitchFamily="18" charset="0"/>
              </a:rPr>
              <a:t>public issue or private placement </a:t>
            </a:r>
            <a:r>
              <a:rPr lang="en-IN" sz="2000" dirty="0" smtClean="0">
                <a:latin typeface="Bookman Old Style" pitchFamily="18" charset="0"/>
              </a:rPr>
              <a:t>or </a:t>
            </a:r>
            <a:r>
              <a:rPr lang="en-IN" sz="2000" b="1" dirty="0" smtClean="0">
                <a:latin typeface="Bookman Old Style" pitchFamily="18" charset="0"/>
              </a:rPr>
              <a:t>right issue</a:t>
            </a:r>
          </a:p>
          <a:p>
            <a:pPr algn="just">
              <a:lnSpc>
                <a:spcPct val="110000"/>
              </a:lnSpc>
              <a:spcBef>
                <a:spcPts val="0"/>
              </a:spcBef>
              <a:buNone/>
            </a:pPr>
            <a:endParaRPr lang="en-IN" sz="2000" b="1" dirty="0" smtClean="0">
              <a:latin typeface="Bookman Old Style" pitchFamily="18" charset="0"/>
            </a:endParaRPr>
          </a:p>
          <a:p>
            <a:pPr algn="just">
              <a:lnSpc>
                <a:spcPct val="110000"/>
              </a:lnSpc>
              <a:spcBef>
                <a:spcPts val="0"/>
              </a:spcBef>
            </a:pPr>
            <a:r>
              <a:rPr lang="en-US" sz="2000" b="1" dirty="0" smtClean="0">
                <a:latin typeface="Bookman Old Style" pitchFamily="18" charset="0"/>
              </a:rPr>
              <a:t>Other than </a:t>
            </a:r>
            <a:r>
              <a:rPr lang="en-US" sz="2000" dirty="0" smtClean="0">
                <a:solidFill>
                  <a:srgbClr val="FF0000"/>
                </a:solidFill>
                <a:latin typeface="Bookman Old Style" pitchFamily="18" charset="0"/>
              </a:rPr>
              <a:t>chit fund </a:t>
            </a:r>
            <a:r>
              <a:rPr lang="en-US" sz="2000" dirty="0" smtClean="0">
                <a:latin typeface="Bookman Old Style" pitchFamily="18" charset="0"/>
              </a:rPr>
              <a:t>or a </a:t>
            </a:r>
            <a:r>
              <a:rPr lang="en-US" sz="2000" dirty="0" err="1" smtClean="0">
                <a:solidFill>
                  <a:srgbClr val="FF0000"/>
                </a:solidFill>
                <a:latin typeface="Bookman Old Style" pitchFamily="18" charset="0"/>
              </a:rPr>
              <a:t>nidhi</a:t>
            </a:r>
            <a:r>
              <a:rPr lang="en-US" sz="2000" dirty="0" smtClean="0">
                <a:solidFill>
                  <a:srgbClr val="FF0000"/>
                </a:solidFill>
                <a:latin typeface="Bookman Old Style" pitchFamily="18" charset="0"/>
              </a:rPr>
              <a:t> company </a:t>
            </a:r>
            <a:r>
              <a:rPr lang="en-US" sz="2000" dirty="0" smtClean="0">
                <a:latin typeface="Bookman Old Style" pitchFamily="18" charset="0"/>
              </a:rPr>
              <a:t>or is engaged in </a:t>
            </a:r>
            <a:r>
              <a:rPr lang="en-US" sz="2000" dirty="0" smtClean="0">
                <a:solidFill>
                  <a:srgbClr val="FF0000"/>
                </a:solidFill>
                <a:latin typeface="Bookman Old Style" pitchFamily="18" charset="0"/>
              </a:rPr>
              <a:t>agricultural/plantation activities </a:t>
            </a:r>
            <a:r>
              <a:rPr lang="en-US" sz="2000" dirty="0" smtClean="0">
                <a:latin typeface="Bookman Old Style" pitchFamily="18" charset="0"/>
              </a:rPr>
              <a:t>or </a:t>
            </a:r>
            <a:r>
              <a:rPr lang="en-US" sz="2000" dirty="0" smtClean="0">
                <a:solidFill>
                  <a:srgbClr val="FF0000"/>
                </a:solidFill>
                <a:latin typeface="Bookman Old Style" pitchFamily="18" charset="0"/>
              </a:rPr>
              <a:t>real estate business </a:t>
            </a:r>
            <a:r>
              <a:rPr lang="en-US" sz="2000" dirty="0" smtClean="0">
                <a:latin typeface="Bookman Old Style" pitchFamily="18" charset="0"/>
              </a:rPr>
              <a:t>or construction of farm houses or dealing in Transfer of Development Rights</a:t>
            </a:r>
          </a:p>
          <a:p>
            <a:pPr algn="just">
              <a:lnSpc>
                <a:spcPct val="110000"/>
              </a:lnSpc>
              <a:spcBef>
                <a:spcPts val="0"/>
              </a:spcBef>
              <a:buNone/>
            </a:pPr>
            <a:endParaRPr lang="en-IN" sz="2000" dirty="0" smtClean="0">
              <a:latin typeface="Bookman Old Style" pitchFamily="18" charset="0"/>
            </a:endParaRPr>
          </a:p>
          <a:p>
            <a:pPr algn="just">
              <a:lnSpc>
                <a:spcPct val="110000"/>
              </a:lnSpc>
              <a:spcBef>
                <a:spcPts val="0"/>
              </a:spcBef>
            </a:pPr>
            <a:r>
              <a:rPr lang="en-IN" sz="2000" dirty="0" smtClean="0">
                <a:latin typeface="Bookman Old Style" pitchFamily="18" charset="0"/>
              </a:rPr>
              <a:t>By way of inward remittance through normal banking channels from abroad or out of funds held in NRE/FCNR/NRO account</a:t>
            </a:r>
          </a:p>
          <a:p>
            <a:pPr algn="just">
              <a:lnSpc>
                <a:spcPct val="110000"/>
              </a:lnSpc>
              <a:spcBef>
                <a:spcPts val="0"/>
              </a:spcBef>
              <a:buNone/>
            </a:pPr>
            <a:endParaRPr lang="en-IN" sz="2000" dirty="0" smtClean="0">
              <a:latin typeface="Bookman Old Style" pitchFamily="18" charset="0"/>
            </a:endParaRPr>
          </a:p>
          <a:p>
            <a:pPr algn="just">
              <a:lnSpc>
                <a:spcPct val="110000"/>
              </a:lnSpc>
              <a:spcBef>
                <a:spcPts val="0"/>
              </a:spcBef>
            </a:pPr>
            <a:r>
              <a:rPr lang="en-IN" sz="2000" dirty="0" smtClean="0">
                <a:latin typeface="Bookman Old Style" pitchFamily="18" charset="0"/>
              </a:rPr>
              <a:t>Sale/maturity proceeds (net of applicable taxes) of shares or convertible debentures shall be </a:t>
            </a:r>
            <a:r>
              <a:rPr lang="en-IN" sz="2000" b="1" dirty="0" smtClean="0">
                <a:latin typeface="Bookman Old Style" pitchFamily="18" charset="0"/>
              </a:rPr>
              <a:t>credited only to NRO account </a:t>
            </a:r>
          </a:p>
          <a:p>
            <a:pPr algn="just">
              <a:lnSpc>
                <a:spcPct val="110000"/>
              </a:lnSpc>
              <a:spcBef>
                <a:spcPts val="0"/>
              </a:spcBef>
            </a:pPr>
            <a:endParaRPr lang="en-IN" sz="2000" b="1" dirty="0" smtClean="0">
              <a:latin typeface="Bookman Old Style" pitchFamily="18" charset="0"/>
            </a:endParaRPr>
          </a:p>
          <a:p>
            <a:pPr algn="just">
              <a:lnSpc>
                <a:spcPct val="110000"/>
              </a:lnSpc>
              <a:spcBef>
                <a:spcPts val="0"/>
              </a:spcBef>
            </a:pPr>
            <a:r>
              <a:rPr lang="en-IN" sz="2000" dirty="0" smtClean="0">
                <a:latin typeface="Bookman Old Style" pitchFamily="18" charset="0"/>
              </a:rPr>
              <a:t>Investment by NRIs under Schedule 4 of FEMA 20 will be </a:t>
            </a:r>
            <a:r>
              <a:rPr lang="en-IN" sz="2000" b="1" dirty="0" smtClean="0">
                <a:solidFill>
                  <a:srgbClr val="FF0000"/>
                </a:solidFill>
                <a:latin typeface="Bookman Old Style" pitchFamily="18" charset="0"/>
              </a:rPr>
              <a:t>deemed to be domestic investment at par with the investment made by residents</a:t>
            </a:r>
            <a:r>
              <a:rPr lang="en-IN" sz="2000" dirty="0" smtClean="0">
                <a:latin typeface="Bookman Old Style" pitchFamily="18" charset="0"/>
              </a:rPr>
              <a:t>. </a:t>
            </a:r>
            <a:r>
              <a:rPr lang="en-IN" sz="1800" i="1" dirty="0" smtClean="0">
                <a:latin typeface="Bookman Old Style" pitchFamily="18" charset="0"/>
              </a:rPr>
              <a:t>Press Note No.7 dated 3</a:t>
            </a:r>
            <a:r>
              <a:rPr lang="en-IN" sz="1800" i="1" baseline="30000" dirty="0" smtClean="0">
                <a:latin typeface="Bookman Old Style" pitchFamily="18" charset="0"/>
              </a:rPr>
              <a:t>rd</a:t>
            </a:r>
            <a:r>
              <a:rPr lang="en-IN" sz="1800" i="1" dirty="0" smtClean="0">
                <a:latin typeface="Bookman Old Style" pitchFamily="18" charset="0"/>
              </a:rPr>
              <a:t> June, 2015 </a:t>
            </a:r>
          </a:p>
          <a:p>
            <a:pPr algn="just">
              <a:lnSpc>
                <a:spcPct val="110000"/>
              </a:lnSpc>
              <a:spcBef>
                <a:spcPts val="0"/>
              </a:spcBef>
            </a:pPr>
            <a:endParaRPr lang="en-US" sz="1800" i="1" dirty="0" smtClean="0">
              <a:latin typeface="Bookman Old Style" pitchFamily="18" charset="0"/>
            </a:endParaRPr>
          </a:p>
          <a:p>
            <a:pPr algn="just">
              <a:lnSpc>
                <a:spcPct val="110000"/>
              </a:lnSpc>
              <a:spcBef>
                <a:spcPts val="0"/>
              </a:spcBef>
            </a:pPr>
            <a:r>
              <a:rPr lang="en-IN" sz="1600" dirty="0" smtClean="0">
                <a:latin typeface="Bookman Old Style" pitchFamily="18" charset="0"/>
              </a:rPr>
              <a:t>‘</a:t>
            </a:r>
            <a:r>
              <a:rPr lang="en-IN" sz="1600" b="1" dirty="0" smtClean="0">
                <a:solidFill>
                  <a:srgbClr val="FF0000"/>
                </a:solidFill>
                <a:latin typeface="Bookman Old Style" pitchFamily="18" charset="0"/>
              </a:rPr>
              <a:t>Non-Resident Indian</a:t>
            </a:r>
            <a:r>
              <a:rPr lang="en-IN" sz="1600" dirty="0" smtClean="0">
                <a:latin typeface="Bookman Old Style" pitchFamily="18" charset="0"/>
              </a:rPr>
              <a:t>’ (NRI) means an individual resident outside India who is a citizen of India or is an ‘Overseas Citizen of India’ cardholder within the meaning of section 7 (A) of the Citizenship Act, 1955. ‘Persons of Indian Origin’ cardholders registered as such under Notification No.26011/4/98 F.I, dated 19.8.2002, issued by the Central Government are deemed to be ‘Overseas Citizen of India’ cardholders. </a:t>
            </a:r>
          </a:p>
          <a:p>
            <a:pPr algn="just">
              <a:lnSpc>
                <a:spcPct val="110000"/>
              </a:lnSpc>
              <a:spcBef>
                <a:spcPts val="0"/>
              </a:spcBef>
            </a:pPr>
            <a:r>
              <a:rPr lang="en-IN" sz="1300" b="1" i="1" dirty="0" smtClean="0">
                <a:solidFill>
                  <a:srgbClr val="FF0000"/>
                </a:solidFill>
                <a:latin typeface="Bookman Old Style" pitchFamily="18" charset="0"/>
              </a:rPr>
              <a:t>Vide The Citizenship (Amendment) Act 2015 </a:t>
            </a:r>
            <a:r>
              <a:rPr lang="en-IN" sz="1300" b="1" i="1" dirty="0" err="1" smtClean="0">
                <a:solidFill>
                  <a:srgbClr val="FF0000"/>
                </a:solidFill>
                <a:latin typeface="Bookman Old Style" pitchFamily="18" charset="0"/>
              </a:rPr>
              <a:t>w.e.f</a:t>
            </a:r>
            <a:r>
              <a:rPr lang="en-IN" sz="1300" b="1" i="1" dirty="0" smtClean="0">
                <a:solidFill>
                  <a:srgbClr val="FF0000"/>
                </a:solidFill>
                <a:latin typeface="Bookman Old Style" pitchFamily="18" charset="0"/>
              </a:rPr>
              <a:t>. 06 January 2015 read PN7 dated 03 June 2015</a:t>
            </a:r>
          </a:p>
          <a:p>
            <a:pPr algn="just">
              <a:lnSpc>
                <a:spcPct val="110000"/>
              </a:lnSpc>
              <a:spcBef>
                <a:spcPts val="0"/>
              </a:spcBef>
            </a:pPr>
            <a:endParaRPr lang="en-IN" sz="1800" i="1" dirty="0" smtClean="0">
              <a:latin typeface="Bookman Old Style" pitchFamily="18" charset="0"/>
            </a:endParaRPr>
          </a:p>
          <a:p>
            <a:pPr algn="just">
              <a:lnSpc>
                <a:spcPct val="110000"/>
              </a:lnSpc>
              <a:spcBef>
                <a:spcPts val="0"/>
              </a:spcBef>
            </a:pPr>
            <a:endParaRPr lang="en-IN" sz="2000" dirty="0" smtClean="0">
              <a:latin typeface="Bookman Old Style" pitchFamily="18" charset="0"/>
            </a:endParaRPr>
          </a:p>
          <a:p>
            <a:pPr algn="just">
              <a:lnSpc>
                <a:spcPct val="110000"/>
              </a:lnSpc>
              <a:spcBef>
                <a:spcPts val="0"/>
              </a:spcBef>
            </a:pPr>
            <a:endParaRPr lang="en-IN" sz="2000" b="1" dirty="0">
              <a:latin typeface="Bookman Old Style"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399288"/>
          </a:xfrm>
        </p:spPr>
        <p:txBody>
          <a:bodyPr>
            <a:normAutofit fontScale="90000"/>
          </a:bodyPr>
          <a:lstStyle/>
          <a:p>
            <a:pPr algn="ctr"/>
            <a:r>
              <a:rPr lang="en-US" sz="3200" b="1" dirty="0" smtClean="0">
                <a:solidFill>
                  <a:srgbClr val="FF0000"/>
                </a:solidFill>
                <a:latin typeface="Bookman Old Style" pitchFamily="18" charset="0"/>
              </a:rPr>
              <a:t/>
            </a:r>
            <a:br>
              <a:rPr lang="en-US" sz="3200" b="1" dirty="0" smtClean="0">
                <a:solidFill>
                  <a:srgbClr val="FF0000"/>
                </a:solidFill>
                <a:latin typeface="Bookman Old Style" pitchFamily="18" charset="0"/>
              </a:rPr>
            </a:br>
            <a:r>
              <a:rPr lang="en-US" sz="3200" b="1" dirty="0" smtClean="0">
                <a:solidFill>
                  <a:srgbClr val="FF0000"/>
                </a:solidFill>
                <a:latin typeface="Bookman Old Style" pitchFamily="18" charset="0"/>
              </a:rPr>
              <a:t/>
            </a:r>
            <a:br>
              <a:rPr lang="en-US" sz="3200" b="1" dirty="0" smtClean="0">
                <a:solidFill>
                  <a:srgbClr val="FF0000"/>
                </a:solidFill>
                <a:latin typeface="Bookman Old Style" pitchFamily="18" charset="0"/>
              </a:rPr>
            </a:br>
            <a:r>
              <a:rPr lang="en-US" sz="2700" b="1" dirty="0" smtClean="0">
                <a:solidFill>
                  <a:srgbClr val="FF0000"/>
                </a:solidFill>
                <a:latin typeface="Bookman Old Style" pitchFamily="18" charset="0"/>
              </a:rPr>
              <a:t>FPIs &amp; NRIs</a:t>
            </a:r>
            <a:endParaRPr lang="en-US" sz="2700" dirty="0">
              <a:solidFill>
                <a:srgbClr val="FF0000"/>
              </a:solidFill>
            </a:endParaRPr>
          </a:p>
        </p:txBody>
      </p:sp>
      <p:graphicFrame>
        <p:nvGraphicFramePr>
          <p:cNvPr id="4" name="Table 3"/>
          <p:cNvGraphicFramePr>
            <a:graphicFrameLocks noGrp="1"/>
          </p:cNvGraphicFramePr>
          <p:nvPr/>
        </p:nvGraphicFramePr>
        <p:xfrm>
          <a:off x="228600" y="533400"/>
          <a:ext cx="8686800" cy="2852928"/>
        </p:xfrm>
        <a:graphic>
          <a:graphicData uri="http://schemas.openxmlformats.org/drawingml/2006/table">
            <a:tbl>
              <a:tblPr firstRow="1" bandRow="1">
                <a:tableStyleId>{5C22544A-7EE6-4342-B048-85BDC9FD1C3A}</a:tableStyleId>
              </a:tblPr>
              <a:tblGrid>
                <a:gridCol w="3886200"/>
                <a:gridCol w="4800600"/>
              </a:tblGrid>
              <a:tr h="304800">
                <a:tc gridSpan="2">
                  <a:txBody>
                    <a:bodyPr/>
                    <a:lstStyle/>
                    <a:p>
                      <a:pPr algn="ctr"/>
                      <a:r>
                        <a:rPr lang="en-IN" sz="2000" dirty="0" smtClean="0">
                          <a:solidFill>
                            <a:schemeClr val="tx1"/>
                          </a:solidFill>
                          <a:latin typeface="Bookman Old Style" pitchFamily="18" charset="0"/>
                        </a:rPr>
                        <a:t>FPIs</a:t>
                      </a:r>
                      <a:endParaRPr lang="en-IN" sz="2000" dirty="0">
                        <a:solidFill>
                          <a:schemeClr val="tx1"/>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tc>
              </a:tr>
              <a:tr h="134112">
                <a:tc>
                  <a:txBody>
                    <a:bodyPr/>
                    <a:lstStyle/>
                    <a:p>
                      <a:r>
                        <a:rPr lang="en-US" sz="1600" b="1" dirty="0" smtClean="0">
                          <a:latin typeface="Bookman Old Style" pitchFamily="18" charset="0"/>
                        </a:rPr>
                        <a:t>Individual holding</a:t>
                      </a:r>
                      <a:endParaRPr lang="en-IN" sz="1600" b="1" dirty="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600" b="1" dirty="0" smtClean="0">
                          <a:solidFill>
                            <a:srgbClr val="FF0000"/>
                          </a:solidFill>
                          <a:latin typeface="Bookman Old Style" pitchFamily="18" charset="0"/>
                        </a:rPr>
                        <a:t>Below10%</a:t>
                      </a:r>
                      <a:r>
                        <a:rPr lang="en-US" sz="1600" dirty="0" smtClean="0">
                          <a:solidFill>
                            <a:srgbClr val="FF0000"/>
                          </a:solidFill>
                          <a:latin typeface="Bookman Old Style" pitchFamily="18" charset="0"/>
                        </a:rPr>
                        <a:t> </a:t>
                      </a:r>
                      <a:r>
                        <a:rPr lang="en-US" sz="1600" dirty="0" smtClean="0">
                          <a:latin typeface="Bookman Old Style" pitchFamily="18" charset="0"/>
                        </a:rPr>
                        <a:t>of the capital</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Bookman Old Style" pitchFamily="18" charset="0"/>
                        </a:rPr>
                        <a:t>Aggregate limit for FIIs </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smtClean="0">
                          <a:solidFill>
                            <a:srgbClr val="FF0000"/>
                          </a:solidFill>
                          <a:latin typeface="Bookman Old Style" pitchFamily="18" charset="0"/>
                        </a:rPr>
                        <a:t>24% </a:t>
                      </a:r>
                      <a:r>
                        <a:rPr lang="en-US" sz="1600" b="0" dirty="0" smtClean="0">
                          <a:latin typeface="Bookman Old Style" pitchFamily="18" charset="0"/>
                        </a:rPr>
                        <a:t>of the capital</a:t>
                      </a:r>
                      <a:endParaRPr lang="en-IN" sz="1600" b="0" dirty="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Bookman Old Style" pitchFamily="18" charset="0"/>
                        </a:rPr>
                        <a:t>Aggregate limit of </a:t>
                      </a:r>
                      <a:r>
                        <a:rPr lang="en-US" sz="1600" b="1" dirty="0" smtClean="0">
                          <a:latin typeface="Bookman Old Style" pitchFamily="18" charset="0"/>
                        </a:rPr>
                        <a:t>24%</a:t>
                      </a:r>
                      <a:r>
                        <a:rPr lang="en-US" sz="1600" dirty="0" smtClean="0">
                          <a:latin typeface="Bookman Old Style" pitchFamily="18" charset="0"/>
                        </a:rPr>
                        <a:t> can be </a:t>
                      </a:r>
                      <a:r>
                        <a:rPr lang="en-US" sz="1600" b="1" dirty="0" smtClean="0">
                          <a:latin typeface="Bookman Old Style" pitchFamily="18" charset="0"/>
                        </a:rPr>
                        <a:t>increased to the </a:t>
                      </a:r>
                      <a:r>
                        <a:rPr lang="en-US" sz="1600" b="1" dirty="0" err="1" smtClean="0">
                          <a:latin typeface="Bookman Old Style" pitchFamily="18" charset="0"/>
                        </a:rPr>
                        <a:t>sectoral</a:t>
                      </a:r>
                      <a:r>
                        <a:rPr lang="en-US" sz="1600" b="1" dirty="0" smtClean="0">
                          <a:latin typeface="Bookman Old Style" pitchFamily="18" charset="0"/>
                        </a:rPr>
                        <a:t> cap/statutory ceiling</a:t>
                      </a:r>
                      <a:r>
                        <a:rPr lang="en-US" sz="1600" dirty="0" smtClean="0">
                          <a:latin typeface="Bookman Old Style" pitchFamily="18" charset="0"/>
                        </a:rPr>
                        <a:t> </a:t>
                      </a:r>
                      <a:endParaRPr lang="en-US" sz="1600" b="1" dirty="0" smtClean="0">
                        <a:solidFill>
                          <a:srgbClr val="FF0000"/>
                        </a:solidFill>
                        <a:latin typeface="Bookman Old Style" pitchFamily="18" charset="0"/>
                      </a:endParaRPr>
                    </a:p>
                    <a:p>
                      <a:endParaRPr lang="en-IN" sz="1600" dirty="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Wingdings" pitchFamily="2" charset="2"/>
                        <a:buChar char="v"/>
                      </a:pPr>
                      <a:r>
                        <a:rPr lang="en-US" sz="1600" dirty="0" smtClean="0">
                          <a:latin typeface="Bookman Old Style" pitchFamily="18" charset="0"/>
                        </a:rPr>
                        <a:t>  </a:t>
                      </a:r>
                      <a:r>
                        <a:rPr lang="en-US" sz="1600" b="1" dirty="0" smtClean="0">
                          <a:solidFill>
                            <a:srgbClr val="FF0000"/>
                          </a:solidFill>
                          <a:latin typeface="Bookman Old Style" pitchFamily="18" charset="0"/>
                        </a:rPr>
                        <a:t>Special Resolution</a:t>
                      </a:r>
                      <a:r>
                        <a:rPr lang="en-US" sz="1600" b="1" dirty="0" smtClean="0">
                          <a:latin typeface="Bookman Old Style" pitchFamily="18" charset="0"/>
                        </a:rPr>
                        <a:t> </a:t>
                      </a:r>
                      <a:r>
                        <a:rPr lang="en-US" sz="1600" dirty="0" smtClean="0">
                          <a:latin typeface="Bookman Old Style" pitchFamily="18" charset="0"/>
                        </a:rPr>
                        <a:t>of Shareholders</a:t>
                      </a:r>
                    </a:p>
                    <a:p>
                      <a:pPr>
                        <a:buFont typeface="Wingdings" pitchFamily="2" charset="2"/>
                        <a:buChar char="v"/>
                      </a:pPr>
                      <a:r>
                        <a:rPr lang="en-US" sz="1600" dirty="0" smtClean="0">
                          <a:latin typeface="Bookman Old Style" pitchFamily="18" charset="0"/>
                        </a:rPr>
                        <a:t>  </a:t>
                      </a:r>
                      <a:r>
                        <a:rPr lang="en-US" sz="1600" b="1" dirty="0" smtClean="0">
                          <a:solidFill>
                            <a:srgbClr val="FF0000"/>
                          </a:solidFill>
                          <a:latin typeface="Bookman Old Style" pitchFamily="18" charset="0"/>
                        </a:rPr>
                        <a:t>Prior intimation to RBI</a:t>
                      </a:r>
                    </a:p>
                    <a:p>
                      <a:pPr marL="355600" indent="-355600">
                        <a:buFont typeface="Wingdings" pitchFamily="2" charset="2"/>
                        <a:buChar char="v"/>
                      </a:pPr>
                      <a:r>
                        <a:rPr lang="en-IN" sz="1600" b="1" dirty="0" smtClean="0">
                          <a:solidFill>
                            <a:srgbClr val="FF0000"/>
                          </a:solidFill>
                          <a:latin typeface="Bookman Old Style" pitchFamily="18" charset="0"/>
                        </a:rPr>
                        <a:t>Certificate from the </a:t>
                      </a:r>
                      <a:r>
                        <a:rPr lang="en-IN" sz="1600" b="1" u="sng" dirty="0" smtClean="0">
                          <a:solidFill>
                            <a:schemeClr val="tx1"/>
                          </a:solidFill>
                          <a:latin typeface="Bookman Old Style" pitchFamily="18" charset="0"/>
                        </a:rPr>
                        <a:t>Company Secretary </a:t>
                      </a:r>
                      <a:r>
                        <a:rPr lang="en-IN" sz="1600" b="1" dirty="0" smtClean="0">
                          <a:solidFill>
                            <a:srgbClr val="FF0000"/>
                          </a:solidFill>
                          <a:latin typeface="Bookman Old Style" pitchFamily="18" charset="0"/>
                        </a:rPr>
                        <a:t>stating compliance of FEMA and FDI Policy</a:t>
                      </a:r>
                      <a:endParaRPr lang="en-IN" sz="1600" dirty="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Bookman Old Style" pitchFamily="18" charset="0"/>
                        </a:rPr>
                        <a:t>Aggregate</a:t>
                      </a:r>
                      <a:r>
                        <a:rPr lang="en-US" sz="1600" dirty="0" smtClean="0">
                          <a:latin typeface="Bookman Old Style" pitchFamily="18" charset="0"/>
                        </a:rPr>
                        <a:t> under </a:t>
                      </a:r>
                      <a:r>
                        <a:rPr lang="en-US" sz="1600" b="1" dirty="0" smtClean="0">
                          <a:latin typeface="Bookman Old Style" pitchFamily="18" charset="0"/>
                        </a:rPr>
                        <a:t>FDI and Portfolio Investment Scheme</a:t>
                      </a:r>
                      <a:endParaRPr lang="en-US" sz="1600" dirty="0" smtClean="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smtClean="0">
                          <a:solidFill>
                            <a:srgbClr val="FF0000"/>
                          </a:solidFill>
                          <a:latin typeface="Bookman Old Style" pitchFamily="18" charset="0"/>
                        </a:rPr>
                        <a:t>within the above caps</a:t>
                      </a:r>
                      <a:endParaRPr lang="en-IN" sz="1600" b="1" dirty="0">
                        <a:solidFill>
                          <a:srgbClr val="FF0000"/>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smtClean="0">
                          <a:latin typeface="Bookman Old Style" pitchFamily="18" charset="0"/>
                        </a:rPr>
                        <a:t>IPOs only</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1" dirty="0" smtClean="0">
                          <a:solidFill>
                            <a:srgbClr val="FF0000"/>
                          </a:solidFill>
                          <a:latin typeface="Bookman Old Style" pitchFamily="18" charset="0"/>
                        </a:rPr>
                        <a:t>Permitted </a:t>
                      </a:r>
                      <a:endParaRPr lang="en-IN" sz="1600" b="1" dirty="0">
                        <a:solidFill>
                          <a:srgbClr val="FF0000"/>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nvGraphicFramePr>
        <p:xfrm>
          <a:off x="228600" y="3733800"/>
          <a:ext cx="8686800" cy="2816352"/>
        </p:xfrm>
        <a:graphic>
          <a:graphicData uri="http://schemas.openxmlformats.org/drawingml/2006/table">
            <a:tbl>
              <a:tblPr firstRow="1" bandRow="1">
                <a:tableStyleId>{5C22544A-7EE6-4342-B048-85BDC9FD1C3A}</a:tableStyleId>
              </a:tblPr>
              <a:tblGrid>
                <a:gridCol w="3886200"/>
                <a:gridCol w="4800600"/>
              </a:tblGrid>
              <a:tr h="152400">
                <a:tc gridSpan="2">
                  <a:txBody>
                    <a:bodyPr/>
                    <a:lstStyle/>
                    <a:p>
                      <a:pPr algn="ctr"/>
                      <a:r>
                        <a:rPr lang="en-IN" sz="2000" dirty="0" smtClean="0">
                          <a:solidFill>
                            <a:srgbClr val="FF0000"/>
                          </a:solidFill>
                          <a:latin typeface="Bookman Old Style" pitchFamily="18" charset="0"/>
                        </a:rPr>
                        <a:t>NRIs</a:t>
                      </a:r>
                      <a:endParaRPr lang="en-IN" sz="2000" dirty="0">
                        <a:solidFill>
                          <a:srgbClr val="FF0000"/>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tc>
              </a:tr>
              <a:tr h="195072">
                <a:tc>
                  <a:txBody>
                    <a:bodyPr/>
                    <a:lstStyle/>
                    <a:p>
                      <a:r>
                        <a:rPr lang="en-IN" sz="1600" dirty="0" smtClean="0">
                          <a:latin typeface="Bookman Old Style" pitchFamily="18" charset="0"/>
                        </a:rPr>
                        <a:t>NRIs through designated ADs</a:t>
                      </a:r>
                      <a:endParaRPr lang="en-IN" sz="1600" b="1" dirty="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IN" sz="1600" dirty="0" smtClean="0">
                          <a:latin typeface="Bookman Old Style" pitchFamily="18" charset="0"/>
                        </a:rPr>
                        <a:t>up to </a:t>
                      </a:r>
                      <a:r>
                        <a:rPr lang="en-IN" sz="1600" b="1" dirty="0" smtClean="0">
                          <a:latin typeface="Bookman Old Style" pitchFamily="18" charset="0"/>
                        </a:rPr>
                        <a:t>5 %</a:t>
                      </a:r>
                      <a:r>
                        <a:rPr lang="en-IN" sz="1600" dirty="0" smtClean="0">
                          <a:latin typeface="Bookman Old Style" pitchFamily="18" charset="0"/>
                        </a:rPr>
                        <a:t> of the paid- up capital</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Bookman Old Style" pitchFamily="18" charset="0"/>
                        </a:rPr>
                        <a:t>Aggregate limit of 10% </a:t>
                      </a:r>
                      <a:r>
                        <a:rPr lang="en-US" sz="1600" dirty="0" smtClean="0">
                          <a:latin typeface="Bookman Old Style" pitchFamily="18" charset="0"/>
                        </a:rPr>
                        <a:t>can</a:t>
                      </a:r>
                      <a:r>
                        <a:rPr lang="en-US" sz="1600" baseline="0" dirty="0" smtClean="0">
                          <a:latin typeface="Bookman Old Style" pitchFamily="18" charset="0"/>
                        </a:rPr>
                        <a:t> be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latin typeface="Bookman Old Style" pitchFamily="18" charset="0"/>
                        </a:rPr>
                        <a:t>raised to 24 per cent</a:t>
                      </a:r>
                      <a:endParaRPr lang="en-US" sz="1600" b="1" dirty="0" smtClean="0">
                        <a:solidFill>
                          <a:srgbClr val="FF0000"/>
                        </a:solidFill>
                        <a:latin typeface="Bookman Old Style" pitchFamily="18" charset="0"/>
                      </a:endParaRPr>
                    </a:p>
                    <a:p>
                      <a:endParaRPr lang="en-IN" sz="1600" dirty="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Wingdings" pitchFamily="2" charset="2"/>
                        <a:buChar char="v"/>
                      </a:pPr>
                      <a:r>
                        <a:rPr lang="en-US" sz="1600" dirty="0" smtClean="0">
                          <a:latin typeface="Bookman Old Style" pitchFamily="18" charset="0"/>
                        </a:rPr>
                        <a:t>  </a:t>
                      </a:r>
                      <a:r>
                        <a:rPr lang="en-US" sz="1600" b="1" dirty="0" smtClean="0">
                          <a:solidFill>
                            <a:srgbClr val="FF0000"/>
                          </a:solidFill>
                          <a:latin typeface="Bookman Old Style" pitchFamily="18" charset="0"/>
                        </a:rPr>
                        <a:t>Special Resolution</a:t>
                      </a:r>
                      <a:r>
                        <a:rPr lang="en-US" sz="1600" b="1" dirty="0" smtClean="0">
                          <a:latin typeface="Bookman Old Style" pitchFamily="18" charset="0"/>
                        </a:rPr>
                        <a:t> </a:t>
                      </a:r>
                      <a:r>
                        <a:rPr lang="en-US" sz="1600" dirty="0" smtClean="0">
                          <a:latin typeface="Bookman Old Style" pitchFamily="18" charset="0"/>
                        </a:rPr>
                        <a:t>of Shareholders</a:t>
                      </a:r>
                    </a:p>
                    <a:p>
                      <a:pPr>
                        <a:buFont typeface="Wingdings" pitchFamily="2" charset="2"/>
                        <a:buChar char="v"/>
                      </a:pPr>
                      <a:r>
                        <a:rPr lang="en-US" sz="1600" dirty="0" smtClean="0">
                          <a:latin typeface="Bookman Old Style" pitchFamily="18" charset="0"/>
                        </a:rPr>
                        <a:t>  </a:t>
                      </a:r>
                      <a:r>
                        <a:rPr lang="en-US" sz="1600" b="1" dirty="0" smtClean="0">
                          <a:solidFill>
                            <a:srgbClr val="FF0000"/>
                          </a:solidFill>
                          <a:latin typeface="Bookman Old Style" pitchFamily="18" charset="0"/>
                        </a:rPr>
                        <a:t>Prior intimation to RBI</a:t>
                      </a:r>
                    </a:p>
                    <a:p>
                      <a:pPr marL="355600" indent="-355600">
                        <a:buFont typeface="Wingdings" pitchFamily="2" charset="2"/>
                        <a:buChar char="v"/>
                      </a:pPr>
                      <a:r>
                        <a:rPr lang="en-IN" sz="1600" b="1" dirty="0" smtClean="0">
                          <a:solidFill>
                            <a:srgbClr val="FF0000"/>
                          </a:solidFill>
                          <a:latin typeface="Bookman Old Style" pitchFamily="18" charset="0"/>
                        </a:rPr>
                        <a:t>Certificate from the </a:t>
                      </a:r>
                      <a:r>
                        <a:rPr lang="en-IN" sz="1600" b="1" u="sng" dirty="0" smtClean="0">
                          <a:solidFill>
                            <a:schemeClr val="tx1"/>
                          </a:solidFill>
                          <a:latin typeface="Bookman Old Style" pitchFamily="18" charset="0"/>
                        </a:rPr>
                        <a:t>Company Secretary </a:t>
                      </a:r>
                      <a:r>
                        <a:rPr lang="en-IN" sz="1600" b="1" dirty="0" smtClean="0">
                          <a:solidFill>
                            <a:srgbClr val="FF0000"/>
                          </a:solidFill>
                          <a:latin typeface="Bookman Old Style" pitchFamily="18" charset="0"/>
                        </a:rPr>
                        <a:t>stating compliance of FEMA and FDI Policy</a:t>
                      </a:r>
                      <a:endParaRPr lang="en-IN" sz="1600" dirty="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Bookman Old Style" pitchFamily="18" charset="0"/>
                        </a:rPr>
                        <a:t>Shares purchased under </a:t>
                      </a:r>
                      <a:r>
                        <a:rPr lang="en-US" sz="1600" b="1" dirty="0" smtClean="0">
                          <a:latin typeface="Bookman Old Style" pitchFamily="18" charset="0"/>
                        </a:rPr>
                        <a:t>Portfolio Investment Scheme</a:t>
                      </a:r>
                      <a:r>
                        <a:rPr lang="en-US" sz="1600" dirty="0" smtClean="0">
                          <a:solidFill>
                            <a:srgbClr val="FF0000"/>
                          </a:solidFill>
                          <a:latin typeface="Bookman Old Style" pitchFamily="18" charset="0"/>
                        </a:rPr>
                        <a:t> </a:t>
                      </a:r>
                      <a:r>
                        <a:rPr lang="en-US" sz="1600" b="1" dirty="0" smtClean="0">
                          <a:solidFill>
                            <a:srgbClr val="FF0000"/>
                          </a:solidFill>
                          <a:latin typeface="Bookman Old Style" pitchFamily="18" charset="0"/>
                        </a:rPr>
                        <a:t>cannot be transferred</a:t>
                      </a:r>
                      <a:r>
                        <a:rPr lang="en-US" sz="1600" b="1" dirty="0" smtClean="0">
                          <a:latin typeface="Bookman Old Style" pitchFamily="18" charset="0"/>
                        </a:rPr>
                        <a:t> by way of sale under private arrangement</a:t>
                      </a:r>
                      <a:endParaRPr lang="en-US" sz="1600" dirty="0" smtClean="0">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defTabSz="914400"/>
                      <a:r>
                        <a:rPr lang="en-US" sz="1600" b="1" dirty="0" smtClean="0">
                          <a:solidFill>
                            <a:srgbClr val="FF0000"/>
                          </a:solidFill>
                          <a:latin typeface="Bookman Old Style" pitchFamily="18" charset="0"/>
                        </a:rPr>
                        <a:t>Except </a:t>
                      </a:r>
                      <a:r>
                        <a:rPr lang="en-US" sz="1600" dirty="0" smtClean="0">
                          <a:solidFill>
                            <a:srgbClr val="FF0000"/>
                          </a:solidFill>
                          <a:latin typeface="Bookman Old Style" pitchFamily="18" charset="0"/>
                        </a:rPr>
                        <a:t>NRIs can transfer shares acquired under PIS to </a:t>
                      </a:r>
                      <a:r>
                        <a:rPr lang="en-US" sz="1600" b="1" dirty="0" smtClean="0">
                          <a:solidFill>
                            <a:srgbClr val="FF0000"/>
                          </a:solidFill>
                          <a:latin typeface="Bookman Old Style" pitchFamily="18" charset="0"/>
                        </a:rPr>
                        <a:t>close relatives</a:t>
                      </a:r>
                      <a:endParaRPr lang="en-US" sz="1600" b="1" dirty="0">
                        <a:solidFill>
                          <a:srgbClr val="FF0000"/>
                        </a:solidFill>
                        <a:latin typeface="Bookman Old Style" pitchFamily="18" charset="0"/>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pPr algn="ctr"/>
            <a:r>
              <a:rPr lang="en-IN" sz="2000" b="1" dirty="0" smtClean="0">
                <a:solidFill>
                  <a:srgbClr val="FF0000"/>
                </a:solidFill>
                <a:latin typeface="Bookman Old Style" pitchFamily="18" charset="0"/>
              </a:rPr>
              <a:t>Indian Investee Company eligible to raise the aggregate cap of 24% for RFPI</a:t>
            </a:r>
            <a:endParaRPr lang="en-IN" sz="2000" dirty="0">
              <a:solidFill>
                <a:srgbClr val="FF0000"/>
              </a:solidFill>
              <a:latin typeface="Bookman Old Style" pitchFamily="18" charset="0"/>
            </a:endParaRPr>
          </a:p>
        </p:txBody>
      </p:sp>
      <p:sp>
        <p:nvSpPr>
          <p:cNvPr id="3" name="Content Placeholder 2"/>
          <p:cNvSpPr>
            <a:spLocks noGrp="1"/>
          </p:cNvSpPr>
          <p:nvPr>
            <p:ph idx="1"/>
          </p:nvPr>
        </p:nvSpPr>
        <p:spPr>
          <a:xfrm>
            <a:off x="457200" y="1066800"/>
            <a:ext cx="8229600" cy="5791200"/>
          </a:xfrm>
        </p:spPr>
        <p:txBody>
          <a:bodyPr>
            <a:noAutofit/>
          </a:bodyPr>
          <a:lstStyle/>
          <a:p>
            <a:pPr marL="0" indent="0" algn="just">
              <a:spcBef>
                <a:spcPts val="0"/>
              </a:spcBef>
              <a:buNone/>
            </a:pPr>
            <a:r>
              <a:rPr lang="en-IN" sz="1600" dirty="0" smtClean="0">
                <a:latin typeface="Bookman Old Style" pitchFamily="18" charset="0"/>
              </a:rPr>
              <a:t>An Indian company can raise the 24 per cent ceiling to the </a:t>
            </a:r>
            <a:r>
              <a:rPr lang="en-IN" sz="1600" dirty="0" err="1" smtClean="0">
                <a:latin typeface="Bookman Old Style" pitchFamily="18" charset="0"/>
              </a:rPr>
              <a:t>sectoral</a:t>
            </a:r>
            <a:r>
              <a:rPr lang="en-IN" sz="1600" dirty="0" smtClean="0">
                <a:latin typeface="Bookman Old Style" pitchFamily="18" charset="0"/>
              </a:rPr>
              <a:t> cap / statutory ceiling, as applicable, by passing a resolution by its Board of Directors followed by passing a Special Resolution to that effect by their General Body. Indian company raising the aggregate RFPI investment limit of 24 per cent to the </a:t>
            </a:r>
            <a:r>
              <a:rPr lang="en-IN" sz="1600" dirty="0" err="1" smtClean="0">
                <a:latin typeface="Bookman Old Style" pitchFamily="18" charset="0"/>
              </a:rPr>
              <a:t>sectoral</a:t>
            </a:r>
            <a:r>
              <a:rPr lang="en-IN" sz="1600" dirty="0" smtClean="0">
                <a:latin typeface="Bookman Old Style" pitchFamily="18" charset="0"/>
              </a:rPr>
              <a:t> cap/ statutory limit, as applicable to the respective Indian company, should necessarily intimate the same to the Reserve Bank of India, immediately, as hitherto, along with a Certificate from the </a:t>
            </a:r>
            <a:r>
              <a:rPr lang="en-IN" sz="1600" b="1" dirty="0" smtClean="0">
                <a:solidFill>
                  <a:srgbClr val="FF0000"/>
                </a:solidFill>
                <a:latin typeface="Bookman Old Style" pitchFamily="18" charset="0"/>
              </a:rPr>
              <a:t>Company Secretary</a:t>
            </a:r>
            <a:r>
              <a:rPr lang="en-IN" sz="1600" dirty="0" smtClean="0">
                <a:solidFill>
                  <a:srgbClr val="FF0000"/>
                </a:solidFill>
                <a:latin typeface="Bookman Old Style" pitchFamily="18" charset="0"/>
              </a:rPr>
              <a:t> </a:t>
            </a:r>
            <a:r>
              <a:rPr lang="en-IN" sz="1600" dirty="0" smtClean="0">
                <a:latin typeface="Bookman Old Style" pitchFamily="18" charset="0"/>
              </a:rPr>
              <a:t>stating that all the relevant provisions of the extant Foreign Exchange Management Act, 1999 regulations and the Foreign Direct Policy, as amended from time to time, have been complied with.</a:t>
            </a:r>
          </a:p>
          <a:p>
            <a:pPr marL="0" indent="0" algn="just">
              <a:spcBef>
                <a:spcPts val="0"/>
              </a:spcBef>
              <a:buNone/>
            </a:pPr>
            <a:r>
              <a:rPr lang="en-IN" sz="1600" dirty="0" smtClean="0">
                <a:latin typeface="Bookman Old Style" pitchFamily="18" charset="0"/>
              </a:rPr>
              <a:t> </a:t>
            </a:r>
          </a:p>
          <a:p>
            <a:pPr marL="0" indent="0" algn="just">
              <a:spcBef>
                <a:spcPts val="0"/>
              </a:spcBef>
              <a:buNone/>
            </a:pPr>
            <a:r>
              <a:rPr lang="en-IN" sz="1600" dirty="0" smtClean="0">
                <a:latin typeface="Bookman Old Style" pitchFamily="18" charset="0"/>
              </a:rPr>
              <a:t>The Indian Company thus raising the aggregate cap for RFPI investment should inform Reserve Bank of India, Foreign Exchange Department, Central Office, </a:t>
            </a:r>
            <a:r>
              <a:rPr lang="en-IN" sz="1600" dirty="0" err="1" smtClean="0">
                <a:latin typeface="Bookman Old Style" pitchFamily="18" charset="0"/>
              </a:rPr>
              <a:t>Shahid</a:t>
            </a:r>
            <a:r>
              <a:rPr lang="en-IN" sz="1600" dirty="0" smtClean="0">
                <a:latin typeface="Bookman Old Style" pitchFamily="18" charset="0"/>
              </a:rPr>
              <a:t> </a:t>
            </a:r>
            <a:r>
              <a:rPr lang="en-IN" sz="1600" dirty="0" err="1" smtClean="0">
                <a:latin typeface="Bookman Old Style" pitchFamily="18" charset="0"/>
              </a:rPr>
              <a:t>Bhagat</a:t>
            </a:r>
            <a:r>
              <a:rPr lang="en-IN" sz="1600" dirty="0" smtClean="0">
                <a:latin typeface="Bookman Old Style" pitchFamily="18" charset="0"/>
              </a:rPr>
              <a:t> Singh </a:t>
            </a:r>
            <a:r>
              <a:rPr lang="en-IN" sz="1600" dirty="0" err="1" smtClean="0">
                <a:latin typeface="Bookman Old Style" pitchFamily="18" charset="0"/>
              </a:rPr>
              <a:t>Marg</a:t>
            </a:r>
            <a:r>
              <a:rPr lang="en-IN" sz="1600" dirty="0" smtClean="0">
                <a:latin typeface="Bookman Old Style" pitchFamily="18" charset="0"/>
              </a:rPr>
              <a:t>, Fort, and Mumbai 400001. The intimation should necessarily be accompanied by (a) a resolution passed by Board of Directors of the Company enhancing the FII aggregate cap, (b) A special Resolution to the effect passed by the shareholders of the Company (c) a certificate from the </a:t>
            </a:r>
            <a:r>
              <a:rPr lang="en-IN" sz="1600" b="1" dirty="0" smtClean="0">
                <a:solidFill>
                  <a:srgbClr val="FF0000"/>
                </a:solidFill>
                <a:latin typeface="Bookman Old Style" pitchFamily="18" charset="0"/>
              </a:rPr>
              <a:t>Company Secretary</a:t>
            </a:r>
            <a:r>
              <a:rPr lang="en-IN" sz="1600" dirty="0" smtClean="0">
                <a:solidFill>
                  <a:srgbClr val="FF0000"/>
                </a:solidFill>
                <a:latin typeface="Bookman Old Style" pitchFamily="18" charset="0"/>
              </a:rPr>
              <a:t> </a:t>
            </a:r>
            <a:r>
              <a:rPr lang="en-IN" sz="1600" dirty="0" smtClean="0">
                <a:latin typeface="Bookman Old Style" pitchFamily="18" charset="0"/>
              </a:rPr>
              <a:t>stating that all the relevant provisions of the extant Foreign Exchange Management Act, 1999 regulations and the Foreign Direct Policy, as amended from time to time, have been complied with, (d) a certificate from the </a:t>
            </a:r>
            <a:r>
              <a:rPr lang="en-IN" sz="1600" b="1" dirty="0" smtClean="0">
                <a:solidFill>
                  <a:srgbClr val="FF0000"/>
                </a:solidFill>
                <a:latin typeface="Bookman Old Style" pitchFamily="18" charset="0"/>
              </a:rPr>
              <a:t>Company Secretary</a:t>
            </a:r>
            <a:r>
              <a:rPr lang="en-IN" sz="1600" dirty="0" smtClean="0">
                <a:solidFill>
                  <a:srgbClr val="FF0000"/>
                </a:solidFill>
                <a:latin typeface="Bookman Old Style" pitchFamily="18" charset="0"/>
              </a:rPr>
              <a:t> </a:t>
            </a:r>
            <a:r>
              <a:rPr lang="en-IN" sz="1600" dirty="0" smtClean="0">
                <a:latin typeface="Bookman Old Style" pitchFamily="18" charset="0"/>
              </a:rPr>
              <a:t>stating that all the resident shareholders of the investee company are ‘owned and controlled’ by residents.</a:t>
            </a:r>
            <a:endParaRPr lang="en-IN" sz="1600" dirty="0">
              <a:latin typeface="Bookman Old Style"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pPr algn="ctr"/>
            <a:r>
              <a:rPr lang="en-IN" sz="2000" b="1" dirty="0" smtClean="0">
                <a:solidFill>
                  <a:srgbClr val="FF0000"/>
                </a:solidFill>
                <a:latin typeface="Bookman Old Style" pitchFamily="18" charset="0"/>
              </a:rPr>
              <a:t>Indian Investee Company eligible to raise the aggregate cap of 10% for Portfolio Investments by SEBI registered NRI/PIO</a:t>
            </a:r>
            <a:endParaRPr lang="en-IN" sz="2000" dirty="0">
              <a:solidFill>
                <a:srgbClr val="FF0000"/>
              </a:solidFill>
              <a:latin typeface="Bookman Old Style" pitchFamily="18" charset="0"/>
            </a:endParaRPr>
          </a:p>
        </p:txBody>
      </p:sp>
      <p:sp>
        <p:nvSpPr>
          <p:cNvPr id="3" name="Content Placeholder 2"/>
          <p:cNvSpPr>
            <a:spLocks noGrp="1"/>
          </p:cNvSpPr>
          <p:nvPr>
            <p:ph idx="1"/>
          </p:nvPr>
        </p:nvSpPr>
        <p:spPr>
          <a:xfrm>
            <a:off x="457200" y="1066800"/>
            <a:ext cx="8229600" cy="5791200"/>
          </a:xfrm>
        </p:spPr>
        <p:txBody>
          <a:bodyPr>
            <a:noAutofit/>
          </a:bodyPr>
          <a:lstStyle/>
          <a:p>
            <a:pPr marL="0" indent="0" algn="just">
              <a:spcBef>
                <a:spcPts val="0"/>
              </a:spcBef>
              <a:buNone/>
            </a:pPr>
            <a:r>
              <a:rPr lang="en-IN" sz="1600" dirty="0" smtClean="0">
                <a:latin typeface="Bookman Old Style" pitchFamily="18" charset="0"/>
              </a:rPr>
              <a:t>This limit for investment by NRI/PIO under Portfolio investment scheme can be increased by the Indian company from 10 per cent to 24 per cent by passing a General Body resolution. Indian company raising the aggregate NRI investment limit of 10 per cent to 24 per cent, should necessarily intimate the same immediately to Reserve Bank of India, Foreign Exchange Department, Central Office, </a:t>
            </a:r>
            <a:r>
              <a:rPr lang="en-IN" sz="1600" dirty="0" err="1" smtClean="0">
                <a:latin typeface="Bookman Old Style" pitchFamily="18" charset="0"/>
              </a:rPr>
              <a:t>Shahid</a:t>
            </a:r>
            <a:r>
              <a:rPr lang="en-IN" sz="1600" dirty="0" smtClean="0">
                <a:latin typeface="Bookman Old Style" pitchFamily="18" charset="0"/>
              </a:rPr>
              <a:t> </a:t>
            </a:r>
            <a:r>
              <a:rPr lang="en-IN" sz="1600" dirty="0" err="1" smtClean="0">
                <a:latin typeface="Bookman Old Style" pitchFamily="18" charset="0"/>
              </a:rPr>
              <a:t>Bhagat</a:t>
            </a:r>
            <a:r>
              <a:rPr lang="en-IN" sz="1600" dirty="0" smtClean="0">
                <a:latin typeface="Bookman Old Style" pitchFamily="18" charset="0"/>
              </a:rPr>
              <a:t> Singh </a:t>
            </a:r>
            <a:r>
              <a:rPr lang="en-IN" sz="1600" dirty="0" err="1" smtClean="0">
                <a:latin typeface="Bookman Old Style" pitchFamily="18" charset="0"/>
              </a:rPr>
              <a:t>Marg</a:t>
            </a:r>
            <a:r>
              <a:rPr lang="en-IN" sz="1600" dirty="0" smtClean="0">
                <a:latin typeface="Bookman Old Style" pitchFamily="18" charset="0"/>
              </a:rPr>
              <a:t>, Fort, Mumbai 400001. The intimation should necessarily be accompanied by (a) a resolution passed by Board of Directors of the Company enhancing the FII aggregate cap, (b) A special Resolution to the effect passed by the shareholders of the Company (c) a certificate from the </a:t>
            </a:r>
            <a:r>
              <a:rPr lang="en-IN" sz="1600" b="1" dirty="0" smtClean="0">
                <a:solidFill>
                  <a:srgbClr val="FF0000"/>
                </a:solidFill>
                <a:latin typeface="Bookman Old Style" pitchFamily="18" charset="0"/>
              </a:rPr>
              <a:t>Company Secretary</a:t>
            </a:r>
            <a:r>
              <a:rPr lang="en-IN" sz="1600" dirty="0" smtClean="0">
                <a:solidFill>
                  <a:srgbClr val="FF0000"/>
                </a:solidFill>
                <a:latin typeface="Bookman Old Style" pitchFamily="18" charset="0"/>
              </a:rPr>
              <a:t> </a:t>
            </a:r>
            <a:r>
              <a:rPr lang="en-IN" sz="1600" dirty="0" smtClean="0">
                <a:latin typeface="Bookman Old Style" pitchFamily="18" charset="0"/>
              </a:rPr>
              <a:t>stating that all the relevant provisions of the extant Foreign Exchange Management Act, 1999 regulations and the Foreign Direct Policy, as amended from time to time, have been complied with, (d) a certificate from the </a:t>
            </a:r>
            <a:r>
              <a:rPr lang="en-IN" sz="1600" b="1" dirty="0" smtClean="0">
                <a:solidFill>
                  <a:srgbClr val="FF0000"/>
                </a:solidFill>
                <a:latin typeface="Bookman Old Style" pitchFamily="18" charset="0"/>
              </a:rPr>
              <a:t>Company Secretary</a:t>
            </a:r>
            <a:r>
              <a:rPr lang="en-IN" sz="1600" dirty="0" smtClean="0">
                <a:solidFill>
                  <a:srgbClr val="FF0000"/>
                </a:solidFill>
                <a:latin typeface="Bookman Old Style" pitchFamily="18" charset="0"/>
              </a:rPr>
              <a:t> </a:t>
            </a:r>
            <a:r>
              <a:rPr lang="en-IN" sz="1600" dirty="0" smtClean="0">
                <a:latin typeface="Bookman Old Style" pitchFamily="18" charset="0"/>
              </a:rPr>
              <a:t>stating that all the resident shareholders of the investee company are ‘owned and controlled’ by residents</a:t>
            </a:r>
            <a:endParaRPr lang="en-IN" sz="1600" dirty="0">
              <a:latin typeface="Bookman Old Style"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457200"/>
          </a:xfrm>
        </p:spPr>
        <p:txBody>
          <a:bodyPr>
            <a:noAutofit/>
          </a:bodyPr>
          <a:lstStyle/>
          <a:p>
            <a:pPr algn="ctr"/>
            <a:r>
              <a:rPr lang="en-US" sz="2800" b="1" dirty="0" smtClean="0">
                <a:solidFill>
                  <a:srgbClr val="FF0000"/>
                </a:solidFill>
                <a:latin typeface="Bookman Old Style" pitchFamily="18" charset="0"/>
              </a:rPr>
              <a:t>Limited Liability Partnerships (LLPs)</a:t>
            </a:r>
            <a:endParaRPr lang="en-US" sz="2800" dirty="0">
              <a:solidFill>
                <a:srgbClr val="FF0000"/>
              </a:solidFill>
            </a:endParaRPr>
          </a:p>
        </p:txBody>
      </p:sp>
      <p:sp>
        <p:nvSpPr>
          <p:cNvPr id="3" name="Content Placeholder 2"/>
          <p:cNvSpPr>
            <a:spLocks noGrp="1"/>
          </p:cNvSpPr>
          <p:nvPr>
            <p:ph idx="1"/>
          </p:nvPr>
        </p:nvSpPr>
        <p:spPr>
          <a:xfrm>
            <a:off x="304800" y="838200"/>
            <a:ext cx="8610600" cy="5791200"/>
          </a:xfrm>
        </p:spPr>
        <p:txBody>
          <a:bodyPr>
            <a:normAutofit fontScale="62500" lnSpcReduction="20000"/>
          </a:bodyPr>
          <a:lstStyle/>
          <a:p>
            <a:pPr algn="just">
              <a:lnSpc>
                <a:spcPct val="120000"/>
              </a:lnSpc>
              <a:spcBef>
                <a:spcPts val="0"/>
              </a:spcBef>
              <a:buFont typeface="Wingdings" pitchFamily="2" charset="2"/>
              <a:buChar char="Ø"/>
            </a:pPr>
            <a:r>
              <a:rPr lang="en-US" b="1" dirty="0" smtClean="0">
                <a:latin typeface="Bookman Old Style" pitchFamily="18" charset="0"/>
              </a:rPr>
              <a:t>FDI in LLPs</a:t>
            </a:r>
            <a:r>
              <a:rPr lang="en-US" dirty="0" smtClean="0">
                <a:latin typeface="Bookman Old Style" pitchFamily="18" charset="0"/>
              </a:rPr>
              <a:t>:</a:t>
            </a:r>
          </a:p>
          <a:p>
            <a:pPr marL="633413" indent="-352425" algn="just">
              <a:lnSpc>
                <a:spcPct val="120000"/>
              </a:lnSpc>
              <a:spcBef>
                <a:spcPts val="0"/>
              </a:spcBef>
            </a:pPr>
            <a:r>
              <a:rPr lang="en-US" b="1" dirty="0" smtClean="0">
                <a:latin typeface="Bookman Old Style" pitchFamily="18" charset="0"/>
              </a:rPr>
              <a:t> </a:t>
            </a:r>
            <a:r>
              <a:rPr lang="en-US" b="1" dirty="0" smtClean="0">
                <a:solidFill>
                  <a:srgbClr val="FF0000"/>
                </a:solidFill>
                <a:latin typeface="Bookman Old Style" pitchFamily="18" charset="0"/>
              </a:rPr>
              <a:t>Prior approval from </a:t>
            </a:r>
            <a:r>
              <a:rPr lang="en-US" sz="2900" b="1" dirty="0" smtClean="0">
                <a:solidFill>
                  <a:srgbClr val="FF0000"/>
                </a:solidFill>
                <a:latin typeface="Bookman Old Style" pitchFamily="18" charset="0"/>
              </a:rPr>
              <a:t>FIPB </a:t>
            </a:r>
          </a:p>
          <a:p>
            <a:pPr marL="693738" indent="-398463" algn="just">
              <a:lnSpc>
                <a:spcPct val="120000"/>
              </a:lnSpc>
              <a:spcBef>
                <a:spcPts val="0"/>
              </a:spcBef>
            </a:pPr>
            <a:r>
              <a:rPr lang="en-US" dirty="0" smtClean="0">
                <a:latin typeface="Bookman Old Style" pitchFamily="18" charset="0"/>
              </a:rPr>
              <a:t>Sectors/activities where </a:t>
            </a:r>
            <a:r>
              <a:rPr lang="en-US" b="1" dirty="0" smtClean="0">
                <a:latin typeface="Bookman Old Style" pitchFamily="18" charset="0"/>
              </a:rPr>
              <a:t>100% FDI allowed </a:t>
            </a:r>
          </a:p>
          <a:p>
            <a:pPr marL="693738" indent="-398463" algn="just">
              <a:lnSpc>
                <a:spcPct val="120000"/>
              </a:lnSpc>
              <a:spcBef>
                <a:spcPts val="0"/>
              </a:spcBef>
            </a:pPr>
            <a:r>
              <a:rPr lang="en-US" b="1" dirty="0" smtClean="0">
                <a:latin typeface="Bookman Old Style" pitchFamily="18" charset="0"/>
              </a:rPr>
              <a:t>No FDI-linked performance related conditions</a:t>
            </a:r>
            <a:r>
              <a:rPr lang="en-US" dirty="0" smtClean="0">
                <a:latin typeface="Bookman Old Style" pitchFamily="18" charset="0"/>
              </a:rPr>
              <a:t> (such as ‘Non Banking Finance Companies’ or ‘Development of Townships, Housing, Built-up infrastructure and Construction-development projects’, or ‘Retail sector’ etc.)</a:t>
            </a:r>
          </a:p>
          <a:p>
            <a:pPr marL="693738" indent="-398463" algn="just">
              <a:lnSpc>
                <a:spcPct val="120000"/>
              </a:lnSpc>
              <a:spcBef>
                <a:spcPts val="0"/>
              </a:spcBef>
            </a:pPr>
            <a:r>
              <a:rPr lang="en-US" dirty="0" smtClean="0">
                <a:latin typeface="Bookman Old Style" pitchFamily="18" charset="0"/>
              </a:rPr>
              <a:t>Only by way of </a:t>
            </a:r>
            <a:r>
              <a:rPr lang="en-US" b="1" dirty="0" smtClean="0">
                <a:latin typeface="Bookman Old Style" pitchFamily="18" charset="0"/>
              </a:rPr>
              <a:t>cash consideration</a:t>
            </a:r>
          </a:p>
          <a:p>
            <a:pPr marL="693738" indent="-398463" algn="just">
              <a:lnSpc>
                <a:spcPct val="120000"/>
              </a:lnSpc>
              <a:spcBef>
                <a:spcPts val="0"/>
              </a:spcBef>
            </a:pPr>
            <a:r>
              <a:rPr lang="en-US" b="1" dirty="0" smtClean="0">
                <a:latin typeface="Bookman Old Style" pitchFamily="18" charset="0"/>
              </a:rPr>
              <a:t>Indian company having FDI (direct or indirect irrespective of % of such foreign investment)</a:t>
            </a:r>
            <a:r>
              <a:rPr lang="en-US" dirty="0" smtClean="0">
                <a:latin typeface="Bookman Old Style" pitchFamily="18" charset="0"/>
              </a:rPr>
              <a:t>, permitted to make downstream investment in LLP only if both the company as well as the LLP is operating in </a:t>
            </a:r>
            <a:r>
              <a:rPr lang="en-US" b="1" dirty="0" smtClean="0">
                <a:latin typeface="Bookman Old Style" pitchFamily="18" charset="0"/>
              </a:rPr>
              <a:t>sectors where 100% FDI allowed</a:t>
            </a:r>
            <a:r>
              <a:rPr lang="en-US" dirty="0" smtClean="0">
                <a:latin typeface="Bookman Old Style" pitchFamily="18" charset="0"/>
              </a:rPr>
              <a:t>, through automatic route</a:t>
            </a:r>
          </a:p>
          <a:p>
            <a:pPr marL="693738" indent="-398463" algn="just">
              <a:lnSpc>
                <a:spcPct val="120000"/>
              </a:lnSpc>
              <a:spcBef>
                <a:spcPts val="0"/>
              </a:spcBef>
            </a:pPr>
            <a:r>
              <a:rPr lang="en-US" dirty="0" smtClean="0">
                <a:latin typeface="Bookman Old Style" pitchFamily="18" charset="0"/>
              </a:rPr>
              <a:t>Designated Partner – Resident in India under LLP Act and FEMA</a:t>
            </a:r>
          </a:p>
          <a:p>
            <a:pPr marL="866775" indent="-571500" algn="just">
              <a:lnSpc>
                <a:spcPct val="120000"/>
              </a:lnSpc>
              <a:spcBef>
                <a:spcPts val="0"/>
              </a:spcBef>
              <a:buNone/>
            </a:pPr>
            <a:endParaRPr lang="en-US" dirty="0" smtClean="0">
              <a:latin typeface="Bookman Old Style" pitchFamily="18" charset="0"/>
            </a:endParaRPr>
          </a:p>
          <a:p>
            <a:pPr marL="280988" indent="-280988" algn="just">
              <a:lnSpc>
                <a:spcPct val="120000"/>
              </a:lnSpc>
              <a:spcBef>
                <a:spcPts val="0"/>
              </a:spcBef>
              <a:buFont typeface="Wingdings" pitchFamily="2" charset="2"/>
              <a:buChar char="Ø"/>
            </a:pPr>
            <a:r>
              <a:rPr lang="en-US" b="1" dirty="0" smtClean="0">
                <a:solidFill>
                  <a:srgbClr val="FF0000"/>
                </a:solidFill>
                <a:latin typeface="Bookman Old Style" pitchFamily="18" charset="0"/>
              </a:rPr>
              <a:t> </a:t>
            </a:r>
            <a:r>
              <a:rPr lang="en-US" b="1" dirty="0" smtClean="0">
                <a:latin typeface="Bookman Old Style" pitchFamily="18" charset="0"/>
              </a:rPr>
              <a:t>Restrictions to LLPs with FDI</a:t>
            </a:r>
            <a:r>
              <a:rPr lang="en-US" dirty="0" smtClean="0">
                <a:latin typeface="Bookman Old Style" pitchFamily="18" charset="0"/>
              </a:rPr>
              <a:t>:</a:t>
            </a:r>
          </a:p>
          <a:p>
            <a:pPr marL="693738" indent="-398463" algn="just">
              <a:lnSpc>
                <a:spcPct val="120000"/>
              </a:lnSpc>
              <a:spcBef>
                <a:spcPts val="0"/>
              </a:spcBef>
            </a:pPr>
            <a:r>
              <a:rPr lang="en-US" dirty="0" smtClean="0">
                <a:latin typeface="Bookman Old Style" pitchFamily="18" charset="0"/>
              </a:rPr>
              <a:t>Not in agricultural/plantation activity, print media or real estate business</a:t>
            </a:r>
          </a:p>
          <a:p>
            <a:pPr marL="693738" indent="-398463" algn="just">
              <a:lnSpc>
                <a:spcPct val="120000"/>
              </a:lnSpc>
              <a:spcBef>
                <a:spcPts val="0"/>
              </a:spcBef>
            </a:pPr>
            <a:r>
              <a:rPr lang="en-US" dirty="0" smtClean="0">
                <a:latin typeface="Bookman Old Style" pitchFamily="18" charset="0"/>
              </a:rPr>
              <a:t>Not eligible to make any downstream investment </a:t>
            </a:r>
            <a:r>
              <a:rPr lang="en-IN" dirty="0" smtClean="0">
                <a:latin typeface="Bookman Old Style" pitchFamily="18" charset="0"/>
              </a:rPr>
              <a:t>in any entity in India</a:t>
            </a:r>
            <a:endParaRPr lang="en-US" dirty="0" smtClean="0">
              <a:latin typeface="Bookman Old Style" pitchFamily="18" charset="0"/>
            </a:endParaRPr>
          </a:p>
          <a:p>
            <a:pPr marL="693738" indent="-398463" algn="just">
              <a:lnSpc>
                <a:spcPct val="120000"/>
              </a:lnSpc>
              <a:spcBef>
                <a:spcPts val="0"/>
              </a:spcBef>
            </a:pPr>
            <a:r>
              <a:rPr lang="en-US" dirty="0" smtClean="0">
                <a:latin typeface="Bookman Old Style" pitchFamily="18" charset="0"/>
              </a:rPr>
              <a:t>Not permitted to avail ECBs</a:t>
            </a:r>
          </a:p>
          <a:p>
            <a:pPr marL="693738" indent="-398463" algn="just">
              <a:lnSpc>
                <a:spcPct val="120000"/>
              </a:lnSpc>
              <a:spcBef>
                <a:spcPts val="0"/>
              </a:spcBef>
            </a:pPr>
            <a:r>
              <a:rPr lang="en-US" dirty="0" smtClean="0">
                <a:latin typeface="Bookman Old Style" pitchFamily="18" charset="0"/>
              </a:rPr>
              <a:t>RFPIs/FIIs/QFIs and FVCIs not permitted to invest in LLPs</a:t>
            </a:r>
          </a:p>
          <a:p>
            <a:pPr marL="866775" indent="-571500" algn="just">
              <a:lnSpc>
                <a:spcPct val="120000"/>
              </a:lnSpc>
              <a:spcBef>
                <a:spcPts val="0"/>
              </a:spcBef>
              <a:buNone/>
            </a:pPr>
            <a:endParaRPr lang="en-US" dirty="0" smtClean="0">
              <a:latin typeface="Bookman Old Style" pitchFamily="18" charset="0"/>
            </a:endParaRPr>
          </a:p>
          <a:p>
            <a:pPr marL="280988" indent="-280988" algn="just">
              <a:lnSpc>
                <a:spcPct val="120000"/>
              </a:lnSpc>
              <a:spcBef>
                <a:spcPts val="0"/>
              </a:spcBef>
              <a:buFont typeface="Wingdings" pitchFamily="2" charset="2"/>
              <a:buChar char="Ø"/>
            </a:pPr>
            <a:r>
              <a:rPr lang="en-US" b="1" dirty="0" smtClean="0">
                <a:latin typeface="Bookman Old Style" pitchFamily="18" charset="0"/>
              </a:rPr>
              <a:t>Conversion</a:t>
            </a:r>
            <a:r>
              <a:rPr lang="en-US" dirty="0" smtClean="0">
                <a:latin typeface="Bookman Old Style" pitchFamily="18" charset="0"/>
              </a:rPr>
              <a:t> of a company with FDI, into an LLP, allowed only if above stipulations are met and with the </a:t>
            </a:r>
            <a:r>
              <a:rPr lang="en-US" b="1" dirty="0" smtClean="0">
                <a:latin typeface="Bookman Old Style" pitchFamily="18" charset="0"/>
              </a:rPr>
              <a:t>prior approval of FIPB</a:t>
            </a:r>
          </a:p>
          <a:p>
            <a:pPr marL="809625" indent="-514350" algn="just">
              <a:lnSpc>
                <a:spcPct val="120000"/>
              </a:lnSpc>
              <a:spcBef>
                <a:spcPts val="0"/>
              </a:spcBef>
              <a:buNone/>
            </a:pPr>
            <a:endParaRPr lang="en-US" dirty="0" smtClean="0">
              <a:latin typeface="Bookman Old Style" pitchFamily="18" charset="0"/>
            </a:endParaRPr>
          </a:p>
          <a:p>
            <a:pPr marL="809625" indent="-514350" algn="just">
              <a:lnSpc>
                <a:spcPct val="120000"/>
              </a:lnSpc>
              <a:spcBef>
                <a:spcPts val="0"/>
              </a:spcBef>
              <a:buFont typeface="+mj-lt"/>
              <a:buAutoNum type="alphaLcParenR"/>
            </a:pPr>
            <a:endParaRPr lang="en-US" dirty="0">
              <a:latin typeface="Bookman Old Style" pitchFamily="18"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pPr algn="ctr"/>
            <a:r>
              <a:rPr lang="en-IN" sz="2000" b="1" dirty="0" smtClean="0">
                <a:solidFill>
                  <a:srgbClr val="FF0000"/>
                </a:solidFill>
                <a:latin typeface="Bookman Old Style" pitchFamily="18" charset="0"/>
              </a:rPr>
              <a:t>FDI in an LLP</a:t>
            </a:r>
            <a:endParaRPr lang="en-US" sz="2000" dirty="0">
              <a:solidFill>
                <a:srgbClr val="FF0000"/>
              </a:solidFill>
              <a:latin typeface="Bookman Old Style" pitchFamily="18" charset="0"/>
            </a:endParaRPr>
          </a:p>
        </p:txBody>
      </p:sp>
      <p:sp>
        <p:nvSpPr>
          <p:cNvPr id="3" name="Content Placeholder 2"/>
          <p:cNvSpPr>
            <a:spLocks noGrp="1"/>
          </p:cNvSpPr>
          <p:nvPr>
            <p:ph idx="1"/>
          </p:nvPr>
        </p:nvSpPr>
        <p:spPr>
          <a:xfrm>
            <a:off x="457200" y="533400"/>
            <a:ext cx="8229600" cy="6324600"/>
          </a:xfrm>
        </p:spPr>
        <p:txBody>
          <a:bodyPr>
            <a:noAutofit/>
          </a:bodyPr>
          <a:lstStyle/>
          <a:p>
            <a:pPr marL="0" indent="0" algn="just">
              <a:spcBef>
                <a:spcPts val="0"/>
              </a:spcBef>
              <a:buNone/>
            </a:pPr>
            <a:r>
              <a:rPr lang="en-IN" sz="1600" b="1" dirty="0" smtClean="0">
                <a:solidFill>
                  <a:srgbClr val="FF0000"/>
                </a:solidFill>
                <a:latin typeface="Bookman Old Style" pitchFamily="18" charset="0"/>
              </a:rPr>
              <a:t>FDI in an LLP</a:t>
            </a:r>
            <a:r>
              <a:rPr lang="en-IN" sz="1600" dirty="0" smtClean="0">
                <a:solidFill>
                  <a:srgbClr val="FF0000"/>
                </a:solidFill>
                <a:latin typeface="Bookman Old Style" pitchFamily="18" charset="0"/>
              </a:rPr>
              <a:t> </a:t>
            </a:r>
            <a:r>
              <a:rPr lang="en-IN" sz="1600" dirty="0" smtClean="0">
                <a:latin typeface="Bookman Old Style" pitchFamily="18" charset="0"/>
              </a:rPr>
              <a:t>either by way of capital contribution or by way of acquisition / transfer of ‘profit shares’, would have to be more than or equal to the fair price as worked out with any valuation norm which is internationally accepted/ adopted as per market practice (hereinafter referred to as “fair price of capital contribution/profit share of an LLP”) and a valuation certificate to that effect shall be issued by a </a:t>
            </a:r>
            <a:r>
              <a:rPr lang="en-IN" sz="1600" b="1" dirty="0" smtClean="0">
                <a:solidFill>
                  <a:srgbClr val="FF0000"/>
                </a:solidFill>
                <a:latin typeface="Bookman Old Style" pitchFamily="18" charset="0"/>
              </a:rPr>
              <a:t>Chartered Accountant</a:t>
            </a:r>
            <a:r>
              <a:rPr lang="en-IN" sz="1600" dirty="0" smtClean="0">
                <a:solidFill>
                  <a:srgbClr val="FF0000"/>
                </a:solidFill>
                <a:latin typeface="Bookman Old Style" pitchFamily="18" charset="0"/>
              </a:rPr>
              <a:t> </a:t>
            </a:r>
            <a:r>
              <a:rPr lang="en-IN" sz="1600" dirty="0" smtClean="0">
                <a:latin typeface="Bookman Old Style" pitchFamily="18" charset="0"/>
              </a:rPr>
              <a:t>or by a </a:t>
            </a:r>
            <a:r>
              <a:rPr lang="en-IN" sz="1600" b="1" dirty="0" smtClean="0">
                <a:solidFill>
                  <a:srgbClr val="FF0000"/>
                </a:solidFill>
                <a:latin typeface="Bookman Old Style" pitchFamily="18" charset="0"/>
              </a:rPr>
              <a:t>practicing Cost Accountant</a:t>
            </a:r>
            <a:r>
              <a:rPr lang="en-IN" sz="1600" dirty="0" smtClean="0">
                <a:latin typeface="Bookman Old Style" pitchFamily="18" charset="0"/>
              </a:rPr>
              <a:t> or by </a:t>
            </a:r>
            <a:r>
              <a:rPr lang="en-IN" sz="1600" b="1" dirty="0" smtClean="0">
                <a:solidFill>
                  <a:srgbClr val="FF0000"/>
                </a:solidFill>
                <a:latin typeface="Bookman Old Style" pitchFamily="18" charset="0"/>
              </a:rPr>
              <a:t>an approved </a:t>
            </a:r>
            <a:r>
              <a:rPr lang="en-IN" sz="1600" b="1" dirty="0" err="1" smtClean="0">
                <a:solidFill>
                  <a:srgbClr val="FF0000"/>
                </a:solidFill>
                <a:latin typeface="Bookman Old Style" pitchFamily="18" charset="0"/>
              </a:rPr>
              <a:t>valuer</a:t>
            </a:r>
            <a:r>
              <a:rPr lang="en-IN" sz="1600" dirty="0" smtClean="0">
                <a:solidFill>
                  <a:srgbClr val="FF0000"/>
                </a:solidFill>
                <a:latin typeface="Bookman Old Style" pitchFamily="18" charset="0"/>
              </a:rPr>
              <a:t> </a:t>
            </a:r>
            <a:r>
              <a:rPr lang="en-IN" sz="1600" dirty="0" smtClean="0">
                <a:latin typeface="Bookman Old Style" pitchFamily="18" charset="0"/>
              </a:rPr>
              <a:t>from the panel maintained by the Central Government.</a:t>
            </a:r>
          </a:p>
          <a:p>
            <a:pPr marL="0" indent="0" algn="just">
              <a:spcBef>
                <a:spcPts val="0"/>
              </a:spcBef>
              <a:buNone/>
            </a:pPr>
            <a:r>
              <a:rPr lang="en-IN" sz="1600" dirty="0" smtClean="0">
                <a:latin typeface="Bookman Old Style" pitchFamily="18" charset="0"/>
              </a:rPr>
              <a:t> </a:t>
            </a:r>
          </a:p>
          <a:p>
            <a:pPr marL="0" indent="0" algn="just">
              <a:spcBef>
                <a:spcPts val="0"/>
              </a:spcBef>
              <a:buNone/>
            </a:pPr>
            <a:r>
              <a:rPr lang="en-IN" sz="1600" dirty="0" smtClean="0">
                <a:latin typeface="Bookman Old Style" pitchFamily="18" charset="0"/>
              </a:rPr>
              <a:t> </a:t>
            </a:r>
          </a:p>
          <a:p>
            <a:pPr marL="0" indent="0" algn="just">
              <a:spcBef>
                <a:spcPts val="0"/>
              </a:spcBef>
              <a:buNone/>
            </a:pPr>
            <a:r>
              <a:rPr lang="en-IN" sz="1600" b="1" dirty="0" smtClean="0">
                <a:latin typeface="Bookman Old Style" pitchFamily="18" charset="0"/>
              </a:rPr>
              <a:t>Form FOREIGN DIRECT INVESTMENT-LLP-(II)</a:t>
            </a:r>
            <a:endParaRPr lang="en-IN" sz="1600" dirty="0" smtClean="0">
              <a:latin typeface="Bookman Old Style" pitchFamily="18" charset="0"/>
            </a:endParaRPr>
          </a:p>
          <a:p>
            <a:pPr marL="0" indent="0" algn="just">
              <a:spcBef>
                <a:spcPts val="0"/>
              </a:spcBef>
              <a:buNone/>
            </a:pPr>
            <a:r>
              <a:rPr lang="en-IN" sz="1600" b="1" dirty="0" smtClean="0">
                <a:latin typeface="Bookman Old Style" pitchFamily="18" charset="0"/>
              </a:rPr>
              <a:t> </a:t>
            </a:r>
            <a:endParaRPr lang="en-IN" sz="1600" dirty="0" smtClean="0">
              <a:latin typeface="Bookman Old Style" pitchFamily="18" charset="0"/>
            </a:endParaRPr>
          </a:p>
          <a:p>
            <a:pPr marL="0" indent="0" algn="just">
              <a:spcBef>
                <a:spcPts val="0"/>
              </a:spcBef>
              <a:buNone/>
            </a:pPr>
            <a:r>
              <a:rPr lang="en-IN" sz="1600" b="1" dirty="0" smtClean="0">
                <a:latin typeface="Bookman Old Style" pitchFamily="18" charset="0"/>
              </a:rPr>
              <a:t>Declaration regarding transfer of capital contribution/profit shares of an Limited Liability Partnership from resident to non- resident / non-resident to resident</a:t>
            </a:r>
            <a:endParaRPr lang="en-IN" sz="1600" dirty="0" smtClean="0">
              <a:latin typeface="Bookman Old Style" pitchFamily="18" charset="0"/>
            </a:endParaRPr>
          </a:p>
          <a:p>
            <a:pPr marL="0" indent="0" algn="just">
              <a:spcBef>
                <a:spcPts val="0"/>
              </a:spcBef>
              <a:buNone/>
            </a:pPr>
            <a:r>
              <a:rPr lang="en-IN" sz="1600" b="1" dirty="0" smtClean="0">
                <a:latin typeface="Bookman Old Style" pitchFamily="18" charset="0"/>
              </a:rPr>
              <a:t> </a:t>
            </a: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Certificate indicating fair value of shares from the </a:t>
            </a:r>
            <a:r>
              <a:rPr lang="en-IN" sz="1600" b="1" dirty="0" smtClean="0">
                <a:solidFill>
                  <a:srgbClr val="FF0000"/>
                </a:solidFill>
                <a:latin typeface="Bookman Old Style" pitchFamily="18" charset="0"/>
              </a:rPr>
              <a:t>Chartered Accountant/Cost Accountant</a:t>
            </a:r>
            <a:r>
              <a:rPr lang="en-IN" sz="1600" dirty="0" smtClean="0">
                <a:solidFill>
                  <a:srgbClr val="FF0000"/>
                </a:solidFill>
                <a:latin typeface="Bookman Old Style" pitchFamily="18" charset="0"/>
              </a:rPr>
              <a:t>/ </a:t>
            </a:r>
            <a:r>
              <a:rPr lang="en-IN" sz="1600" b="1" dirty="0" smtClean="0">
                <a:solidFill>
                  <a:srgbClr val="FF0000"/>
                </a:solidFill>
                <a:latin typeface="Bookman Old Style" pitchFamily="18" charset="0"/>
              </a:rPr>
              <a:t>approved </a:t>
            </a:r>
            <a:r>
              <a:rPr lang="en-IN" sz="1600" b="1" dirty="0" err="1" smtClean="0">
                <a:solidFill>
                  <a:srgbClr val="FF0000"/>
                </a:solidFill>
                <a:latin typeface="Bookman Old Style" pitchFamily="18" charset="0"/>
              </a:rPr>
              <a:t>valuer</a:t>
            </a:r>
            <a:r>
              <a:rPr lang="en-IN" sz="1600" dirty="0" smtClean="0">
                <a:latin typeface="Bookman Old Style" pitchFamily="18" charset="0"/>
              </a:rPr>
              <a:t> from the panel maintained by the Central Government.</a:t>
            </a:r>
            <a:endParaRPr lang="en-US" sz="1600" dirty="0">
              <a:latin typeface="Bookman Old Style"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13"/>
          <p:cNvSpPr>
            <a:spLocks noChangeAspect="1" noChangeShapeType="1"/>
          </p:cNvSpPr>
          <p:nvPr/>
        </p:nvSpPr>
        <p:spPr bwMode="auto">
          <a:xfrm>
            <a:off x="5676900" y="4794250"/>
            <a:ext cx="1328738" cy="0"/>
          </a:xfrm>
          <a:prstGeom prst="line">
            <a:avLst/>
          </a:prstGeom>
          <a:noFill/>
          <a:ln w="9525">
            <a:noFill/>
            <a:round/>
            <a:headEnd type="none" w="sm" len="sm"/>
            <a:tailEnd type="none" w="sm" len="sm"/>
          </a:ln>
        </p:spPr>
        <p:txBody>
          <a:bodyPr/>
          <a:lstStyle/>
          <a:p>
            <a:pPr>
              <a:defRPr/>
            </a:pPr>
            <a:endParaRPr lang="en-US" sz="1800" dirty="0">
              <a:solidFill>
                <a:srgbClr val="000000"/>
              </a:solidFill>
              <a:latin typeface="Bookman Old Style" pitchFamily="18" charset="0"/>
            </a:endParaRPr>
          </a:p>
        </p:txBody>
      </p:sp>
      <p:sp>
        <p:nvSpPr>
          <p:cNvPr id="26627" name="Text Box 64"/>
          <p:cNvSpPr txBox="1">
            <a:spLocks noChangeArrowheads="1"/>
          </p:cNvSpPr>
          <p:nvPr>
            <p:custDataLst>
              <p:tags r:id="rId1"/>
            </p:custDataLst>
          </p:nvPr>
        </p:nvSpPr>
        <p:spPr bwMode="blackWhite">
          <a:xfrm>
            <a:off x="12700" y="12700"/>
            <a:ext cx="127000" cy="276999"/>
          </a:xfrm>
          <a:prstGeom prst="rect">
            <a:avLst/>
          </a:prstGeom>
          <a:noFill/>
          <a:ln w="9525">
            <a:noFill/>
            <a:miter lim="800000"/>
            <a:headEnd/>
            <a:tailEnd/>
          </a:ln>
        </p:spPr>
        <p:txBody>
          <a:bodyPr lIns="63500" tIns="0" rIns="64800" bIns="0">
            <a:spAutoFit/>
          </a:bodyPr>
          <a:lstStyle/>
          <a:p>
            <a:pPr>
              <a:buSzPct val="90000"/>
            </a:pPr>
            <a:endParaRPr lang="en-US" sz="1800" dirty="0">
              <a:solidFill>
                <a:srgbClr val="000000"/>
              </a:solidFill>
              <a:latin typeface="Bookman Old Style" pitchFamily="18" charset="0"/>
            </a:endParaRPr>
          </a:p>
        </p:txBody>
      </p:sp>
      <p:sp>
        <p:nvSpPr>
          <p:cNvPr id="26628" name="Title 21"/>
          <p:cNvSpPr>
            <a:spLocks noGrp="1"/>
          </p:cNvSpPr>
          <p:nvPr>
            <p:ph type="title"/>
          </p:nvPr>
        </p:nvSpPr>
        <p:spPr>
          <a:xfrm>
            <a:off x="363971" y="1"/>
            <a:ext cx="8077200" cy="668490"/>
          </a:xfrm>
        </p:spPr>
        <p:txBody>
          <a:bodyPr>
            <a:noAutofit/>
          </a:bodyPr>
          <a:lstStyle/>
          <a:p>
            <a:pPr algn="ctr"/>
            <a:r>
              <a:rPr lang="en-US" sz="3600" b="1" dirty="0" smtClean="0">
                <a:latin typeface="Bookman Old Style" pitchFamily="18" charset="0"/>
              </a:rPr>
              <a:t>LLP</a:t>
            </a:r>
          </a:p>
        </p:txBody>
      </p:sp>
      <p:sp>
        <p:nvSpPr>
          <p:cNvPr id="9" name="Rectangle 35"/>
          <p:cNvSpPr>
            <a:spLocks noGrp="1" noChangeArrowheads="1"/>
          </p:cNvSpPr>
          <p:nvPr>
            <p:ph sz="quarter" idx="15"/>
          </p:nvPr>
        </p:nvSpPr>
        <p:spPr>
          <a:xfrm>
            <a:off x="457200" y="839638"/>
            <a:ext cx="8170863" cy="5262979"/>
          </a:xfrm>
        </p:spPr>
        <p:txBody>
          <a:bodyPr wrap="square">
            <a:spAutoFit/>
          </a:bodyPr>
          <a:lstStyle/>
          <a:p>
            <a:pPr marL="1587" lvl="1" indent="0" algn="just" defTabSz="695325">
              <a:spcBef>
                <a:spcPts val="0"/>
              </a:spcBef>
              <a:buClrTx/>
              <a:buNone/>
              <a:defRPr/>
            </a:pPr>
            <a:r>
              <a:rPr lang="en-US" b="1" kern="0" dirty="0" smtClean="0">
                <a:solidFill>
                  <a:schemeClr val="tx1"/>
                </a:solidFill>
                <a:latin typeface="Bookman Old Style" pitchFamily="18" charset="0"/>
              </a:rPr>
              <a:t>Reporting Requirements </a:t>
            </a:r>
          </a:p>
          <a:p>
            <a:pPr marL="358775" lvl="1" indent="-357188" algn="just" defTabSz="695325">
              <a:spcBef>
                <a:spcPts val="0"/>
              </a:spcBef>
              <a:buClrTx/>
              <a:buFontTx/>
              <a:buChar char="•"/>
              <a:defRPr/>
            </a:pPr>
            <a:r>
              <a:rPr lang="en-US" b="1" kern="0" dirty="0" smtClean="0">
                <a:solidFill>
                  <a:schemeClr val="tx1"/>
                </a:solidFill>
                <a:latin typeface="Bookman Old Style" pitchFamily="18" charset="0"/>
              </a:rPr>
              <a:t>Receipt</a:t>
            </a:r>
            <a:r>
              <a:rPr lang="en-US" kern="0" dirty="0" smtClean="0">
                <a:solidFill>
                  <a:schemeClr val="tx1"/>
                </a:solidFill>
                <a:latin typeface="Bookman Old Style" pitchFamily="18" charset="0"/>
              </a:rPr>
              <a:t> of consideration for capital contribution or profit share – Within 30 days </a:t>
            </a:r>
          </a:p>
          <a:p>
            <a:pPr marL="746125" lvl="1" indent="-288925" algn="just" defTabSz="566738">
              <a:spcBef>
                <a:spcPts val="0"/>
              </a:spcBef>
              <a:buClr>
                <a:srgbClr val="000000"/>
              </a:buClr>
              <a:defRPr/>
            </a:pPr>
            <a:r>
              <a:rPr lang="en-US" kern="1200" dirty="0">
                <a:solidFill>
                  <a:srgbClr val="000000"/>
                </a:solidFill>
                <a:latin typeface="Bookman Old Style" pitchFamily="18" charset="0"/>
                <a:cs typeface="Helvetica" pitchFamily="34" charset="0"/>
              </a:rPr>
              <a:t>Form </a:t>
            </a:r>
            <a:r>
              <a:rPr lang="en-US" b="1" kern="1200" dirty="0">
                <a:solidFill>
                  <a:srgbClr val="000000"/>
                </a:solidFill>
                <a:latin typeface="Bookman Old Style" pitchFamily="18" charset="0"/>
                <a:cs typeface="Helvetica" pitchFamily="34" charset="0"/>
              </a:rPr>
              <a:t>Foreign Direct Investment – LLP(I)</a:t>
            </a:r>
            <a:r>
              <a:rPr lang="en-US" kern="1200" dirty="0">
                <a:solidFill>
                  <a:srgbClr val="000000"/>
                </a:solidFill>
                <a:latin typeface="Bookman Old Style" pitchFamily="18" charset="0"/>
                <a:cs typeface="Helvetica" pitchFamily="34" charset="0"/>
              </a:rPr>
              <a:t> </a:t>
            </a:r>
          </a:p>
          <a:p>
            <a:pPr marL="746125" lvl="1" indent="-288925" algn="just" defTabSz="566738">
              <a:spcBef>
                <a:spcPts val="0"/>
              </a:spcBef>
              <a:buClr>
                <a:srgbClr val="000000"/>
              </a:buClr>
              <a:defRPr/>
            </a:pPr>
            <a:r>
              <a:rPr lang="en-US" kern="1200" dirty="0">
                <a:solidFill>
                  <a:srgbClr val="000000"/>
                </a:solidFill>
                <a:latin typeface="Bookman Old Style" pitchFamily="18" charset="0"/>
                <a:cs typeface="Helvetica" pitchFamily="34" charset="0"/>
              </a:rPr>
              <a:t>Copies of FIRC </a:t>
            </a:r>
          </a:p>
          <a:p>
            <a:pPr marL="746125" lvl="1" indent="-288925" algn="just" defTabSz="566738">
              <a:spcBef>
                <a:spcPts val="0"/>
              </a:spcBef>
              <a:buClr>
                <a:srgbClr val="000000"/>
              </a:buClr>
              <a:defRPr/>
            </a:pPr>
            <a:r>
              <a:rPr lang="en-US" kern="1200" dirty="0">
                <a:solidFill>
                  <a:srgbClr val="000000"/>
                </a:solidFill>
                <a:latin typeface="Bookman Old Style" pitchFamily="18" charset="0"/>
                <a:cs typeface="Helvetica" pitchFamily="34" charset="0"/>
              </a:rPr>
              <a:t>KYC report of non-resident investor </a:t>
            </a:r>
          </a:p>
          <a:p>
            <a:pPr marL="746125" lvl="1" indent="-288925" algn="just" defTabSz="566738">
              <a:spcBef>
                <a:spcPts val="0"/>
              </a:spcBef>
              <a:buClr>
                <a:srgbClr val="000000"/>
              </a:buClr>
              <a:defRPr/>
            </a:pPr>
            <a:r>
              <a:rPr lang="en-US" kern="1200" dirty="0">
                <a:solidFill>
                  <a:srgbClr val="000000"/>
                </a:solidFill>
                <a:latin typeface="Bookman Old Style" pitchFamily="18" charset="0"/>
                <a:cs typeface="Helvetica" pitchFamily="34" charset="0"/>
              </a:rPr>
              <a:t>RBI will allot UIN for each remittance </a:t>
            </a:r>
          </a:p>
          <a:p>
            <a:pPr marL="358775" lvl="1" indent="-357188" algn="just" defTabSz="695325">
              <a:spcBef>
                <a:spcPts val="0"/>
              </a:spcBef>
              <a:buClrTx/>
              <a:buFontTx/>
              <a:buChar char="•"/>
              <a:defRPr/>
            </a:pPr>
            <a:r>
              <a:rPr lang="en-US" kern="0" dirty="0" smtClean="0">
                <a:solidFill>
                  <a:schemeClr val="tx1"/>
                </a:solidFill>
                <a:latin typeface="Bookman Old Style" pitchFamily="18" charset="0"/>
              </a:rPr>
              <a:t>Transfer of </a:t>
            </a:r>
            <a:r>
              <a:rPr lang="en-US" kern="0" dirty="0">
                <a:solidFill>
                  <a:schemeClr val="tx1"/>
                </a:solidFill>
                <a:latin typeface="Bookman Old Style" pitchFamily="18" charset="0"/>
              </a:rPr>
              <a:t>capital contribution or profit share </a:t>
            </a:r>
            <a:r>
              <a:rPr lang="en-US" kern="0" dirty="0" smtClean="0">
                <a:solidFill>
                  <a:schemeClr val="tx1"/>
                </a:solidFill>
                <a:latin typeface="Bookman Old Style" pitchFamily="18" charset="0"/>
              </a:rPr>
              <a:t>between Non-Resident and Resident </a:t>
            </a:r>
            <a:r>
              <a:rPr lang="en-US" kern="0" dirty="0">
                <a:solidFill>
                  <a:schemeClr val="tx1"/>
                </a:solidFill>
                <a:latin typeface="Bookman Old Style" pitchFamily="18" charset="0"/>
              </a:rPr>
              <a:t>– Within </a:t>
            </a:r>
            <a:r>
              <a:rPr lang="en-US" kern="0" dirty="0" smtClean="0">
                <a:solidFill>
                  <a:schemeClr val="tx1"/>
                </a:solidFill>
                <a:latin typeface="Bookman Old Style" pitchFamily="18" charset="0"/>
              </a:rPr>
              <a:t>60 </a:t>
            </a:r>
            <a:r>
              <a:rPr lang="en-US" kern="0" dirty="0">
                <a:solidFill>
                  <a:schemeClr val="tx1"/>
                </a:solidFill>
                <a:latin typeface="Bookman Old Style" pitchFamily="18" charset="0"/>
              </a:rPr>
              <a:t>days </a:t>
            </a:r>
            <a:endParaRPr lang="en-US" kern="0" dirty="0" smtClean="0">
              <a:solidFill>
                <a:schemeClr val="tx1"/>
              </a:solidFill>
              <a:latin typeface="Bookman Old Style" pitchFamily="18" charset="0"/>
            </a:endParaRPr>
          </a:p>
          <a:p>
            <a:pPr marL="746125" lvl="1" indent="-288925" algn="just" defTabSz="566738">
              <a:spcBef>
                <a:spcPts val="0"/>
              </a:spcBef>
              <a:buClr>
                <a:srgbClr val="000000"/>
              </a:buClr>
              <a:defRPr/>
            </a:pPr>
            <a:r>
              <a:rPr lang="en-US" kern="1200" dirty="0">
                <a:solidFill>
                  <a:srgbClr val="000000"/>
                </a:solidFill>
                <a:latin typeface="Bookman Old Style" pitchFamily="18" charset="0"/>
                <a:cs typeface="Helvetica" pitchFamily="34" charset="0"/>
              </a:rPr>
              <a:t>Form Foreign Direct Investment – LLP(II) </a:t>
            </a:r>
          </a:p>
          <a:p>
            <a:pPr marL="358775" lvl="1" indent="-357188" algn="just" defTabSz="695325">
              <a:spcBef>
                <a:spcPts val="0"/>
              </a:spcBef>
              <a:buClrTx/>
              <a:buFontTx/>
              <a:buChar char="•"/>
              <a:defRPr/>
            </a:pPr>
            <a:r>
              <a:rPr lang="en-US" b="1" kern="0" dirty="0" smtClean="0">
                <a:solidFill>
                  <a:schemeClr val="tx1"/>
                </a:solidFill>
                <a:latin typeface="Bookman Old Style" pitchFamily="18" charset="0"/>
              </a:rPr>
              <a:t>Non-Resident to Non-Resident</a:t>
            </a:r>
            <a:r>
              <a:rPr lang="en-US" kern="0" dirty="0" smtClean="0">
                <a:solidFill>
                  <a:schemeClr val="tx1"/>
                </a:solidFill>
                <a:latin typeface="Bookman Old Style" pitchFamily="18" charset="0"/>
              </a:rPr>
              <a:t> transfer </a:t>
            </a:r>
          </a:p>
          <a:p>
            <a:pPr marL="746125" lvl="1" indent="-288925" algn="just" defTabSz="566738">
              <a:spcBef>
                <a:spcPts val="0"/>
              </a:spcBef>
              <a:buClr>
                <a:srgbClr val="000000"/>
              </a:buClr>
              <a:defRPr/>
            </a:pPr>
            <a:r>
              <a:rPr lang="en-US" kern="1200" dirty="0">
                <a:solidFill>
                  <a:srgbClr val="000000"/>
                </a:solidFill>
                <a:latin typeface="Bookman Old Style" pitchFamily="18" charset="0"/>
                <a:cs typeface="Helvetica" pitchFamily="34" charset="0"/>
              </a:rPr>
              <a:t>FIPB approval required </a:t>
            </a:r>
          </a:p>
          <a:p>
            <a:pPr marL="746125" lvl="1" indent="-288925" algn="just" defTabSz="566738">
              <a:spcBef>
                <a:spcPts val="0"/>
              </a:spcBef>
              <a:buClr>
                <a:srgbClr val="000000"/>
              </a:buClr>
              <a:defRPr/>
            </a:pPr>
            <a:r>
              <a:rPr lang="en-US" kern="1200" dirty="0">
                <a:solidFill>
                  <a:srgbClr val="000000"/>
                </a:solidFill>
                <a:latin typeface="Bookman Old Style" pitchFamily="18" charset="0"/>
                <a:cs typeface="Helvetica" pitchFamily="34" charset="0"/>
              </a:rPr>
              <a:t>No specific reporting specified </a:t>
            </a:r>
          </a:p>
        </p:txBody>
      </p:sp>
    </p:spTree>
    <p:extLst>
      <p:ext uri="{BB962C8B-B14F-4D97-AF65-F5344CB8AC3E}">
        <p14:creationId xmlns:p14="http://schemas.microsoft.com/office/powerpoint/2010/main" xmlns="" val="84088328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457200"/>
          </a:xfrm>
        </p:spPr>
        <p:txBody>
          <a:bodyPr>
            <a:noAutofit/>
          </a:bodyPr>
          <a:lstStyle/>
          <a:p>
            <a:pPr algn="ctr"/>
            <a:r>
              <a:rPr lang="en-US" sz="3600" b="1" dirty="0" smtClean="0">
                <a:latin typeface="Bookman Old Style" pitchFamily="18" charset="0"/>
              </a:rPr>
              <a:t>Remittance</a:t>
            </a:r>
            <a:endParaRPr lang="en-US" sz="3600" dirty="0">
              <a:latin typeface="Bookman Old Style" pitchFamily="18" charset="0"/>
            </a:endParaRPr>
          </a:p>
        </p:txBody>
      </p:sp>
      <p:sp>
        <p:nvSpPr>
          <p:cNvPr id="3" name="Content Placeholder 2"/>
          <p:cNvSpPr>
            <a:spLocks noGrp="1"/>
          </p:cNvSpPr>
          <p:nvPr>
            <p:ph idx="1"/>
          </p:nvPr>
        </p:nvSpPr>
        <p:spPr>
          <a:xfrm>
            <a:off x="381000" y="762000"/>
            <a:ext cx="8305800" cy="5562600"/>
          </a:xfrm>
        </p:spPr>
        <p:txBody>
          <a:bodyPr>
            <a:normAutofit fontScale="55000" lnSpcReduction="20000"/>
          </a:bodyPr>
          <a:lstStyle/>
          <a:p>
            <a:pPr lvl="0" algn="just">
              <a:lnSpc>
                <a:spcPct val="120000"/>
              </a:lnSpc>
              <a:spcBef>
                <a:spcPts val="0"/>
              </a:spcBef>
            </a:pPr>
            <a:r>
              <a:rPr lang="en-US" b="1" dirty="0" smtClean="0">
                <a:latin typeface="Bookman Old Style" pitchFamily="18" charset="0"/>
              </a:rPr>
              <a:t>Sale proceeds of shares</a:t>
            </a:r>
            <a:r>
              <a:rPr lang="en-US" dirty="0" smtClean="0">
                <a:latin typeface="Bookman Old Style" pitchFamily="18" charset="0"/>
              </a:rPr>
              <a:t> is ‘remittance of asset’ governed by The Foreign Exchange Management (Remittance of Assets) Regulations 2000 under FEMA.</a:t>
            </a:r>
          </a:p>
          <a:p>
            <a:pPr algn="just">
              <a:lnSpc>
                <a:spcPct val="120000"/>
              </a:lnSpc>
              <a:spcBef>
                <a:spcPts val="0"/>
              </a:spcBef>
            </a:pPr>
            <a:endParaRPr lang="en-US" dirty="0" smtClean="0">
              <a:latin typeface="Bookman Old Style" pitchFamily="18" charset="0"/>
            </a:endParaRPr>
          </a:p>
          <a:p>
            <a:pPr algn="just">
              <a:lnSpc>
                <a:spcPct val="120000"/>
              </a:lnSpc>
              <a:spcBef>
                <a:spcPts val="0"/>
              </a:spcBef>
            </a:pPr>
            <a:r>
              <a:rPr lang="en-US" dirty="0" smtClean="0">
                <a:latin typeface="Bookman Old Style" pitchFamily="18" charset="0"/>
              </a:rPr>
              <a:t>Bank can allow remittance of sale proceeds of a security (</a:t>
            </a:r>
            <a:r>
              <a:rPr lang="en-US" b="1" dirty="0" smtClean="0">
                <a:latin typeface="Bookman Old Style" pitchFamily="18" charset="0"/>
              </a:rPr>
              <a:t>net of applicable taxes</a:t>
            </a:r>
            <a:r>
              <a:rPr lang="en-US" dirty="0" smtClean="0">
                <a:latin typeface="Bookman Old Style" pitchFamily="18" charset="0"/>
              </a:rPr>
              <a:t>) to the seller of shares resident outside India, provided the security has been held on repatriation basis, the sale of security has been made in accordance with the prescribed guidelines and NOC / tax clearance certificate from the Income Tax Department has been produced.</a:t>
            </a:r>
          </a:p>
          <a:p>
            <a:pPr algn="just">
              <a:lnSpc>
                <a:spcPct val="120000"/>
              </a:lnSpc>
              <a:spcBef>
                <a:spcPts val="0"/>
              </a:spcBef>
            </a:pPr>
            <a:endParaRPr lang="en-US" b="1" dirty="0" smtClean="0">
              <a:latin typeface="Bookman Old Style" pitchFamily="18" charset="0"/>
            </a:endParaRPr>
          </a:p>
          <a:p>
            <a:pPr algn="just">
              <a:lnSpc>
                <a:spcPct val="120000"/>
              </a:lnSpc>
              <a:spcBef>
                <a:spcPts val="0"/>
              </a:spcBef>
            </a:pPr>
            <a:r>
              <a:rPr lang="en-US" b="1" dirty="0" smtClean="0">
                <a:latin typeface="Bookman Old Style" pitchFamily="18" charset="0"/>
              </a:rPr>
              <a:t>Repatriation of Dividend</a:t>
            </a:r>
            <a:r>
              <a:rPr lang="en-US" dirty="0" smtClean="0">
                <a:latin typeface="Bookman Old Style" pitchFamily="18" charset="0"/>
              </a:rPr>
              <a:t>: Without any restrictions (net of applicable taxes) being Current Account Transactions.</a:t>
            </a:r>
            <a:r>
              <a:rPr lang="en-IN" dirty="0" smtClean="0">
                <a:latin typeface="Bookman Old Style" pitchFamily="18" charset="0"/>
              </a:rPr>
              <a:t> The rate of dividend on </a:t>
            </a:r>
            <a:r>
              <a:rPr lang="en-IN" b="1" dirty="0" smtClean="0">
                <a:latin typeface="Bookman Old Style" pitchFamily="18" charset="0"/>
              </a:rPr>
              <a:t>convertible preference shares</a:t>
            </a:r>
            <a:r>
              <a:rPr lang="en-IN" dirty="0" smtClean="0">
                <a:latin typeface="Bookman Old Style" pitchFamily="18" charset="0"/>
              </a:rPr>
              <a:t> issued under these Regulations shall </a:t>
            </a:r>
            <a:r>
              <a:rPr lang="en-IN" b="1" dirty="0" smtClean="0">
                <a:latin typeface="Bookman Old Style" pitchFamily="18" charset="0"/>
              </a:rPr>
              <a:t>not exceed 300 basis points over the Prime Lending Rate of State Bank of India</a:t>
            </a:r>
            <a:r>
              <a:rPr lang="en-IN" dirty="0" smtClean="0">
                <a:latin typeface="Bookman Old Style" pitchFamily="18" charset="0"/>
              </a:rPr>
              <a:t> prevailing as on the date of the Board meeting of the company in which issue of such shares is recommended. </a:t>
            </a:r>
            <a:r>
              <a:rPr lang="en-IN" b="1" dirty="0" smtClean="0">
                <a:latin typeface="Bookman Old Style" pitchFamily="18" charset="0"/>
              </a:rPr>
              <a:t>Dividend on shares pending FCGPR registration is permitted.</a:t>
            </a:r>
            <a:endParaRPr lang="en-US" b="1" dirty="0" smtClean="0">
              <a:latin typeface="Bookman Old Style" pitchFamily="18" charset="0"/>
            </a:endParaRPr>
          </a:p>
          <a:p>
            <a:pPr algn="just">
              <a:lnSpc>
                <a:spcPct val="120000"/>
              </a:lnSpc>
              <a:spcBef>
                <a:spcPts val="0"/>
              </a:spcBef>
              <a:buNone/>
            </a:pPr>
            <a:endParaRPr lang="en-US" dirty="0" smtClean="0">
              <a:latin typeface="Bookman Old Style" pitchFamily="18" charset="0"/>
            </a:endParaRPr>
          </a:p>
          <a:p>
            <a:pPr algn="just">
              <a:lnSpc>
                <a:spcPct val="120000"/>
              </a:lnSpc>
              <a:spcBef>
                <a:spcPts val="0"/>
              </a:spcBef>
            </a:pPr>
            <a:r>
              <a:rPr lang="en-US" b="1" dirty="0" smtClean="0">
                <a:latin typeface="Bookman Old Style" pitchFamily="18" charset="0"/>
              </a:rPr>
              <a:t>Repatriation of Interest</a:t>
            </a:r>
            <a:r>
              <a:rPr lang="en-US" dirty="0" smtClean="0">
                <a:latin typeface="Bookman Old Style" pitchFamily="18" charset="0"/>
              </a:rPr>
              <a:t>: Without any restrictions (net of applicable taxes) being Current Account Transactions. Bench mark ceiling applicable for Preference Shares apply to interest as well.</a:t>
            </a:r>
          </a:p>
          <a:p>
            <a:pPr>
              <a:lnSpc>
                <a:spcPct val="120000"/>
              </a:lnSpc>
              <a:spcBef>
                <a:spcPts val="0"/>
              </a:spcBef>
            </a:pPr>
            <a:endParaRPr lang="en-US" sz="2400" b="1" dirty="0" smtClean="0">
              <a:latin typeface="Bookman Old Style" pitchFamily="18" charset="0"/>
            </a:endParaRPr>
          </a:p>
          <a:p>
            <a:pPr>
              <a:lnSpc>
                <a:spcPct val="120000"/>
              </a:lnSpc>
              <a:spcBef>
                <a:spcPts val="0"/>
              </a:spcBef>
            </a:pPr>
            <a:r>
              <a:rPr lang="en-US" sz="2400" b="1" dirty="0" smtClean="0">
                <a:solidFill>
                  <a:srgbClr val="FF0000"/>
                </a:solidFill>
                <a:latin typeface="Bookman Old Style" pitchFamily="18" charset="0"/>
              </a:rPr>
              <a:t>Credit of sale proceeds of  Foreign Direct Investments in India to NRE / FCNR(B) accounts permitted</a:t>
            </a:r>
            <a:endParaRPr lang="en-US" dirty="0" smtClean="0">
              <a:solidFill>
                <a:srgbClr val="FF0000"/>
              </a:solidFill>
              <a:latin typeface="Bookman Old Style" pitchFamily="18" charset="0"/>
            </a:endParaRPr>
          </a:p>
          <a:p>
            <a:pPr algn="just">
              <a:lnSpc>
                <a:spcPct val="120000"/>
              </a:lnSpc>
              <a:spcBef>
                <a:spcPts val="0"/>
              </a:spcBef>
            </a:pPr>
            <a:endParaRPr lang="en-US" dirty="0">
              <a:latin typeface="Bookman Old Style"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400" b="1" dirty="0" smtClean="0">
                <a:solidFill>
                  <a:srgbClr val="FF0000"/>
                </a:solidFill>
                <a:latin typeface="Bookman Old Style" pitchFamily="18" charset="0"/>
              </a:rPr>
              <a:t>Form 15CA/15CB ….. 1/2</a:t>
            </a:r>
            <a:endParaRPr lang="en-US" sz="2400" dirty="0"/>
          </a:p>
        </p:txBody>
      </p:sp>
      <p:sp>
        <p:nvSpPr>
          <p:cNvPr id="3" name="Content Placeholder 2"/>
          <p:cNvSpPr>
            <a:spLocks noGrp="1"/>
          </p:cNvSpPr>
          <p:nvPr>
            <p:ph idx="1"/>
          </p:nvPr>
        </p:nvSpPr>
        <p:spPr>
          <a:xfrm>
            <a:off x="457200" y="990600"/>
            <a:ext cx="8229600" cy="5638800"/>
          </a:xfrm>
        </p:spPr>
        <p:txBody>
          <a:bodyPr>
            <a:noAutofit/>
          </a:bodyPr>
          <a:lstStyle/>
          <a:p>
            <a:pPr marL="0" indent="0" algn="just">
              <a:spcBef>
                <a:spcPts val="0"/>
              </a:spcBef>
              <a:buNone/>
            </a:pPr>
            <a:r>
              <a:rPr lang="en-US" sz="1800" dirty="0" smtClean="0">
                <a:latin typeface="Bookman Old Style" pitchFamily="18" charset="0"/>
              </a:rPr>
              <a:t>Form 15CB not required: Part A of Form No.15CA, if the amount of payment does not exceed fifty thousand rupees and the aggregate of such payments made during the financial year does not exceed two </a:t>
            </a:r>
            <a:r>
              <a:rPr lang="en-US" sz="1800" dirty="0" err="1" smtClean="0">
                <a:latin typeface="Bookman Old Style" pitchFamily="18" charset="0"/>
              </a:rPr>
              <a:t>lakh</a:t>
            </a:r>
            <a:r>
              <a:rPr lang="en-US" sz="1800" dirty="0" smtClean="0">
                <a:latin typeface="Bookman Old Style" pitchFamily="18" charset="0"/>
              </a:rPr>
              <a:t> fifty thousand rupees.</a:t>
            </a:r>
          </a:p>
          <a:p>
            <a:pPr marL="457200" indent="-457200" algn="just">
              <a:spcBef>
                <a:spcPts val="0"/>
              </a:spcBef>
              <a:buNone/>
            </a:pPr>
            <a:endParaRPr lang="en-US" sz="1800" dirty="0" smtClean="0">
              <a:latin typeface="Bookman Old Style" pitchFamily="18" charset="0"/>
            </a:endParaRPr>
          </a:p>
          <a:p>
            <a:pPr marL="457200" indent="-457200" algn="just">
              <a:spcBef>
                <a:spcPts val="0"/>
              </a:spcBef>
              <a:buNone/>
            </a:pPr>
            <a:r>
              <a:rPr lang="en-US" sz="1800" dirty="0" smtClean="0">
                <a:latin typeface="Bookman Old Style" pitchFamily="18" charset="0"/>
              </a:rPr>
              <a:t>Form 15CB also not required if remittance is covered by </a:t>
            </a:r>
            <a:r>
              <a:rPr lang="en-US" sz="1800" b="1" dirty="0" smtClean="0">
                <a:solidFill>
                  <a:srgbClr val="FF0000"/>
                </a:solidFill>
                <a:latin typeface="Bookman Old Style" pitchFamily="18" charset="0"/>
              </a:rPr>
              <a:t>SPECIFIED</a:t>
            </a:r>
          </a:p>
          <a:p>
            <a:pPr marL="457200" indent="-457200" algn="just">
              <a:spcBef>
                <a:spcPts val="0"/>
              </a:spcBef>
              <a:buNone/>
            </a:pPr>
            <a:r>
              <a:rPr lang="en-US" sz="1800" b="1" dirty="0" smtClean="0">
                <a:solidFill>
                  <a:srgbClr val="FF0000"/>
                </a:solidFill>
                <a:latin typeface="Bookman Old Style" pitchFamily="18" charset="0"/>
              </a:rPr>
              <a:t> LIST</a:t>
            </a:r>
            <a:endParaRPr lang="en-US" sz="1800" dirty="0">
              <a:latin typeface="Bookman Old Style"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pPr algn="ctr"/>
            <a:r>
              <a:rPr lang="en-US" sz="1800" b="1" dirty="0" smtClean="0">
                <a:solidFill>
                  <a:srgbClr val="FF0000"/>
                </a:solidFill>
                <a:latin typeface="Bookman Old Style" pitchFamily="18" charset="0"/>
              </a:rPr>
              <a:t>SPECIFIED LIST where Form 15CA/15CB not required …2/2</a:t>
            </a:r>
            <a:endParaRPr lang="en-US" sz="1800" b="1" dirty="0">
              <a:solidFill>
                <a:srgbClr val="FF0000"/>
              </a:solidFill>
              <a:latin typeface="Bookman Old Style" pitchFamily="18" charset="0"/>
            </a:endParaRPr>
          </a:p>
        </p:txBody>
      </p:sp>
      <p:graphicFrame>
        <p:nvGraphicFramePr>
          <p:cNvPr id="4" name="Content Placeholder 3"/>
          <p:cNvGraphicFramePr>
            <a:graphicFrameLocks noGrp="1"/>
          </p:cNvGraphicFramePr>
          <p:nvPr>
            <p:ph idx="1"/>
          </p:nvPr>
        </p:nvGraphicFramePr>
        <p:xfrm>
          <a:off x="304800" y="533400"/>
          <a:ext cx="8534400" cy="6141720"/>
        </p:xfrm>
        <a:graphic>
          <a:graphicData uri="http://schemas.openxmlformats.org/drawingml/2006/table">
            <a:tbl>
              <a:tblPr firstRow="1" bandRow="1">
                <a:tableStyleId>{5C22544A-7EE6-4342-B048-85BDC9FD1C3A}</a:tableStyleId>
              </a:tblPr>
              <a:tblGrid>
                <a:gridCol w="1371600"/>
                <a:gridCol w="7162800"/>
              </a:tblGrid>
              <a:tr h="166165">
                <a:tc>
                  <a:txBody>
                    <a:bodyPr/>
                    <a:lstStyle/>
                    <a:p>
                      <a:pPr marL="0" marR="0" algn="just">
                        <a:spcBef>
                          <a:spcPts val="0"/>
                        </a:spcBef>
                        <a:spcAft>
                          <a:spcPts val="0"/>
                        </a:spcAft>
                      </a:pPr>
                      <a:r>
                        <a:rPr lang="en-US" sz="1300" i="1" dirty="0" smtClean="0">
                          <a:solidFill>
                            <a:schemeClr val="tx1"/>
                          </a:solidFill>
                          <a:latin typeface="Bookman Old Style" pitchFamily="18" charset="0"/>
                          <a:ea typeface="Calibri"/>
                          <a:cs typeface="Georgia"/>
                        </a:rPr>
                        <a:t>Form A-2 code</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i="1" dirty="0">
                          <a:solidFill>
                            <a:schemeClr val="tx1"/>
                          </a:solidFill>
                          <a:latin typeface="Bookman Old Style" pitchFamily="18" charset="0"/>
                          <a:ea typeface="Calibri"/>
                          <a:cs typeface="Georgia"/>
                        </a:rPr>
                        <a:t>Nature of payment</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S0001</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Indian </a:t>
                      </a:r>
                      <a:r>
                        <a:rPr lang="en-US" sz="1300" b="1" dirty="0">
                          <a:solidFill>
                            <a:schemeClr val="tx1"/>
                          </a:solidFill>
                          <a:latin typeface="Bookman Old Style" pitchFamily="18" charset="0"/>
                          <a:ea typeface="Calibri"/>
                          <a:cs typeface="Georgia"/>
                        </a:rPr>
                        <a:t>investment abroad </a:t>
                      </a:r>
                      <a:r>
                        <a:rPr lang="en-US" sz="1300" dirty="0">
                          <a:solidFill>
                            <a:schemeClr val="tx1"/>
                          </a:solidFill>
                          <a:latin typeface="Bookman Old Style" pitchFamily="18" charset="0"/>
                          <a:ea typeface="Calibri"/>
                          <a:cs typeface="Georgia"/>
                        </a:rPr>
                        <a:t>-in equity capital(shares)</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S0002</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Indian </a:t>
                      </a:r>
                      <a:r>
                        <a:rPr lang="en-US" sz="1300" b="1" dirty="0">
                          <a:solidFill>
                            <a:schemeClr val="tx1"/>
                          </a:solidFill>
                          <a:latin typeface="Bookman Old Style" pitchFamily="18" charset="0"/>
                          <a:ea typeface="Calibri"/>
                          <a:cs typeface="Georgia"/>
                        </a:rPr>
                        <a:t>investment abroad </a:t>
                      </a:r>
                      <a:r>
                        <a:rPr lang="en-US" sz="1300" dirty="0">
                          <a:solidFill>
                            <a:schemeClr val="tx1"/>
                          </a:solidFill>
                          <a:latin typeface="Bookman Old Style" pitchFamily="18" charset="0"/>
                          <a:ea typeface="Calibri"/>
                          <a:cs typeface="Georgia"/>
                        </a:rPr>
                        <a:t>-in debt securities</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S0003</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Indian </a:t>
                      </a:r>
                      <a:r>
                        <a:rPr lang="en-US" sz="1300" b="1" dirty="0">
                          <a:solidFill>
                            <a:schemeClr val="tx1"/>
                          </a:solidFill>
                          <a:latin typeface="Bookman Old Style" pitchFamily="18" charset="0"/>
                          <a:ea typeface="Calibri"/>
                          <a:cs typeface="Georgia"/>
                        </a:rPr>
                        <a:t>investment abroad </a:t>
                      </a:r>
                      <a:r>
                        <a:rPr lang="en-US" sz="1300" dirty="0">
                          <a:solidFill>
                            <a:schemeClr val="tx1"/>
                          </a:solidFill>
                          <a:latin typeface="Bookman Old Style" pitchFamily="18" charset="0"/>
                          <a:ea typeface="Calibri"/>
                          <a:cs typeface="Georgia"/>
                        </a:rPr>
                        <a:t>-in branches and wholly owned subsidiaries</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S0004</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Indian </a:t>
                      </a:r>
                      <a:r>
                        <a:rPr lang="en-US" sz="1300" b="1" dirty="0">
                          <a:solidFill>
                            <a:schemeClr val="tx1"/>
                          </a:solidFill>
                          <a:latin typeface="Bookman Old Style" pitchFamily="18" charset="0"/>
                          <a:ea typeface="Calibri"/>
                          <a:cs typeface="Georgia"/>
                        </a:rPr>
                        <a:t>investment abroad </a:t>
                      </a:r>
                      <a:r>
                        <a:rPr lang="en-US" sz="1300" dirty="0">
                          <a:solidFill>
                            <a:schemeClr val="tx1"/>
                          </a:solidFill>
                          <a:latin typeface="Bookman Old Style" pitchFamily="18" charset="0"/>
                          <a:ea typeface="Calibri"/>
                          <a:cs typeface="Georgia"/>
                        </a:rPr>
                        <a:t>-in subsidiaries and associates</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S0005</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Indian </a:t>
                      </a:r>
                      <a:r>
                        <a:rPr lang="en-US" sz="1300" b="1" dirty="0">
                          <a:solidFill>
                            <a:schemeClr val="tx1"/>
                          </a:solidFill>
                          <a:latin typeface="Bookman Old Style" pitchFamily="18" charset="0"/>
                          <a:ea typeface="Calibri"/>
                          <a:cs typeface="Georgia"/>
                        </a:rPr>
                        <a:t>investment abroad </a:t>
                      </a:r>
                      <a:r>
                        <a:rPr lang="en-US" sz="1300" dirty="0">
                          <a:solidFill>
                            <a:schemeClr val="tx1"/>
                          </a:solidFill>
                          <a:latin typeface="Bookman Old Style" pitchFamily="18" charset="0"/>
                          <a:ea typeface="Calibri"/>
                          <a:cs typeface="Georgia"/>
                        </a:rPr>
                        <a:t>-in </a:t>
                      </a:r>
                      <a:r>
                        <a:rPr lang="en-US" sz="1300" b="1" dirty="0">
                          <a:solidFill>
                            <a:schemeClr val="tx1"/>
                          </a:solidFill>
                          <a:latin typeface="Bookman Old Style" pitchFamily="18" charset="0"/>
                          <a:ea typeface="Calibri"/>
                          <a:cs typeface="Georgia"/>
                        </a:rPr>
                        <a:t>real estate</a:t>
                      </a:r>
                      <a:endParaRPr lang="en-US" sz="13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S0011</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b="1" dirty="0">
                          <a:solidFill>
                            <a:srgbClr val="FF0000"/>
                          </a:solidFill>
                          <a:latin typeface="Bookman Old Style" pitchFamily="18" charset="0"/>
                          <a:ea typeface="Calibri"/>
                          <a:cs typeface="Georgia"/>
                        </a:rPr>
                        <a:t>Loans extended to Non-Residents</a:t>
                      </a:r>
                      <a:endParaRPr lang="en-US" sz="1300" b="1" dirty="0">
                        <a:solidFill>
                          <a:srgbClr val="FF0000"/>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S0202</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Payment- for operating expenses of Indian shipping companies operating abroad.</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S0208</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Operating expenses of Indian Airlines companies operating abroad</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S0212</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Booking of passages abroad -Airlines companies</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S0301</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Remittance towards business travel.</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S0302</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Travel under basic travel quota (BTQ)</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S0303</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Travel for pilgrimage</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S0304</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b="1" dirty="0">
                          <a:solidFill>
                            <a:schemeClr val="tx1"/>
                          </a:solidFill>
                          <a:latin typeface="Bookman Old Style" pitchFamily="18" charset="0"/>
                          <a:ea typeface="Calibri"/>
                          <a:cs typeface="Georgia"/>
                        </a:rPr>
                        <a:t>Travel for medical treatment</a:t>
                      </a:r>
                      <a:endParaRPr lang="en-US" sz="13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S0305</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b="1" dirty="0">
                          <a:solidFill>
                            <a:schemeClr val="tx1"/>
                          </a:solidFill>
                          <a:latin typeface="Bookman Old Style" pitchFamily="18" charset="0"/>
                          <a:ea typeface="Calibri"/>
                          <a:cs typeface="Georgia"/>
                        </a:rPr>
                        <a:t>Travel for education (including fees, hostel expenses etc.)</a:t>
                      </a:r>
                      <a:endParaRPr lang="en-US" sz="13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S0401</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Postal services</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330">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S0501</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Construction of projects abroad by Indian companies including import of goods at project site</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S0602</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b="1" dirty="0">
                          <a:solidFill>
                            <a:schemeClr val="tx1"/>
                          </a:solidFill>
                          <a:latin typeface="Bookman Old Style" pitchFamily="18" charset="0"/>
                          <a:ea typeface="Calibri"/>
                          <a:cs typeface="Georgia"/>
                        </a:rPr>
                        <a:t>Freight insurance </a:t>
                      </a:r>
                      <a:r>
                        <a:rPr lang="en-US" sz="1300" dirty="0">
                          <a:solidFill>
                            <a:schemeClr val="tx1"/>
                          </a:solidFill>
                          <a:latin typeface="Bookman Old Style" pitchFamily="18" charset="0"/>
                          <a:ea typeface="Calibri"/>
                          <a:cs typeface="Georgia"/>
                        </a:rPr>
                        <a:t>- relating to import and export of goods</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S1011</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b="1" dirty="0">
                          <a:solidFill>
                            <a:schemeClr val="tx1"/>
                          </a:solidFill>
                          <a:latin typeface="Bookman Old Style" pitchFamily="18" charset="0"/>
                          <a:ea typeface="Calibri"/>
                          <a:cs typeface="Georgia"/>
                        </a:rPr>
                        <a:t>Payments for maintenance of offices abroad</a:t>
                      </a:r>
                      <a:endParaRPr lang="en-US" sz="13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S1201</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Maintenance of Indian embassies abroad</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S1 202</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Remittances by foreign embassies in India</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S1301</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Remittance </a:t>
                      </a:r>
                      <a:r>
                        <a:rPr lang="en-US" sz="1300" b="1" dirty="0">
                          <a:solidFill>
                            <a:schemeClr val="tx1"/>
                          </a:solidFill>
                          <a:latin typeface="Bookman Old Style" pitchFamily="18" charset="0"/>
                          <a:ea typeface="Calibri"/>
                          <a:cs typeface="Georgia"/>
                        </a:rPr>
                        <a:t>by non-residents towards family maintenance and-savings</a:t>
                      </a:r>
                      <a:endParaRPr lang="en-US" sz="13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S1302</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Remittance </a:t>
                      </a:r>
                      <a:r>
                        <a:rPr lang="en-US" sz="1300" b="1" dirty="0">
                          <a:solidFill>
                            <a:schemeClr val="tx1"/>
                          </a:solidFill>
                          <a:latin typeface="Bookman Old Style" pitchFamily="18" charset="0"/>
                          <a:ea typeface="Calibri"/>
                          <a:cs typeface="Georgia"/>
                        </a:rPr>
                        <a:t>towards personal gifts and donations</a:t>
                      </a:r>
                      <a:endParaRPr lang="en-US" sz="13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S1303</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Remittance </a:t>
                      </a:r>
                      <a:r>
                        <a:rPr lang="en-US" sz="1300" b="1" dirty="0">
                          <a:solidFill>
                            <a:schemeClr val="tx1"/>
                          </a:solidFill>
                          <a:latin typeface="Bookman Old Style" pitchFamily="18" charset="0"/>
                          <a:ea typeface="Calibri"/>
                          <a:cs typeface="Georgia"/>
                        </a:rPr>
                        <a:t>towards donations to religious and charitable institutions abroad</a:t>
                      </a:r>
                      <a:endParaRPr lang="en-US" sz="1300" b="1"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330">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S1304</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Remittance towards grants and donations to other Governments and charitable institutions established by the Governments.</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S1305</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Contributions or donations by the Government to international institutions</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S1306</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Remittance towards </a:t>
                      </a:r>
                      <a:r>
                        <a:rPr lang="en-US" sz="1300" b="1" dirty="0">
                          <a:solidFill>
                            <a:schemeClr val="tx1"/>
                          </a:solidFill>
                          <a:latin typeface="Bookman Old Style" pitchFamily="18" charset="0"/>
                          <a:ea typeface="Calibri"/>
                          <a:cs typeface="Georgia"/>
                        </a:rPr>
                        <a:t>payment or refund of taxes</a:t>
                      </a:r>
                      <a:r>
                        <a:rPr lang="en-US" sz="1300" dirty="0">
                          <a:solidFill>
                            <a:schemeClr val="tx1"/>
                          </a:solidFill>
                          <a:latin typeface="Bookman Old Style" pitchFamily="18" charset="0"/>
                          <a:ea typeface="Calibri"/>
                          <a:cs typeface="Georgia"/>
                        </a:rPr>
                        <a:t>.</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S1501</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a:solidFill>
                            <a:schemeClr val="tx1"/>
                          </a:solidFill>
                          <a:latin typeface="Bookman Old Style" pitchFamily="18" charset="0"/>
                          <a:ea typeface="Calibri"/>
                          <a:cs typeface="Georgia"/>
                        </a:rPr>
                        <a:t>Refunds or rebates or reduction in invoice value on account of exports</a:t>
                      </a:r>
                      <a:endParaRPr lang="en-US" sz="130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6165">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S1503</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300" dirty="0">
                          <a:solidFill>
                            <a:schemeClr val="tx1"/>
                          </a:solidFill>
                          <a:latin typeface="Bookman Old Style" pitchFamily="18" charset="0"/>
                          <a:ea typeface="Calibri"/>
                          <a:cs typeface="Georgia"/>
                        </a:rPr>
                        <a:t>Payments by residents for international bidding".</a:t>
                      </a:r>
                      <a:endParaRPr lang="en-US" sz="1300" dirty="0">
                        <a:solidFill>
                          <a:schemeClr val="tx1"/>
                        </a:solidFill>
                        <a:latin typeface="Bookman Old Style" pitchFamily="18"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551688"/>
          </a:xfrm>
        </p:spPr>
        <p:txBody>
          <a:bodyPr>
            <a:normAutofit/>
          </a:bodyPr>
          <a:lstStyle/>
          <a:p>
            <a:pPr algn="ctr"/>
            <a:r>
              <a:rPr lang="en-US" sz="2800" b="1" dirty="0" smtClean="0">
                <a:solidFill>
                  <a:srgbClr val="FF0000"/>
                </a:solidFill>
                <a:latin typeface="Bookman Old Style" pitchFamily="18" charset="0"/>
              </a:rPr>
              <a:t>Types of instruments: </a:t>
            </a:r>
            <a:r>
              <a:rPr lang="en-IN" sz="2800" b="1" dirty="0" smtClean="0">
                <a:solidFill>
                  <a:schemeClr val="tx1"/>
                </a:solidFill>
                <a:latin typeface="Bookman Old Style" pitchFamily="18" charset="0"/>
              </a:rPr>
              <a:t>‘Capital’</a:t>
            </a:r>
            <a:endParaRPr lang="en-US" sz="2800" dirty="0">
              <a:solidFill>
                <a:srgbClr val="FF0000"/>
              </a:solidFill>
              <a:latin typeface="Bookman Old Style" pitchFamily="18" charset="0"/>
            </a:endParaRPr>
          </a:p>
        </p:txBody>
      </p:sp>
      <p:graphicFrame>
        <p:nvGraphicFramePr>
          <p:cNvPr id="5" name="Table 4"/>
          <p:cNvGraphicFramePr>
            <a:graphicFrameLocks noGrp="1"/>
          </p:cNvGraphicFramePr>
          <p:nvPr/>
        </p:nvGraphicFramePr>
        <p:xfrm>
          <a:off x="228600" y="533399"/>
          <a:ext cx="8686800" cy="6195268"/>
        </p:xfrm>
        <a:graphic>
          <a:graphicData uri="http://schemas.openxmlformats.org/drawingml/2006/table">
            <a:tbl>
              <a:tblPr firstRow="1" bandRow="1">
                <a:tableStyleId>{21E4AEA4-8DFA-4A89-87EB-49C32662AFE0}</a:tableStyleId>
              </a:tblPr>
              <a:tblGrid>
                <a:gridCol w="4800600"/>
                <a:gridCol w="3886200"/>
              </a:tblGrid>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solidFill>
                            <a:srgbClr val="FF0000"/>
                          </a:solidFill>
                          <a:latin typeface="Bookman Old Style" pitchFamily="18" charset="0"/>
                        </a:rPr>
                        <a:t>Equity shares</a:t>
                      </a:r>
                      <a:endParaRPr lang="en-US" sz="1700" dirty="0" smtClean="0">
                        <a:solidFill>
                          <a:srgbClr val="FF0000"/>
                        </a:solidFill>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tc>
              </a:tr>
              <a:tr h="12612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Bookman Old Style" pitchFamily="18" charset="0"/>
                        </a:rPr>
                        <a:t>Fully, compulsorily &amp; mandatorily convertible </a:t>
                      </a:r>
                      <a:r>
                        <a:rPr lang="en-US" sz="1700" b="1" dirty="0" smtClean="0">
                          <a:solidFill>
                            <a:srgbClr val="FF0000"/>
                          </a:solidFill>
                          <a:latin typeface="Bookman Old Style" pitchFamily="18" charset="0"/>
                        </a:rPr>
                        <a:t>Preference Shares</a:t>
                      </a:r>
                      <a:endParaRPr lang="en-US" sz="1700" dirty="0" smtClean="0">
                        <a:solidFill>
                          <a:srgbClr val="FF0000"/>
                        </a:solidFill>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tc>
              </a:tr>
              <a:tr h="32763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Bookman Old Style" pitchFamily="18" charset="0"/>
                        </a:rPr>
                        <a:t>Fully, compulsorily &amp; mandatorily convertible </a:t>
                      </a:r>
                      <a:r>
                        <a:rPr lang="en-US" sz="1700" b="1" dirty="0" smtClean="0">
                          <a:solidFill>
                            <a:srgbClr val="FF0000"/>
                          </a:solidFill>
                          <a:latin typeface="Bookman Old Style" pitchFamily="18" charset="0"/>
                        </a:rPr>
                        <a:t>Debentures</a:t>
                      </a:r>
                      <a:endParaRPr lang="en-US" sz="1700" dirty="0" smtClean="0">
                        <a:solidFill>
                          <a:srgbClr val="FF0000"/>
                        </a:solidFill>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tc>
              </a:tr>
              <a:tr h="3783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solidFill>
                            <a:srgbClr val="FF0000"/>
                          </a:solidFill>
                          <a:latin typeface="Bookman Old Style" pitchFamily="18" charset="0"/>
                        </a:rPr>
                        <a:t>Differential voting rights </a:t>
                      </a:r>
                      <a:r>
                        <a:rPr lang="en-US" sz="1700" b="1" dirty="0" smtClean="0">
                          <a:latin typeface="Bookman Old Style" pitchFamily="18" charset="0"/>
                        </a:rPr>
                        <a:t>shares as to dividend, voting or otherwise</a:t>
                      </a:r>
                      <a:endParaRPr lang="en-US" sz="1700" dirty="0" smtClean="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700" b="1" dirty="0" smtClean="0">
                          <a:latin typeface="Bookman Old Style" pitchFamily="18" charset="0"/>
                        </a:rPr>
                        <a:t>Permitted</a:t>
                      </a:r>
                      <a:endParaRPr lang="en-IN" sz="1700" b="1" dirty="0"/>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4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solidFill>
                            <a:srgbClr val="FF0000"/>
                          </a:solidFill>
                          <a:latin typeface="Bookman Old Style" pitchFamily="18" charset="0"/>
                        </a:rPr>
                        <a:t>Non-convertible</a:t>
                      </a:r>
                      <a:r>
                        <a:rPr lang="en-US" sz="1700" dirty="0" smtClean="0">
                          <a:latin typeface="Bookman Old Style" pitchFamily="18" charset="0"/>
                        </a:rPr>
                        <a:t>, optionally convertible or partially convertible instruments considered as debt</a:t>
                      </a:r>
                      <a:endParaRPr lang="en-US" sz="1700" b="1" dirty="0" smtClean="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indent="-177800">
                        <a:lnSpc>
                          <a:spcPct val="100000"/>
                        </a:lnSpc>
                        <a:spcBef>
                          <a:spcPts val="0"/>
                        </a:spcBef>
                        <a:spcAft>
                          <a:spcPts val="0"/>
                        </a:spcAft>
                        <a:buFont typeface="Wingdings" pitchFamily="2" charset="2"/>
                        <a:buChar char="§"/>
                      </a:pPr>
                      <a:r>
                        <a:rPr lang="en-US" sz="1700" dirty="0" smtClean="0">
                          <a:latin typeface="Bookman Old Style" pitchFamily="18" charset="0"/>
                        </a:rPr>
                        <a:t>To comply with </a:t>
                      </a:r>
                      <a:r>
                        <a:rPr lang="en-US" sz="1700" b="1" dirty="0" smtClean="0">
                          <a:latin typeface="Bookman Old Style" pitchFamily="18" charset="0"/>
                        </a:rPr>
                        <a:t>ECB norms</a:t>
                      </a:r>
                      <a:endParaRPr lang="en-IN" sz="17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solidFill>
                            <a:srgbClr val="FF0000"/>
                          </a:solidFill>
                          <a:latin typeface="Bookman Old Style" pitchFamily="18" charset="0"/>
                        </a:rPr>
                        <a:t>Warrants</a:t>
                      </a:r>
                      <a:r>
                        <a:rPr lang="en-US" sz="1700" b="1" dirty="0" smtClean="0">
                          <a:latin typeface="Bookman Old Style" pitchFamily="18" charset="0"/>
                        </a:rPr>
                        <a:t>: </a:t>
                      </a:r>
                      <a:r>
                        <a:rPr lang="en-US" sz="1700" dirty="0" smtClean="0">
                          <a:latin typeface="Bookman Old Style" pitchFamily="18" charset="0"/>
                        </a:rPr>
                        <a:t>Upfront 25% of consideration; Conversion in 18 months</a:t>
                      </a:r>
                    </a:p>
                    <a:p>
                      <a:pPr>
                        <a:lnSpc>
                          <a:spcPct val="100000"/>
                        </a:lnSpc>
                        <a:spcBef>
                          <a:spcPts val="0"/>
                        </a:spcBef>
                        <a:spcAft>
                          <a:spcPts val="0"/>
                        </a:spcAft>
                        <a:buFont typeface="Wingdings" pitchFamily="2" charset="2"/>
                        <a:buChar char="§"/>
                      </a:pPr>
                      <a:r>
                        <a:rPr lang="en-US" sz="1700" dirty="0" smtClean="0">
                          <a:latin typeface="Bookman Old Style" pitchFamily="18" charset="0"/>
                        </a:rPr>
                        <a:t>Upfront pricing/ conversion formula</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100000"/>
                        </a:lnSpc>
                        <a:spcBef>
                          <a:spcPts val="0"/>
                        </a:spcBef>
                        <a:spcAft>
                          <a:spcPts val="0"/>
                        </a:spcAft>
                        <a:buFont typeface="Wingdings" pitchFamily="2" charset="2"/>
                        <a:buChar char="§"/>
                      </a:pPr>
                      <a:endParaRPr lang="en-US" dirty="0" smtClean="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2400">
                <a:tc gridSpan="2">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b="1" dirty="0" smtClean="0">
                          <a:solidFill>
                            <a:srgbClr val="FF0000"/>
                          </a:solidFill>
                          <a:latin typeface="Bookman Old Style" pitchFamily="18" charset="0"/>
                        </a:rPr>
                        <a:t>Partly paid ‘Equity Shares’ only</a:t>
                      </a:r>
                      <a:r>
                        <a:rPr lang="en-US" sz="1600" b="1" dirty="0" smtClean="0">
                          <a:latin typeface="Bookman Old Style" pitchFamily="18" charset="0"/>
                        </a:rPr>
                        <a:t>: </a:t>
                      </a:r>
                      <a:r>
                        <a:rPr lang="en-US" sz="1600" dirty="0" smtClean="0">
                          <a:latin typeface="Bookman Old Style" pitchFamily="18" charset="0"/>
                        </a:rPr>
                        <a:t>Upfront 25% of consideration including</a:t>
                      </a:r>
                      <a:r>
                        <a:rPr lang="en-US" sz="1600" baseline="0" dirty="0" smtClean="0">
                          <a:latin typeface="Bookman Old Style" pitchFamily="18" charset="0"/>
                        </a:rPr>
                        <a:t> premium; </a:t>
                      </a:r>
                      <a:r>
                        <a:rPr lang="en-US" sz="1600" dirty="0" smtClean="0">
                          <a:latin typeface="Bookman Old Style" pitchFamily="18" charset="0"/>
                        </a:rPr>
                        <a:t> Full payment in 12 months;</a:t>
                      </a:r>
                      <a:r>
                        <a:rPr lang="en-US" sz="1600" baseline="0" dirty="0" smtClean="0">
                          <a:latin typeface="Bookman Old Style" pitchFamily="18" charset="0"/>
                        </a:rPr>
                        <a:t> </a:t>
                      </a:r>
                      <a:r>
                        <a:rPr lang="en-US" sz="1600" dirty="0" smtClean="0">
                          <a:latin typeface="Bookman Old Style" pitchFamily="18" charset="0"/>
                        </a:rPr>
                        <a:t>NA </a:t>
                      </a:r>
                      <a:r>
                        <a:rPr kumimoji="0" lang="en-IN" sz="1600" b="1" kern="1200" dirty="0" smtClean="0">
                          <a:solidFill>
                            <a:schemeClr val="dk1"/>
                          </a:solidFill>
                          <a:latin typeface="Bookman Old Style" pitchFamily="18" charset="0"/>
                          <a:ea typeface="+mn-ea"/>
                          <a:cs typeface="+mn-cs"/>
                        </a:rPr>
                        <a:t>Listed Indian company</a:t>
                      </a:r>
                      <a:r>
                        <a:rPr kumimoji="0" lang="en-IN" sz="1600" kern="1200" dirty="0" smtClean="0">
                          <a:solidFill>
                            <a:schemeClr val="dk1"/>
                          </a:solidFill>
                          <a:latin typeface="Bookman Old Style" pitchFamily="18" charset="0"/>
                          <a:ea typeface="+mn-ea"/>
                          <a:cs typeface="+mn-cs"/>
                        </a:rPr>
                        <a:t>: </a:t>
                      </a:r>
                      <a:r>
                        <a:rPr kumimoji="0" lang="en-IN" sz="1600" b="1" kern="1200" dirty="0" smtClean="0">
                          <a:solidFill>
                            <a:schemeClr val="dk1"/>
                          </a:solidFill>
                          <a:latin typeface="Bookman Old Style" pitchFamily="18" charset="0"/>
                          <a:ea typeface="+mn-ea"/>
                          <a:cs typeface="+mn-cs"/>
                        </a:rPr>
                        <a:t>issue size exceeds rupees five hundred </a:t>
                      </a:r>
                      <a:r>
                        <a:rPr kumimoji="0" lang="en-IN" sz="1600" b="1" kern="1200" dirty="0" err="1" smtClean="0">
                          <a:solidFill>
                            <a:schemeClr val="dk1"/>
                          </a:solidFill>
                          <a:latin typeface="Bookman Old Style" pitchFamily="18" charset="0"/>
                          <a:ea typeface="+mn-ea"/>
                          <a:cs typeface="+mn-cs"/>
                        </a:rPr>
                        <a:t>crore</a:t>
                      </a:r>
                      <a:r>
                        <a:rPr kumimoji="0" lang="en-IN" sz="1600" kern="1200" dirty="0" smtClean="0">
                          <a:solidFill>
                            <a:schemeClr val="dk1"/>
                          </a:solidFill>
                          <a:latin typeface="Bookman Old Style" pitchFamily="18" charset="0"/>
                          <a:ea typeface="+mn-ea"/>
                          <a:cs typeface="+mn-cs"/>
                        </a:rPr>
                        <a:t> and the issuer complies with Regulation 17 of the SEBI (Issue of Capital and Disclosure Requirements(ICDR)) Regulations regarding monitoring agency. </a:t>
                      </a:r>
                      <a:r>
                        <a:rPr kumimoji="0" lang="en-IN" sz="1600" b="1" kern="1200" dirty="0" smtClean="0">
                          <a:solidFill>
                            <a:schemeClr val="dk1"/>
                          </a:solidFill>
                          <a:latin typeface="Bookman Old Style" pitchFamily="18" charset="0"/>
                          <a:ea typeface="+mn-ea"/>
                          <a:cs typeface="+mn-cs"/>
                        </a:rPr>
                        <a:t>Listed Indian company</a:t>
                      </a:r>
                      <a:r>
                        <a:rPr kumimoji="0" lang="en-IN" sz="1600" kern="1200" dirty="0" smtClean="0">
                          <a:solidFill>
                            <a:schemeClr val="dk1"/>
                          </a:solidFill>
                          <a:latin typeface="Bookman Old Style" pitchFamily="18" charset="0"/>
                          <a:ea typeface="+mn-ea"/>
                          <a:cs typeface="+mn-cs"/>
                        </a:rPr>
                        <a:t>: </a:t>
                      </a:r>
                      <a:r>
                        <a:rPr kumimoji="0" lang="en-IN" sz="1600" b="1" kern="1200" dirty="0" smtClean="0">
                          <a:solidFill>
                            <a:schemeClr val="dk1"/>
                          </a:solidFill>
                          <a:latin typeface="Bookman Old Style" pitchFamily="18" charset="0"/>
                          <a:ea typeface="+mn-ea"/>
                          <a:cs typeface="+mn-cs"/>
                        </a:rPr>
                        <a:t>issue size exceeds rupees five hundred </a:t>
                      </a:r>
                      <a:r>
                        <a:rPr kumimoji="0" lang="en-IN" sz="1600" b="1" kern="1200" dirty="0" err="1" smtClean="0">
                          <a:solidFill>
                            <a:schemeClr val="dk1"/>
                          </a:solidFill>
                          <a:latin typeface="Bookman Old Style" pitchFamily="18" charset="0"/>
                          <a:ea typeface="+mn-ea"/>
                          <a:cs typeface="+mn-cs"/>
                        </a:rPr>
                        <a:t>crore</a:t>
                      </a:r>
                      <a:r>
                        <a:rPr kumimoji="0" lang="en-IN" sz="1600" kern="1200" dirty="0" smtClean="0">
                          <a:solidFill>
                            <a:schemeClr val="dk1"/>
                          </a:solidFill>
                          <a:latin typeface="Bookman Old Style" pitchFamily="18" charset="0"/>
                          <a:ea typeface="+mn-ea"/>
                          <a:cs typeface="+mn-cs"/>
                        </a:rPr>
                        <a:t> and the issuer complies with Regulation 17 of the SEBI (Issue of Capital and Disclosure Requirements(ICDR)) Regulations regarding monitoring agency. </a:t>
                      </a:r>
                      <a:r>
                        <a:rPr lang="en-US" sz="1600" dirty="0" smtClean="0">
                          <a:latin typeface="Bookman Old Style" pitchFamily="18" charset="0"/>
                        </a:rPr>
                        <a:t> </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100000"/>
                        </a:lnSpc>
                        <a:spcBef>
                          <a:spcPts val="0"/>
                        </a:spcBef>
                        <a:spcAft>
                          <a:spcPts val="0"/>
                        </a:spcAft>
                        <a:buFont typeface="Wingdings" pitchFamily="2" charset="2"/>
                        <a:buChar char="§"/>
                      </a:pPr>
                      <a:endParaRPr lang="en-US" dirty="0" smtClean="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49748">
                <a:tc gridSpan="2">
                  <a:txBody>
                    <a:bodyPr/>
                    <a:lstStyle/>
                    <a:p>
                      <a:r>
                        <a:rPr kumimoji="0" lang="en-IN" sz="1700" b="1" kern="1200" baseline="0" dirty="0" smtClean="0">
                          <a:solidFill>
                            <a:srgbClr val="FF0000"/>
                          </a:solidFill>
                          <a:latin typeface="Bookman Old Style" pitchFamily="18" charset="0"/>
                          <a:ea typeface="+mn-ea"/>
                          <a:cs typeface="+mn-cs"/>
                        </a:rPr>
                        <a:t>Optionality clauses: </a:t>
                      </a:r>
                    </a:p>
                    <a:p>
                      <a:pPr algn="just"/>
                      <a:r>
                        <a:rPr kumimoji="0" lang="en-IN" sz="1700" b="1" kern="1200" baseline="0" dirty="0" smtClean="0">
                          <a:solidFill>
                            <a:schemeClr val="dk1"/>
                          </a:solidFill>
                          <a:latin typeface="Bookman Old Style" pitchFamily="18" charset="0"/>
                          <a:ea typeface="+mn-ea"/>
                          <a:cs typeface="+mn-cs"/>
                        </a:rPr>
                        <a:t>Buy-back of securities at the price prevailing/value determined at the time of exercise of the </a:t>
                      </a:r>
                      <a:r>
                        <a:rPr kumimoji="0" lang="en-IN" sz="1700" b="1" kern="1200" baseline="0" dirty="0" err="1" smtClean="0">
                          <a:solidFill>
                            <a:schemeClr val="dk1"/>
                          </a:solidFill>
                          <a:latin typeface="Bookman Old Style" pitchFamily="18" charset="0"/>
                          <a:ea typeface="+mn-ea"/>
                          <a:cs typeface="+mn-cs"/>
                        </a:rPr>
                        <a:t>optionality</a:t>
                      </a:r>
                      <a:r>
                        <a:rPr kumimoji="0" lang="en-IN" sz="1700" b="1" kern="1200" baseline="0" dirty="0" smtClean="0">
                          <a:solidFill>
                            <a:schemeClr val="dk1"/>
                          </a:solidFill>
                          <a:latin typeface="Bookman Old Style" pitchFamily="18" charset="0"/>
                          <a:ea typeface="+mn-ea"/>
                          <a:cs typeface="+mn-cs"/>
                        </a:rPr>
                        <a:t> so as to enable the investor to exit without any assured return. Minimum lock-in period of one year. </a:t>
                      </a:r>
                      <a:endParaRPr lang="en-US" sz="1700" b="1" dirty="0" smtClean="0">
                        <a:latin typeface="Bookman Old Style"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685800"/>
          </a:xfrm>
        </p:spPr>
        <p:txBody>
          <a:bodyPr>
            <a:noAutofit/>
          </a:bodyPr>
          <a:lstStyle/>
          <a:p>
            <a:pPr algn="ctr"/>
            <a:r>
              <a:rPr lang="en-IN" sz="2400" b="1" dirty="0" smtClean="0">
                <a:latin typeface="Bookman Old Style" pitchFamily="18" charset="0"/>
              </a:rPr>
              <a:t>Remittance on winding up/liquidation of Companies </a:t>
            </a:r>
            <a:endParaRPr lang="en-IN" sz="2400" dirty="0" smtClean="0">
              <a:latin typeface="Bookman Old Style" pitchFamily="18" charset="0"/>
            </a:endParaRPr>
          </a:p>
        </p:txBody>
      </p:sp>
      <p:sp>
        <p:nvSpPr>
          <p:cNvPr id="3" name="Content Placeholder 2"/>
          <p:cNvSpPr>
            <a:spLocks noGrp="1"/>
          </p:cNvSpPr>
          <p:nvPr>
            <p:ph idx="1"/>
          </p:nvPr>
        </p:nvSpPr>
        <p:spPr>
          <a:xfrm>
            <a:off x="381000" y="990600"/>
            <a:ext cx="8305800" cy="5562600"/>
          </a:xfrm>
        </p:spPr>
        <p:txBody>
          <a:bodyPr>
            <a:normAutofit fontScale="70000" lnSpcReduction="20000"/>
          </a:bodyPr>
          <a:lstStyle/>
          <a:p>
            <a:pPr marL="0" indent="0" algn="just">
              <a:lnSpc>
                <a:spcPct val="120000"/>
              </a:lnSpc>
              <a:spcBef>
                <a:spcPts val="0"/>
              </a:spcBef>
              <a:buNone/>
            </a:pPr>
            <a:r>
              <a:rPr lang="en-IN" dirty="0" smtClean="0">
                <a:latin typeface="Bookman Old Style" pitchFamily="18" charset="0"/>
              </a:rPr>
              <a:t>AD Bank have been allowed to </a:t>
            </a:r>
            <a:r>
              <a:rPr lang="en-IN" b="1" dirty="0" smtClean="0">
                <a:latin typeface="Bookman Old Style" pitchFamily="18" charset="0"/>
              </a:rPr>
              <a:t>remit winding up proceeds </a:t>
            </a:r>
            <a:r>
              <a:rPr lang="en-IN" dirty="0" smtClean="0">
                <a:latin typeface="Bookman Old Style" pitchFamily="18" charset="0"/>
              </a:rPr>
              <a:t>of companies in India, </a:t>
            </a:r>
            <a:r>
              <a:rPr lang="en-IN" b="1" dirty="0" smtClean="0">
                <a:latin typeface="Bookman Old Style" pitchFamily="18" charset="0"/>
              </a:rPr>
              <a:t>which are under liquidation, subject to </a:t>
            </a:r>
            <a:r>
              <a:rPr lang="en-IN" dirty="0" smtClean="0">
                <a:latin typeface="Bookman Old Style" pitchFamily="18" charset="0"/>
              </a:rPr>
              <a:t>payment of applicable taxes. </a:t>
            </a:r>
          </a:p>
          <a:p>
            <a:pPr marL="0" indent="0" algn="just">
              <a:lnSpc>
                <a:spcPct val="120000"/>
              </a:lnSpc>
              <a:spcBef>
                <a:spcPts val="0"/>
              </a:spcBef>
              <a:buNone/>
            </a:pPr>
            <a:r>
              <a:rPr lang="en-IN" dirty="0" smtClean="0">
                <a:latin typeface="Bookman Old Style" pitchFamily="18" charset="0"/>
              </a:rPr>
              <a:t> </a:t>
            </a:r>
          </a:p>
          <a:p>
            <a:pPr marL="0" indent="0" algn="just">
              <a:lnSpc>
                <a:spcPct val="120000"/>
              </a:lnSpc>
              <a:spcBef>
                <a:spcPts val="0"/>
              </a:spcBef>
              <a:buNone/>
            </a:pPr>
            <a:r>
              <a:rPr lang="en-IN" dirty="0" smtClean="0">
                <a:latin typeface="Bookman Old Style" pitchFamily="18" charset="0"/>
              </a:rPr>
              <a:t>Liquidation may be subject to </a:t>
            </a:r>
            <a:r>
              <a:rPr lang="en-IN" b="1" dirty="0" smtClean="0">
                <a:latin typeface="Bookman Old Style" pitchFamily="18" charset="0"/>
              </a:rPr>
              <a:t>any order issued by the court winding up </a:t>
            </a:r>
            <a:r>
              <a:rPr lang="en-IN" dirty="0" smtClean="0">
                <a:latin typeface="Bookman Old Style" pitchFamily="18" charset="0"/>
              </a:rPr>
              <a:t>the company or the official liquidator in case of </a:t>
            </a:r>
            <a:r>
              <a:rPr lang="en-IN" b="1" dirty="0" smtClean="0">
                <a:latin typeface="Bookman Old Style" pitchFamily="18" charset="0"/>
              </a:rPr>
              <a:t>voluntary winding </a:t>
            </a:r>
            <a:r>
              <a:rPr lang="en-IN" dirty="0" smtClean="0">
                <a:latin typeface="Bookman Old Style" pitchFamily="18" charset="0"/>
              </a:rPr>
              <a:t>up under the provisions of the Companies Act, 2013. AD Category – I banks shall allow the remittance provided the applicant submits: </a:t>
            </a:r>
          </a:p>
          <a:p>
            <a:pPr marL="542925" indent="-542925" algn="just">
              <a:lnSpc>
                <a:spcPct val="120000"/>
              </a:lnSpc>
              <a:spcBef>
                <a:spcPts val="0"/>
              </a:spcBef>
              <a:buNone/>
            </a:pPr>
            <a:r>
              <a:rPr lang="en-IN" dirty="0" err="1" smtClean="0">
                <a:latin typeface="Bookman Old Style" pitchFamily="18" charset="0"/>
              </a:rPr>
              <a:t>i</a:t>
            </a:r>
            <a:r>
              <a:rPr lang="en-IN" dirty="0" smtClean="0">
                <a:latin typeface="Bookman Old Style" pitchFamily="18" charset="0"/>
              </a:rPr>
              <a:t>. 	</a:t>
            </a:r>
            <a:r>
              <a:rPr lang="en-IN" b="1" dirty="0" smtClean="0">
                <a:latin typeface="Bookman Old Style" pitchFamily="18" charset="0"/>
              </a:rPr>
              <a:t>No objection or Tax clearance certificate </a:t>
            </a:r>
            <a:r>
              <a:rPr lang="en-IN" dirty="0" smtClean="0">
                <a:latin typeface="Bookman Old Style" pitchFamily="18" charset="0"/>
              </a:rPr>
              <a:t>from </a:t>
            </a:r>
            <a:r>
              <a:rPr lang="en-IN" b="1" dirty="0" smtClean="0">
                <a:latin typeface="Bookman Old Style" pitchFamily="18" charset="0"/>
              </a:rPr>
              <a:t>Income Tax Department</a:t>
            </a:r>
            <a:r>
              <a:rPr lang="en-IN" dirty="0" smtClean="0">
                <a:latin typeface="Bookman Old Style" pitchFamily="18" charset="0"/>
              </a:rPr>
              <a:t> for the remittance. </a:t>
            </a:r>
          </a:p>
          <a:p>
            <a:pPr marL="542925" indent="-542925" algn="just">
              <a:lnSpc>
                <a:spcPct val="120000"/>
              </a:lnSpc>
              <a:spcBef>
                <a:spcPts val="0"/>
              </a:spcBef>
              <a:buNone/>
            </a:pPr>
            <a:r>
              <a:rPr lang="en-IN" dirty="0" smtClean="0">
                <a:latin typeface="Bookman Old Style" pitchFamily="18" charset="0"/>
              </a:rPr>
              <a:t>ii. 	</a:t>
            </a:r>
            <a:r>
              <a:rPr lang="en-IN" b="1" dirty="0" smtClean="0">
                <a:latin typeface="Bookman Old Style" pitchFamily="18" charset="0"/>
              </a:rPr>
              <a:t>Auditor's certificate </a:t>
            </a:r>
            <a:r>
              <a:rPr lang="en-IN" dirty="0" smtClean="0">
                <a:latin typeface="Bookman Old Style" pitchFamily="18" charset="0"/>
              </a:rPr>
              <a:t>confirming that all liabilities in India have been either fully paid or adequately provided for. </a:t>
            </a:r>
          </a:p>
          <a:p>
            <a:pPr marL="542925" indent="-542925" algn="just">
              <a:lnSpc>
                <a:spcPct val="120000"/>
              </a:lnSpc>
              <a:spcBef>
                <a:spcPts val="0"/>
              </a:spcBef>
              <a:buNone/>
            </a:pPr>
            <a:r>
              <a:rPr lang="en-IN" dirty="0" smtClean="0">
                <a:latin typeface="Bookman Old Style" pitchFamily="18" charset="0"/>
              </a:rPr>
              <a:t>iii. 	Auditor's certificate to the effect that the </a:t>
            </a:r>
            <a:r>
              <a:rPr lang="en-IN" b="1" dirty="0" smtClean="0">
                <a:latin typeface="Bookman Old Style" pitchFamily="18" charset="0"/>
              </a:rPr>
              <a:t>winding up </a:t>
            </a:r>
            <a:r>
              <a:rPr lang="en-IN" dirty="0" smtClean="0">
                <a:latin typeface="Bookman Old Style" pitchFamily="18" charset="0"/>
              </a:rPr>
              <a:t>is in accordance with the provisions of the Companies Act, 2013. </a:t>
            </a:r>
          </a:p>
          <a:p>
            <a:pPr marL="542925" indent="-542925" algn="just">
              <a:lnSpc>
                <a:spcPct val="120000"/>
              </a:lnSpc>
              <a:spcBef>
                <a:spcPts val="0"/>
              </a:spcBef>
              <a:buNone/>
            </a:pPr>
            <a:r>
              <a:rPr lang="en-IN" dirty="0" smtClean="0">
                <a:latin typeface="Bookman Old Style" pitchFamily="18" charset="0"/>
              </a:rPr>
              <a:t>iv. 	In case of winding up otherwise than by a court, an auditor's certificate to the effect that there is </a:t>
            </a:r>
            <a:r>
              <a:rPr lang="en-IN" b="1" dirty="0" smtClean="0">
                <a:latin typeface="Bookman Old Style" pitchFamily="18" charset="0"/>
              </a:rPr>
              <a:t>no legal proceedings pending </a:t>
            </a:r>
            <a:r>
              <a:rPr lang="en-IN" dirty="0" smtClean="0">
                <a:latin typeface="Bookman Old Style" pitchFamily="18" charset="0"/>
              </a:rPr>
              <a:t>in any court in India against the applicant or the company under liquidation and there is no legal impediment in permitting the remittance. </a:t>
            </a:r>
          </a:p>
          <a:p>
            <a:pPr marL="0" indent="0" algn="just">
              <a:lnSpc>
                <a:spcPct val="120000"/>
              </a:lnSpc>
              <a:spcBef>
                <a:spcPts val="0"/>
              </a:spcBef>
              <a:buNone/>
            </a:pPr>
            <a:endParaRPr lang="en-US" dirty="0">
              <a:latin typeface="Bookman Old Style"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ctr"/>
            <a:r>
              <a:rPr lang="en-US" sz="2800" b="1" dirty="0" smtClean="0">
                <a:solidFill>
                  <a:srgbClr val="FF0000"/>
                </a:solidFill>
                <a:latin typeface="Bookman Old Style" pitchFamily="18" charset="0"/>
              </a:rPr>
              <a:t>Access of funds from abroad </a:t>
            </a:r>
            <a:br>
              <a:rPr lang="en-US" sz="2800" b="1" dirty="0" smtClean="0">
                <a:solidFill>
                  <a:srgbClr val="FF0000"/>
                </a:solidFill>
                <a:latin typeface="Bookman Old Style" pitchFamily="18" charset="0"/>
              </a:rPr>
            </a:br>
            <a:r>
              <a:rPr lang="en-US" sz="2800" b="1" dirty="0" smtClean="0">
                <a:solidFill>
                  <a:srgbClr val="FF0000"/>
                </a:solidFill>
                <a:latin typeface="Bookman Old Style" pitchFamily="18" charset="0"/>
              </a:rPr>
              <a:t>by Indian Companies</a:t>
            </a:r>
            <a:endParaRPr lang="en-US" sz="2800" b="1" dirty="0">
              <a:solidFill>
                <a:srgbClr val="FF0000"/>
              </a:solidFill>
              <a:latin typeface="Bookman Old Style" pitchFamily="18" charset="0"/>
            </a:endParaRPr>
          </a:p>
        </p:txBody>
      </p:sp>
      <p:sp>
        <p:nvSpPr>
          <p:cNvPr id="3" name="Content Placeholder 2"/>
          <p:cNvSpPr>
            <a:spLocks noGrp="1"/>
          </p:cNvSpPr>
          <p:nvPr>
            <p:ph idx="1"/>
          </p:nvPr>
        </p:nvSpPr>
        <p:spPr>
          <a:xfrm>
            <a:off x="457200" y="1066800"/>
            <a:ext cx="8229600" cy="5791200"/>
          </a:xfrm>
        </p:spPr>
        <p:txBody>
          <a:bodyPr>
            <a:normAutofit fontScale="92500" lnSpcReduction="20000"/>
          </a:bodyPr>
          <a:lstStyle/>
          <a:p>
            <a:pPr algn="just"/>
            <a:r>
              <a:rPr lang="en-US" b="1" dirty="0" smtClean="0">
                <a:latin typeface="Bookman Old Style" pitchFamily="18" charset="0"/>
              </a:rPr>
              <a:t>External Commercial Borrowings (ECB): </a:t>
            </a:r>
            <a:r>
              <a:rPr lang="en-US" b="1" dirty="0" smtClean="0">
                <a:solidFill>
                  <a:srgbClr val="FF0000"/>
                </a:solidFill>
                <a:latin typeface="Bookman Old Style" pitchFamily="18" charset="0"/>
              </a:rPr>
              <a:t>Commercial loans </a:t>
            </a:r>
            <a:r>
              <a:rPr lang="en-US" dirty="0" smtClean="0">
                <a:latin typeface="Bookman Old Style" pitchFamily="18" charset="0"/>
              </a:rPr>
              <a:t>in the form of bank loans, buyers’ credit, suppliers’ credit, securitized instruments (e.g. floating rate notes and fixed rate bonds, non-convertible, optionally convertible or partially convertible preference shares) availed of from non-resident lenders with a </a:t>
            </a:r>
            <a:r>
              <a:rPr lang="en-US" b="1" dirty="0" smtClean="0">
                <a:solidFill>
                  <a:srgbClr val="FF0000"/>
                </a:solidFill>
                <a:latin typeface="Bookman Old Style" pitchFamily="18" charset="0"/>
              </a:rPr>
              <a:t>minimum average maturity of 3 years</a:t>
            </a:r>
          </a:p>
          <a:p>
            <a:pPr algn="just">
              <a:buNone/>
            </a:pPr>
            <a:endParaRPr lang="en-US" dirty="0" smtClean="0">
              <a:latin typeface="Bookman Old Style" pitchFamily="18" charset="0"/>
            </a:endParaRPr>
          </a:p>
          <a:p>
            <a:pPr indent="-3175" algn="just">
              <a:buFont typeface="Wingdings" pitchFamily="2" charset="2"/>
              <a:buChar char="Ø"/>
            </a:pPr>
            <a:r>
              <a:rPr lang="en-US" dirty="0" smtClean="0">
                <a:latin typeface="Bookman Old Style" pitchFamily="18" charset="0"/>
              </a:rPr>
              <a:t> Automatic Route</a:t>
            </a:r>
          </a:p>
          <a:p>
            <a:pPr indent="-3175" algn="just">
              <a:buFont typeface="Wingdings" pitchFamily="2" charset="2"/>
              <a:buChar char="Ø"/>
            </a:pPr>
            <a:r>
              <a:rPr lang="en-US" dirty="0" smtClean="0">
                <a:latin typeface="Bookman Old Style" pitchFamily="18" charset="0"/>
              </a:rPr>
              <a:t>Approval Route</a:t>
            </a:r>
          </a:p>
          <a:p>
            <a:pPr indent="-3175" algn="just">
              <a:buFont typeface="Wingdings" pitchFamily="2" charset="2"/>
              <a:buChar char="Ø"/>
            </a:pPr>
            <a:endParaRPr lang="en-US" dirty="0" smtClean="0">
              <a:latin typeface="Bookman Old Style" pitchFamily="18" charset="0"/>
            </a:endParaRPr>
          </a:p>
          <a:p>
            <a:pPr algn="just"/>
            <a:r>
              <a:rPr lang="en-US" b="1" dirty="0" smtClean="0">
                <a:latin typeface="Bookman Old Style" pitchFamily="18" charset="0"/>
              </a:rPr>
              <a:t>Foreign Currency Convertible Bonds (FCCBs) </a:t>
            </a:r>
          </a:p>
          <a:p>
            <a:pPr algn="just"/>
            <a:endParaRPr lang="en-US" b="1" dirty="0" smtClean="0">
              <a:latin typeface="Bookman Old Style" pitchFamily="18" charset="0"/>
            </a:endParaRPr>
          </a:p>
          <a:p>
            <a:pPr algn="just"/>
            <a:r>
              <a:rPr lang="en-US" b="1" dirty="0" smtClean="0">
                <a:latin typeface="Bookman Old Style" pitchFamily="18" charset="0"/>
              </a:rPr>
              <a:t>Preference shares </a:t>
            </a:r>
          </a:p>
          <a:p>
            <a:pPr algn="just">
              <a:buNone/>
            </a:pPr>
            <a:endParaRPr lang="en-US" b="1" dirty="0" smtClean="0">
              <a:latin typeface="Bookman Old Style" pitchFamily="18" charset="0"/>
            </a:endParaRPr>
          </a:p>
          <a:p>
            <a:pPr algn="just"/>
            <a:r>
              <a:rPr lang="en-US" b="1" dirty="0" smtClean="0">
                <a:latin typeface="Bookman Old Style" pitchFamily="18" charset="0"/>
              </a:rPr>
              <a:t>Foreign Currency Exchangeable Bond (FCEB) </a:t>
            </a:r>
            <a:endParaRPr lang="en-US" b="1" dirty="0">
              <a:latin typeface="Bookman Old Style"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IN" sz="2000" b="1" dirty="0" smtClean="0">
                <a:latin typeface="Bookman Old Style" pitchFamily="18" charset="0"/>
              </a:rPr>
              <a:t>COMPLIANCE WITH ECB GUIDELINES</a:t>
            </a:r>
            <a:endParaRPr lang="en-IN" dirty="0"/>
          </a:p>
        </p:txBody>
      </p:sp>
      <p:sp>
        <p:nvSpPr>
          <p:cNvPr id="3" name="Content Placeholder 2"/>
          <p:cNvSpPr>
            <a:spLocks noGrp="1"/>
          </p:cNvSpPr>
          <p:nvPr>
            <p:ph idx="1"/>
          </p:nvPr>
        </p:nvSpPr>
        <p:spPr>
          <a:xfrm>
            <a:off x="457200" y="762000"/>
            <a:ext cx="8229600" cy="5867400"/>
          </a:xfrm>
        </p:spPr>
        <p:txBody>
          <a:bodyPr>
            <a:noAutofit/>
          </a:bodyPr>
          <a:lstStyle/>
          <a:p>
            <a:pPr marL="0" indent="0" algn="just">
              <a:lnSpc>
                <a:spcPct val="120000"/>
              </a:lnSpc>
              <a:spcBef>
                <a:spcPts val="0"/>
              </a:spcBef>
              <a:buNone/>
            </a:pPr>
            <a:r>
              <a:rPr lang="en-IN" sz="1200" b="1" dirty="0" smtClean="0">
                <a:latin typeface="Bookman Old Style" pitchFamily="18" charset="0"/>
              </a:rPr>
              <a:t>COMPLIANCE WITH ECB GUIDELINES </a:t>
            </a:r>
            <a:endParaRPr lang="en-IN" sz="1200" dirty="0" smtClean="0">
              <a:latin typeface="Bookman Old Style" pitchFamily="18" charset="0"/>
            </a:endParaRPr>
          </a:p>
          <a:p>
            <a:pPr marL="0" indent="0" algn="just">
              <a:lnSpc>
                <a:spcPct val="120000"/>
              </a:lnSpc>
              <a:spcBef>
                <a:spcPts val="0"/>
              </a:spcBef>
              <a:buNone/>
            </a:pPr>
            <a:r>
              <a:rPr lang="en-IN" sz="1200" b="1" dirty="0" smtClean="0">
                <a:latin typeface="Bookman Old Style" pitchFamily="18" charset="0"/>
              </a:rPr>
              <a:t>Primary responsibility</a:t>
            </a:r>
            <a:r>
              <a:rPr lang="en-IN" sz="1200" dirty="0" smtClean="0">
                <a:latin typeface="Bookman Old Style" pitchFamily="18" charset="0"/>
              </a:rPr>
              <a:t>: Borrower concerned</a:t>
            </a:r>
          </a:p>
          <a:p>
            <a:pPr marL="0" indent="0" algn="just">
              <a:lnSpc>
                <a:spcPct val="120000"/>
              </a:lnSpc>
              <a:spcBef>
                <a:spcPts val="0"/>
              </a:spcBef>
              <a:buNone/>
            </a:pPr>
            <a:r>
              <a:rPr lang="en-IN" sz="1200" b="1" dirty="0" smtClean="0">
                <a:latin typeface="Bookman Old Style" pitchFamily="18" charset="0"/>
              </a:rPr>
              <a:t>Designated AD bank</a:t>
            </a:r>
            <a:r>
              <a:rPr lang="en-IN" sz="1200" dirty="0" smtClean="0">
                <a:latin typeface="Bookman Old Style" pitchFamily="18" charset="0"/>
              </a:rPr>
              <a:t>; To ensure that raising / utilisation of ECB is in compliance with ECB guidelines at the time of certification.</a:t>
            </a:r>
          </a:p>
          <a:p>
            <a:pPr marL="0" indent="0" algn="just">
              <a:lnSpc>
                <a:spcPct val="120000"/>
              </a:lnSpc>
              <a:spcBef>
                <a:spcPts val="0"/>
              </a:spcBef>
              <a:buNone/>
            </a:pPr>
            <a:r>
              <a:rPr lang="en-IN" sz="1200" dirty="0" smtClean="0">
                <a:latin typeface="Bookman Old Style" pitchFamily="18" charset="0"/>
              </a:rPr>
              <a:t> </a:t>
            </a:r>
          </a:p>
          <a:p>
            <a:pPr marL="0" indent="0" algn="just">
              <a:lnSpc>
                <a:spcPct val="120000"/>
              </a:lnSpc>
              <a:spcBef>
                <a:spcPts val="0"/>
              </a:spcBef>
              <a:buNone/>
            </a:pPr>
            <a:r>
              <a:rPr lang="en-IN" sz="1200" b="1" dirty="0" smtClean="0">
                <a:latin typeface="Bookman Old Style" pitchFamily="18" charset="0"/>
              </a:rPr>
              <a:t>REPORTING ARANGEMENTS </a:t>
            </a:r>
            <a:endParaRPr lang="en-IN" sz="1200" dirty="0" smtClean="0">
              <a:latin typeface="Bookman Old Style" pitchFamily="18" charset="0"/>
            </a:endParaRPr>
          </a:p>
          <a:p>
            <a:pPr marL="0" indent="0" algn="just">
              <a:lnSpc>
                <a:spcPct val="120000"/>
              </a:lnSpc>
              <a:spcBef>
                <a:spcPts val="0"/>
              </a:spcBef>
              <a:buNone/>
            </a:pPr>
            <a:r>
              <a:rPr lang="en-IN" sz="1200" dirty="0" smtClean="0">
                <a:latin typeface="Bookman Old Style" pitchFamily="18" charset="0"/>
              </a:rPr>
              <a:t> </a:t>
            </a:r>
          </a:p>
          <a:p>
            <a:pPr marL="0" indent="0" algn="just">
              <a:lnSpc>
                <a:spcPct val="120000"/>
              </a:lnSpc>
              <a:spcBef>
                <a:spcPts val="0"/>
              </a:spcBef>
              <a:buNone/>
            </a:pPr>
            <a:r>
              <a:rPr lang="en-IN" sz="1200" dirty="0" smtClean="0">
                <a:latin typeface="Bookman Old Style" pitchFamily="18" charset="0"/>
              </a:rPr>
              <a:t>For </a:t>
            </a:r>
            <a:r>
              <a:rPr lang="en-IN" sz="1200" b="1" dirty="0" smtClean="0">
                <a:latin typeface="Bookman Old Style" pitchFamily="18" charset="0"/>
              </a:rPr>
              <a:t>allotment of Loan Registration Number (LRN</a:t>
            </a:r>
            <a:r>
              <a:rPr lang="en-IN" sz="1200" dirty="0" smtClean="0">
                <a:latin typeface="Bookman Old Style" pitchFamily="18" charset="0"/>
              </a:rPr>
              <a:t>), borrowers are required to submit </a:t>
            </a:r>
            <a:r>
              <a:rPr lang="en-IN" sz="1200" b="1" dirty="0" smtClean="0">
                <a:latin typeface="Bookman Old Style" pitchFamily="18" charset="0"/>
              </a:rPr>
              <a:t>Form 83, in duplicate</a:t>
            </a:r>
            <a:r>
              <a:rPr lang="en-IN" sz="1200" dirty="0" smtClean="0">
                <a:latin typeface="Bookman Old Style" pitchFamily="18" charset="0"/>
              </a:rPr>
              <a:t>, certified by the </a:t>
            </a:r>
            <a:r>
              <a:rPr lang="en-IN" sz="1200" b="1" dirty="0" smtClean="0">
                <a:latin typeface="Bookman Old Style" pitchFamily="18" charset="0"/>
              </a:rPr>
              <a:t>Company Secretary</a:t>
            </a:r>
            <a:r>
              <a:rPr lang="en-IN" sz="1200" dirty="0" smtClean="0">
                <a:latin typeface="Bookman Old Style" pitchFamily="18" charset="0"/>
              </a:rPr>
              <a:t> (CS) or </a:t>
            </a:r>
            <a:r>
              <a:rPr lang="en-IN" sz="1200" b="1" dirty="0" smtClean="0">
                <a:latin typeface="Bookman Old Style" pitchFamily="18" charset="0"/>
              </a:rPr>
              <a:t>Chartered Accountant</a:t>
            </a:r>
            <a:r>
              <a:rPr lang="en-IN" sz="1200" dirty="0" smtClean="0">
                <a:latin typeface="Bookman Old Style" pitchFamily="18" charset="0"/>
              </a:rPr>
              <a:t> (CA) to the designated AD bank. Copies of loan agreement and offer documents for FCCB are not required to be submitted with Form 83. One copy is to be forwarded by the designated AD bank to the Director, Balance of Payments Statistics Division, Department of Statistics and Information Management (DSIM), Reserve Bank of India, </a:t>
            </a:r>
            <a:r>
              <a:rPr lang="en-IN" sz="1200" dirty="0" err="1" smtClean="0">
                <a:latin typeface="Bookman Old Style" pitchFamily="18" charset="0"/>
              </a:rPr>
              <a:t>Bandra-Kurla</a:t>
            </a:r>
            <a:r>
              <a:rPr lang="en-IN" sz="1200" dirty="0" smtClean="0">
                <a:latin typeface="Bookman Old Style" pitchFamily="18" charset="0"/>
              </a:rPr>
              <a:t> Complex, Mumbai – 400 051.</a:t>
            </a:r>
          </a:p>
          <a:p>
            <a:pPr marL="0" indent="0" algn="just">
              <a:lnSpc>
                <a:spcPct val="120000"/>
              </a:lnSpc>
              <a:spcBef>
                <a:spcPts val="0"/>
              </a:spcBef>
              <a:buNone/>
            </a:pPr>
            <a:r>
              <a:rPr lang="en-IN" sz="1200" dirty="0" smtClean="0">
                <a:latin typeface="Bookman Old Style" pitchFamily="18" charset="0"/>
              </a:rPr>
              <a:t> </a:t>
            </a:r>
          </a:p>
          <a:p>
            <a:pPr marL="0" indent="0" algn="just">
              <a:lnSpc>
                <a:spcPct val="120000"/>
              </a:lnSpc>
              <a:spcBef>
                <a:spcPts val="0"/>
              </a:spcBef>
              <a:buNone/>
            </a:pPr>
            <a:r>
              <a:rPr lang="en-IN" sz="1200" dirty="0" smtClean="0">
                <a:latin typeface="Bookman Old Style" pitchFamily="18" charset="0"/>
              </a:rPr>
              <a:t>Borrower can draw-down loan only after obtaining LRN from DSIM, Reserve Bank. </a:t>
            </a:r>
          </a:p>
          <a:p>
            <a:pPr marL="0" indent="0" algn="just">
              <a:lnSpc>
                <a:spcPct val="120000"/>
              </a:lnSpc>
              <a:spcBef>
                <a:spcPts val="0"/>
              </a:spcBef>
              <a:buNone/>
            </a:pPr>
            <a:r>
              <a:rPr lang="en-IN" sz="1200" dirty="0" smtClean="0">
                <a:latin typeface="Bookman Old Style" pitchFamily="18" charset="0"/>
              </a:rPr>
              <a:t> </a:t>
            </a:r>
          </a:p>
          <a:p>
            <a:pPr marL="0" indent="0" algn="just">
              <a:lnSpc>
                <a:spcPct val="120000"/>
              </a:lnSpc>
              <a:spcBef>
                <a:spcPts val="0"/>
              </a:spcBef>
              <a:buNone/>
            </a:pPr>
            <a:r>
              <a:rPr lang="en-IN" sz="1200" dirty="0" smtClean="0">
                <a:latin typeface="Bookman Old Style" pitchFamily="18" charset="0"/>
              </a:rPr>
              <a:t>Borrowers are required to submit </a:t>
            </a:r>
            <a:r>
              <a:rPr lang="en-IN" sz="1200" b="1" dirty="0" smtClean="0">
                <a:latin typeface="Bookman Old Style" pitchFamily="18" charset="0"/>
              </a:rPr>
              <a:t>ECB-2 Return</a:t>
            </a:r>
            <a:r>
              <a:rPr lang="en-IN" sz="1200" dirty="0" smtClean="0">
                <a:latin typeface="Bookman Old Style" pitchFamily="18" charset="0"/>
              </a:rPr>
              <a:t> certified by the designated AD bank on </a:t>
            </a:r>
            <a:r>
              <a:rPr lang="en-IN" sz="1200" b="1" dirty="0" smtClean="0">
                <a:latin typeface="Bookman Old Style" pitchFamily="18" charset="0"/>
              </a:rPr>
              <a:t>monthly basis</a:t>
            </a:r>
            <a:r>
              <a:rPr lang="en-IN" sz="1200" dirty="0" smtClean="0">
                <a:latin typeface="Bookman Old Style" pitchFamily="18" charset="0"/>
              </a:rPr>
              <a:t> so as to </a:t>
            </a:r>
            <a:r>
              <a:rPr lang="en-IN" sz="1200" b="1" dirty="0" smtClean="0">
                <a:latin typeface="Bookman Old Style" pitchFamily="18" charset="0"/>
              </a:rPr>
              <a:t>reach</a:t>
            </a:r>
            <a:r>
              <a:rPr lang="en-IN" sz="1200" dirty="0" smtClean="0">
                <a:latin typeface="Bookman Old Style" pitchFamily="18" charset="0"/>
              </a:rPr>
              <a:t> DSIM, Reserve Bank </a:t>
            </a:r>
            <a:r>
              <a:rPr lang="en-IN" sz="1200" b="1" dirty="0" smtClean="0">
                <a:latin typeface="Bookman Old Style" pitchFamily="18" charset="0"/>
              </a:rPr>
              <a:t>within seven working days from the close of month to which it relates</a:t>
            </a:r>
            <a:r>
              <a:rPr lang="en-IN" sz="1200" dirty="0" smtClean="0">
                <a:latin typeface="Bookman Old Style" pitchFamily="18" charset="0"/>
              </a:rPr>
              <a:t>. </a:t>
            </a:r>
          </a:p>
          <a:p>
            <a:pPr marL="0" indent="0" algn="just">
              <a:lnSpc>
                <a:spcPct val="120000"/>
              </a:lnSpc>
              <a:spcBef>
                <a:spcPts val="0"/>
              </a:spcBef>
              <a:buNone/>
            </a:pPr>
            <a:r>
              <a:rPr lang="en-IN" sz="1200" dirty="0" smtClean="0">
                <a:latin typeface="Bookman Old Style" pitchFamily="18" charset="0"/>
              </a:rPr>
              <a:t> </a:t>
            </a:r>
          </a:p>
          <a:p>
            <a:pPr marL="0" indent="0" algn="just">
              <a:lnSpc>
                <a:spcPct val="120000"/>
              </a:lnSpc>
              <a:spcBef>
                <a:spcPts val="0"/>
              </a:spcBef>
              <a:buNone/>
            </a:pPr>
            <a:r>
              <a:rPr lang="en-IN" sz="1200" b="1" dirty="0" smtClean="0">
                <a:latin typeface="Bookman Old Style" pitchFamily="18" charset="0"/>
              </a:rPr>
              <a:t>Dissemination of Information </a:t>
            </a:r>
            <a:endParaRPr lang="en-IN" sz="1200" dirty="0" smtClean="0">
              <a:latin typeface="Bookman Old Style" pitchFamily="18" charset="0"/>
            </a:endParaRPr>
          </a:p>
          <a:p>
            <a:pPr marL="0" indent="0" algn="just">
              <a:lnSpc>
                <a:spcPct val="120000"/>
              </a:lnSpc>
              <a:spcBef>
                <a:spcPts val="0"/>
              </a:spcBef>
              <a:buNone/>
            </a:pPr>
            <a:r>
              <a:rPr lang="en-IN" sz="1200" dirty="0" smtClean="0">
                <a:latin typeface="Bookman Old Style" pitchFamily="18" charset="0"/>
              </a:rPr>
              <a:t>Information with regard to name of borrower, amount, purpose and maturity of ECB under both Automatic and Approval routes are put on Reserve Bank’s website, on a monthly basis, with a lag of one month to which it relates.</a:t>
            </a:r>
            <a:endParaRPr lang="en-IN" sz="1200" dirty="0">
              <a:latin typeface="Bookman Old Style"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IN" sz="2000" b="1" dirty="0" smtClean="0">
                <a:latin typeface="Bookman Old Style" pitchFamily="18" charset="0"/>
              </a:rPr>
              <a:t>Data on ECB/FCCB for the month of September 2015</a:t>
            </a:r>
            <a:endParaRPr lang="en-IN" sz="2000" b="1" dirty="0">
              <a:latin typeface="Bookman Old Style" pitchFamily="18" charset="0"/>
            </a:endParaRPr>
          </a:p>
        </p:txBody>
      </p:sp>
      <p:graphicFrame>
        <p:nvGraphicFramePr>
          <p:cNvPr id="4" name="Content Placeholder 3"/>
          <p:cNvGraphicFramePr>
            <a:graphicFrameLocks noGrp="1"/>
          </p:cNvGraphicFramePr>
          <p:nvPr>
            <p:ph idx="1"/>
          </p:nvPr>
        </p:nvGraphicFramePr>
        <p:xfrm>
          <a:off x="457200" y="838200"/>
          <a:ext cx="8136000" cy="5700000"/>
        </p:xfrm>
        <a:graphic>
          <a:graphicData uri="http://schemas.openxmlformats.org/drawingml/2006/table">
            <a:tbl>
              <a:tblPr firstRow="1" bandRow="1">
                <a:tableStyleId>{5C22544A-7EE6-4342-B048-85BDC9FD1C3A}</a:tableStyleId>
              </a:tblPr>
              <a:tblGrid>
                <a:gridCol w="301334"/>
                <a:gridCol w="602666"/>
                <a:gridCol w="1808000"/>
                <a:gridCol w="1174200"/>
                <a:gridCol w="1537800"/>
                <a:gridCol w="1356000"/>
                <a:gridCol w="1356000"/>
              </a:tblGrid>
              <a:tr h="0">
                <a:tc>
                  <a:txBody>
                    <a:bodyPr/>
                    <a:lstStyle/>
                    <a:p>
                      <a:endParaRPr lang="en-IN" sz="1000" dirty="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I AUTOMATIC ROUTE*</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endParaRPr lang="en-IN" sz="1000" dirty="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endParaRPr lang="en-IN" sz="1000" dirty="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ECB/ FCCB</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Borrower</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Equivalent Amount in USD</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Purpose</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b="1">
                          <a:solidFill>
                            <a:schemeClr val="tx1"/>
                          </a:solidFill>
                          <a:latin typeface="Bookman Old Style" pitchFamily="18" charset="0"/>
                          <a:ea typeface="Times New Roman"/>
                          <a:cs typeface="Arial"/>
                        </a:rPr>
                        <a:t>Maturity Period (Appx)</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IN" sz="1000" b="1" i="0" u="none" strike="noStrike">
                          <a:solidFill>
                            <a:schemeClr val="tx1"/>
                          </a:solidFill>
                          <a:latin typeface="Bookman Old Style" pitchFamily="18" charset="0"/>
                        </a:rPr>
                        <a:t>Maturity Period (Appx)</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1</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ECB</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Rose Plastic India Private Limited</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3,93,199</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Working Capital</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7 Years 10 Months</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dirty="0">
                          <a:solidFill>
                            <a:schemeClr val="tx1"/>
                          </a:solidFill>
                          <a:latin typeface="Bookman Old Style" pitchFamily="18" charset="0"/>
                        </a:rPr>
                        <a:t>7 Years 10 Months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2</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Hindustan Petroleum Corporation Limited #</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25,00,00,000</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Modernisation</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5 Years 3 Months</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5 Years 3 Months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dirty="0" smtClean="0">
                          <a:solidFill>
                            <a:schemeClr val="tx1"/>
                          </a:solidFill>
                          <a:latin typeface="Bookman Old Style" pitchFamily="18" charset="0"/>
                          <a:ea typeface="Times New Roman"/>
                          <a:cs typeface="Arial"/>
                        </a:rPr>
                        <a:t>3</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CPF (India) Private Limited</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2,00,00,000</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Import of Capital Goods</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5 Years</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dirty="0">
                          <a:solidFill>
                            <a:schemeClr val="tx1"/>
                          </a:solidFill>
                          <a:latin typeface="Bookman Old Style" pitchFamily="18" charset="0"/>
                        </a:rPr>
                        <a:t>5 Years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dirty="0" smtClean="0">
                          <a:solidFill>
                            <a:schemeClr val="tx1"/>
                          </a:solidFill>
                          <a:latin typeface="Bookman Old Style" pitchFamily="18" charset="0"/>
                          <a:ea typeface="Times New Roman"/>
                          <a:cs typeface="Arial"/>
                        </a:rPr>
                        <a:t>4</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The Great Eastern Shipping </a:t>
                      </a:r>
                      <a:r>
                        <a:rPr lang="en-IN" sz="1000" dirty="0" err="1">
                          <a:solidFill>
                            <a:schemeClr val="tx1"/>
                          </a:solidFill>
                          <a:latin typeface="Bookman Old Style" pitchFamily="18" charset="0"/>
                          <a:ea typeface="Times New Roman"/>
                          <a:cs typeface="Arial"/>
                        </a:rPr>
                        <a:t>Campany</a:t>
                      </a:r>
                      <a:r>
                        <a:rPr lang="en-IN" sz="1000" dirty="0">
                          <a:solidFill>
                            <a:schemeClr val="tx1"/>
                          </a:solidFill>
                          <a:latin typeface="Bookman Old Style" pitchFamily="18" charset="0"/>
                          <a:ea typeface="Times New Roman"/>
                          <a:cs typeface="Arial"/>
                        </a:rPr>
                        <a:t> Limited</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2,94,00,000</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Refinancing of Earlier ECB</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8 Years 1 Month</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8 Years 1 Month</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dirty="0" smtClean="0">
                          <a:solidFill>
                            <a:schemeClr val="tx1"/>
                          </a:solidFill>
                          <a:latin typeface="Bookman Old Style" pitchFamily="18" charset="0"/>
                          <a:ea typeface="Times New Roman"/>
                          <a:cs typeface="Arial"/>
                        </a:rPr>
                        <a:t>5</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Intelligent Pure Water Technologies Private Limited #</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11,50,778</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Rupee Expenditure Loc.CG</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3 Years 1 Month</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3 Years 1 Month</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dirty="0" smtClean="0">
                          <a:solidFill>
                            <a:schemeClr val="tx1"/>
                          </a:solidFill>
                          <a:latin typeface="Bookman Old Style" pitchFamily="18" charset="0"/>
                          <a:ea typeface="Times New Roman"/>
                          <a:cs typeface="Arial"/>
                        </a:rPr>
                        <a:t>6</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err="1">
                          <a:solidFill>
                            <a:schemeClr val="tx1"/>
                          </a:solidFill>
                          <a:latin typeface="Bookman Old Style" pitchFamily="18" charset="0"/>
                          <a:ea typeface="Times New Roman"/>
                          <a:cs typeface="Arial"/>
                        </a:rPr>
                        <a:t>Saurer</a:t>
                      </a:r>
                      <a:r>
                        <a:rPr lang="en-IN" sz="1000" dirty="0">
                          <a:solidFill>
                            <a:schemeClr val="tx1"/>
                          </a:solidFill>
                          <a:latin typeface="Bookman Old Style" pitchFamily="18" charset="0"/>
                          <a:ea typeface="Times New Roman"/>
                          <a:cs typeface="Arial"/>
                        </a:rPr>
                        <a:t> Textile Solutions Private Limited</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33,70,277</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New Project</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9 Years 7 Months</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dirty="0">
                          <a:solidFill>
                            <a:schemeClr val="tx1"/>
                          </a:solidFill>
                          <a:latin typeface="Bookman Old Style" pitchFamily="18" charset="0"/>
                        </a:rPr>
                        <a:t>9 Years 7 Months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dirty="0" smtClean="0">
                          <a:solidFill>
                            <a:schemeClr val="tx1"/>
                          </a:solidFill>
                          <a:latin typeface="Bookman Old Style" pitchFamily="18" charset="0"/>
                          <a:ea typeface="Times New Roman"/>
                          <a:cs typeface="Arial"/>
                        </a:rPr>
                        <a:t>7</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Nippon Carbide India Private Limited</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6,04,065</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General Corporate Purpose</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7 Years 1 Month</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7 Years 1 Month</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dirty="0" smtClean="0">
                          <a:solidFill>
                            <a:schemeClr val="tx1"/>
                          </a:solidFill>
                          <a:latin typeface="Bookman Old Style" pitchFamily="18" charset="0"/>
                          <a:ea typeface="Times New Roman"/>
                          <a:cs typeface="Arial"/>
                        </a:rPr>
                        <a:t>8</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ECB</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err="1">
                          <a:solidFill>
                            <a:schemeClr val="tx1"/>
                          </a:solidFill>
                          <a:latin typeface="Bookman Old Style" pitchFamily="18" charset="0"/>
                          <a:ea typeface="Times New Roman"/>
                          <a:cs typeface="Arial"/>
                        </a:rPr>
                        <a:t>Zydus</a:t>
                      </a:r>
                      <a:r>
                        <a:rPr lang="en-IN" sz="1000" dirty="0">
                          <a:solidFill>
                            <a:schemeClr val="tx1"/>
                          </a:solidFill>
                          <a:latin typeface="Bookman Old Style" pitchFamily="18" charset="0"/>
                          <a:ea typeface="Times New Roman"/>
                          <a:cs typeface="Arial"/>
                        </a:rPr>
                        <a:t> Technologies Limited</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3,38,55,990</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Refinancing of Rupee loans</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4 Years 8 Months</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4 Years 8 Months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dirty="0" smtClean="0">
                          <a:solidFill>
                            <a:schemeClr val="tx1"/>
                          </a:solidFill>
                          <a:latin typeface="Bookman Old Style" pitchFamily="18" charset="0"/>
                          <a:ea typeface="Times New Roman"/>
                          <a:cs typeface="Arial"/>
                        </a:rPr>
                        <a:t>54</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err="1">
                          <a:solidFill>
                            <a:schemeClr val="tx1"/>
                          </a:solidFill>
                          <a:latin typeface="Bookman Old Style" pitchFamily="18" charset="0"/>
                          <a:ea typeface="Times New Roman"/>
                          <a:cs typeface="Arial"/>
                        </a:rPr>
                        <a:t>Sarla</a:t>
                      </a:r>
                      <a:r>
                        <a:rPr lang="en-IN" sz="1000" dirty="0">
                          <a:solidFill>
                            <a:schemeClr val="tx1"/>
                          </a:solidFill>
                          <a:latin typeface="Bookman Old Style" pitchFamily="18" charset="0"/>
                          <a:ea typeface="Times New Roman"/>
                          <a:cs typeface="Arial"/>
                        </a:rPr>
                        <a:t> Performance </a:t>
                      </a:r>
                      <a:r>
                        <a:rPr lang="en-IN" sz="1000" dirty="0" err="1">
                          <a:solidFill>
                            <a:schemeClr val="tx1"/>
                          </a:solidFill>
                          <a:latin typeface="Bookman Old Style" pitchFamily="18" charset="0"/>
                          <a:ea typeface="Times New Roman"/>
                          <a:cs typeface="Arial"/>
                        </a:rPr>
                        <a:t>Fibers</a:t>
                      </a:r>
                      <a:r>
                        <a:rPr lang="en-IN" sz="1000" dirty="0">
                          <a:solidFill>
                            <a:schemeClr val="tx1"/>
                          </a:solidFill>
                          <a:latin typeface="Bookman Old Style" pitchFamily="18" charset="0"/>
                          <a:ea typeface="Times New Roman"/>
                          <a:cs typeface="Arial"/>
                        </a:rPr>
                        <a:t> Limited</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40,00,000</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Overseas Acquisition</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5 Years</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dirty="0">
                          <a:solidFill>
                            <a:schemeClr val="tx1"/>
                          </a:solidFill>
                          <a:latin typeface="Bookman Old Style" pitchFamily="18" charset="0"/>
                        </a:rPr>
                        <a:t>5 Years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endParaRPr lang="en-IN" sz="1000" dirty="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Automatic Route Total</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spcBef>
                          <a:spcPts val="0"/>
                        </a:spcBef>
                        <a:spcAft>
                          <a:spcPts val="0"/>
                        </a:spcAft>
                      </a:pPr>
                      <a:endParaRPr lang="en-IN" sz="1000" dirty="0">
                        <a:solidFill>
                          <a:schemeClr val="tx1"/>
                        </a:solidFill>
                        <a:latin typeface="Bookman Old Style" pitchFamily="18" charset="0"/>
                        <a:ea typeface="Calibri"/>
                        <a:cs typeface="Times New Roman"/>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b="1" dirty="0">
                          <a:solidFill>
                            <a:schemeClr val="tx1"/>
                          </a:solidFill>
                          <a:latin typeface="Bookman Old Style" pitchFamily="18" charset="0"/>
                          <a:ea typeface="Times New Roman"/>
                          <a:cs typeface="Arial"/>
                        </a:rPr>
                        <a:t>1,13,45,56,703</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dirty="0"/>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endParaRPr lang="en-IN" sz="1000" dirty="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 Based on Form 83 submitted for allotment of Loan Registration Number</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a:spcBef>
                          <a:spcPts val="0"/>
                        </a:spcBef>
                        <a:spcAft>
                          <a:spcPts val="0"/>
                        </a:spcAft>
                      </a:pPr>
                      <a:r>
                        <a:rPr lang="en-IN" sz="1000" b="1" i="1" dirty="0">
                          <a:solidFill>
                            <a:schemeClr val="tx1"/>
                          </a:solidFill>
                          <a:latin typeface="Bookman Old Style" pitchFamily="18" charset="0"/>
                          <a:ea typeface="Times New Roman"/>
                          <a:cs typeface="Arial"/>
                        </a:rPr>
                        <a:t># </a:t>
                      </a:r>
                      <a:r>
                        <a:rPr lang="en-IN" sz="1000" b="1" dirty="0">
                          <a:solidFill>
                            <a:schemeClr val="tx1"/>
                          </a:solidFill>
                          <a:latin typeface="Bookman Old Style" pitchFamily="18" charset="0"/>
                          <a:ea typeface="Times New Roman"/>
                          <a:cs typeface="Arial"/>
                        </a:rPr>
                        <a:t>Confirmation sought from the AD bank regarding compliance with ECB </a:t>
                      </a:r>
                      <a:r>
                        <a:rPr lang="en-IN" sz="1000" b="1" dirty="0" smtClean="0">
                          <a:solidFill>
                            <a:schemeClr val="tx1"/>
                          </a:solidFill>
                          <a:latin typeface="Bookman Old Style" pitchFamily="18" charset="0"/>
                          <a:ea typeface="Times New Roman"/>
                          <a:cs typeface="Arial"/>
                        </a:rPr>
                        <a:t>guidelines</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000" dirty="0">
                        <a:solidFill>
                          <a:schemeClr val="tx1"/>
                        </a:solidFill>
                        <a:latin typeface="Bookman Old Styl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1000" dirty="0">
                        <a:solidFill>
                          <a:schemeClr val="tx1"/>
                        </a:solidFill>
                        <a:latin typeface="Bookman Old Styl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sz="1000" dirty="0">
                        <a:solidFill>
                          <a:schemeClr val="tx1"/>
                        </a:solidFill>
                        <a:latin typeface="Bookman Old Styl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IN" sz="1000" b="1" i="0" u="none" strike="noStrike" dirty="0">
                        <a:solidFill>
                          <a:schemeClr val="tx1"/>
                        </a:solidFill>
                        <a:latin typeface="Bookman Old Style" pitchFamily="18"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spcBef>
                          <a:spcPts val="0"/>
                        </a:spcBef>
                        <a:spcAft>
                          <a:spcPts val="0"/>
                        </a:spcAft>
                      </a:pPr>
                      <a:r>
                        <a:rPr lang="en-IN" sz="1000" b="1" dirty="0">
                          <a:solidFill>
                            <a:schemeClr val="tx1"/>
                          </a:solidFill>
                          <a:latin typeface="Bookman Old Style" pitchFamily="18" charset="0"/>
                          <a:ea typeface="Times New Roman"/>
                          <a:cs typeface="Arial"/>
                        </a:rPr>
                        <a:t>II APPROVAL ROUTE*</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1</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Global </a:t>
                      </a:r>
                      <a:r>
                        <a:rPr lang="en-IN" sz="1000" dirty="0" err="1">
                          <a:solidFill>
                            <a:schemeClr val="tx1"/>
                          </a:solidFill>
                          <a:latin typeface="Bookman Old Style" pitchFamily="18" charset="0"/>
                          <a:ea typeface="Times New Roman"/>
                          <a:cs typeface="Arial"/>
                        </a:rPr>
                        <a:t>Vectra</a:t>
                      </a:r>
                      <a:r>
                        <a:rPr lang="en-IN" sz="1000" dirty="0">
                          <a:solidFill>
                            <a:schemeClr val="tx1"/>
                          </a:solidFill>
                          <a:latin typeface="Bookman Old Style" pitchFamily="18" charset="0"/>
                          <a:ea typeface="Times New Roman"/>
                          <a:cs typeface="Arial"/>
                        </a:rPr>
                        <a:t> </a:t>
                      </a:r>
                      <a:r>
                        <a:rPr lang="en-IN" sz="1000" dirty="0" err="1">
                          <a:solidFill>
                            <a:schemeClr val="tx1"/>
                          </a:solidFill>
                          <a:latin typeface="Bookman Old Style" pitchFamily="18" charset="0"/>
                          <a:ea typeface="Times New Roman"/>
                          <a:cs typeface="Arial"/>
                        </a:rPr>
                        <a:t>Helicorp</a:t>
                      </a:r>
                      <a:r>
                        <a:rPr lang="en-IN" sz="1000" dirty="0">
                          <a:solidFill>
                            <a:schemeClr val="tx1"/>
                          </a:solidFill>
                          <a:latin typeface="Bookman Old Style" pitchFamily="18" charset="0"/>
                          <a:ea typeface="Times New Roman"/>
                          <a:cs typeface="Arial"/>
                        </a:rPr>
                        <a:t> Limited</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87,00,000</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Import of Capital Goods</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10 Years 1 Month</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10 Years 1 Month</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2</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ECB</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a:solidFill>
                            <a:schemeClr val="tx1"/>
                          </a:solidFill>
                          <a:latin typeface="Bookman Old Style" pitchFamily="18" charset="0"/>
                          <a:ea typeface="Times New Roman"/>
                          <a:cs typeface="Arial"/>
                        </a:rPr>
                        <a:t>Reliance Industries Limited</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dirty="0">
                          <a:solidFill>
                            <a:schemeClr val="tx1"/>
                          </a:solidFill>
                          <a:latin typeface="Bookman Old Style" pitchFamily="18" charset="0"/>
                          <a:ea typeface="Times New Roman"/>
                          <a:cs typeface="Arial"/>
                        </a:rPr>
                        <a:t>1,47,14,13,397</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Refinancing of Earlier ECB</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dirty="0">
                          <a:solidFill>
                            <a:schemeClr val="tx1"/>
                          </a:solidFill>
                          <a:latin typeface="Bookman Old Style" pitchFamily="18" charset="0"/>
                          <a:ea typeface="Times New Roman"/>
                          <a:cs typeface="Arial"/>
                        </a:rPr>
                        <a:t>3 Years 7 Months</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a:solidFill>
                            <a:schemeClr val="tx1"/>
                          </a:solidFill>
                          <a:latin typeface="Bookman Old Style" pitchFamily="18" charset="0"/>
                        </a:rPr>
                        <a:t>3 Years 7 Months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b="1">
                          <a:solidFill>
                            <a:schemeClr val="tx1"/>
                          </a:solidFill>
                          <a:latin typeface="Bookman Old Style" pitchFamily="18" charset="0"/>
                          <a:ea typeface="Times New Roman"/>
                          <a:cs typeface="Arial"/>
                        </a:rPr>
                        <a:t>Approval Route Total</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b="1" dirty="0">
                          <a:solidFill>
                            <a:schemeClr val="tx1"/>
                          </a:solidFill>
                          <a:latin typeface="Bookman Old Style" pitchFamily="18" charset="0"/>
                          <a:ea typeface="Times New Roman"/>
                          <a:cs typeface="Arial"/>
                        </a:rPr>
                        <a:t>1,48,01,13,397</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dirty="0"/>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dirty="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dirty="0">
                          <a:solidFill>
                            <a:schemeClr val="tx1"/>
                          </a:solidFill>
                          <a:latin typeface="Bookman Old Style" pitchFamily="18" charset="0"/>
                        </a:rPr>
                        <a:t>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200">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IN" sz="1000" b="1">
                          <a:solidFill>
                            <a:schemeClr val="tx1"/>
                          </a:solidFill>
                          <a:latin typeface="Bookman Old Style" pitchFamily="18" charset="0"/>
                          <a:ea typeface="Times New Roman"/>
                          <a:cs typeface="Arial"/>
                        </a:rPr>
                        <a:t>Grand Total</a:t>
                      </a:r>
                      <a:endParaRPr lang="en-IN" sz="100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IN" sz="1000" b="1" dirty="0">
                          <a:solidFill>
                            <a:schemeClr val="tx1"/>
                          </a:solidFill>
                          <a:latin typeface="Bookman Old Style" pitchFamily="18" charset="0"/>
                          <a:ea typeface="Times New Roman"/>
                          <a:cs typeface="Arial"/>
                        </a:rPr>
                        <a:t>2,61,46,70,100</a:t>
                      </a:r>
                      <a:endParaRPr lang="en-IN" sz="1000" dirty="0">
                        <a:solidFill>
                          <a:schemeClr val="tx1"/>
                        </a:solidFill>
                        <a:latin typeface="Bookman Old Style" pitchFamily="18" charset="0"/>
                        <a:ea typeface="Calibri"/>
                        <a:cs typeface="Times New Roman"/>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000" dirty="0">
                        <a:solidFill>
                          <a:schemeClr val="tx1"/>
                        </a:solidFill>
                        <a:latin typeface="Bookman Old Style" pitchFamily="18" charset="0"/>
                      </a:endParaRP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IN" sz="1000" b="0" i="0" u="none" strike="noStrike" dirty="0">
                          <a:solidFill>
                            <a:schemeClr val="tx1"/>
                          </a:solidFill>
                          <a:latin typeface="Bookman Old Style" pitchFamily="18" charset="0"/>
                        </a:rPr>
                        <a:t> </a:t>
                      </a:r>
                    </a:p>
                  </a:txBody>
                  <a:tcPr marL="36000" marR="36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IN" sz="2000" b="1" dirty="0" smtClean="0">
                <a:latin typeface="Bookman Old Style" pitchFamily="18" charset="0"/>
              </a:rPr>
              <a:t>DELEGATION OF POWERS TO AUTHORISED DEALERS (AD)</a:t>
            </a:r>
            <a:endParaRPr lang="en-IN" sz="2000" dirty="0">
              <a:latin typeface="Bookman Old Style" pitchFamily="18" charset="0"/>
            </a:endParaRPr>
          </a:p>
        </p:txBody>
      </p:sp>
      <p:sp>
        <p:nvSpPr>
          <p:cNvPr id="3" name="Content Placeholder 2"/>
          <p:cNvSpPr>
            <a:spLocks noGrp="1"/>
          </p:cNvSpPr>
          <p:nvPr>
            <p:ph idx="1"/>
          </p:nvPr>
        </p:nvSpPr>
        <p:spPr>
          <a:xfrm>
            <a:off x="457200" y="685800"/>
            <a:ext cx="8229600" cy="5943600"/>
          </a:xfrm>
        </p:spPr>
        <p:txBody>
          <a:bodyPr>
            <a:noAutofit/>
          </a:bodyPr>
          <a:lstStyle/>
          <a:p>
            <a:pPr marL="0" indent="0" algn="just">
              <a:spcBef>
                <a:spcPts val="0"/>
              </a:spcBef>
              <a:buNone/>
            </a:pPr>
            <a:r>
              <a:rPr lang="en-IN" sz="1400" b="1" dirty="0" smtClean="0">
                <a:latin typeface="Bookman Old Style" pitchFamily="18" charset="0"/>
              </a:rPr>
              <a:t>ECBs raised under the automatic or approval routes</a:t>
            </a:r>
            <a:endParaRPr lang="en-IN" sz="1400" dirty="0" smtClean="0">
              <a:latin typeface="Bookman Old Style" pitchFamily="18" charset="0"/>
            </a:endParaRP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b="1" dirty="0" smtClean="0">
                <a:latin typeface="Bookman Old Style" pitchFamily="18" charset="0"/>
              </a:rPr>
              <a:t>(a) Changes/modifications in the drawdown/repayment schedule: </a:t>
            </a:r>
            <a:r>
              <a:rPr lang="en-IN" sz="1400" dirty="0" smtClean="0">
                <a:latin typeface="Bookman Old Style" pitchFamily="18" charset="0"/>
              </a:rPr>
              <a:t>(Irrespective of the number of occasions) associated with change in the average maturity period or not and / or with changes (increase/decrease) in the all-in-cost.</a:t>
            </a: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b="1" dirty="0" smtClean="0">
                <a:latin typeface="Bookman Old Style" pitchFamily="18" charset="0"/>
              </a:rPr>
              <a:t>(b) Changes in the currency of borrowing: </a:t>
            </a:r>
            <a:r>
              <a:rPr lang="en-IN" sz="1400" dirty="0" smtClean="0">
                <a:latin typeface="Bookman Old Style" pitchFamily="18" charset="0"/>
              </a:rPr>
              <a:t>Proposed currency of borrowing is freely convertible.</a:t>
            </a: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b="1" dirty="0" smtClean="0">
                <a:latin typeface="Bookman Old Style" pitchFamily="18" charset="0"/>
              </a:rPr>
              <a:t>(c) Change of the AD bank: </a:t>
            </a:r>
            <a:r>
              <a:rPr lang="en-IN" sz="1400" dirty="0" smtClean="0">
                <a:latin typeface="Bookman Old Style" pitchFamily="18" charset="0"/>
              </a:rPr>
              <a:t>Subject to No-Objection Certificate (NOC) from the existing designated AD bank and after due diligence.</a:t>
            </a: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b="1" dirty="0" smtClean="0">
                <a:latin typeface="Bookman Old Style" pitchFamily="18" charset="0"/>
              </a:rPr>
              <a:t>(d) Changes in the name of the Borrower Company: </a:t>
            </a:r>
            <a:r>
              <a:rPr lang="en-IN" sz="1400" dirty="0" smtClean="0">
                <a:latin typeface="Bookman Old Style" pitchFamily="18" charset="0"/>
              </a:rPr>
              <a:t>Subject to production of supporting documents evidencing the change in the name from the Registrar of Companies.</a:t>
            </a: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b="1" dirty="0" smtClean="0">
                <a:latin typeface="Bookman Old Style" pitchFamily="18" charset="0"/>
              </a:rPr>
              <a:t>(e) Transfer of ECB: </a:t>
            </a:r>
            <a:r>
              <a:rPr lang="en-IN" sz="1400" dirty="0" smtClean="0">
                <a:latin typeface="Bookman Old Style" pitchFamily="18" charset="0"/>
              </a:rPr>
              <a:t>From one company to another on account of re-organisation at the borrower’s level in the form of merger / demerger / amalgamation / acquisition duly as per the applicable laws / rules after satisfying themselves that the company acquiring the ECB is an eligible borrower.</a:t>
            </a: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b="1" dirty="0" smtClean="0">
                <a:latin typeface="Bookman Old Style" pitchFamily="18" charset="0"/>
              </a:rPr>
              <a:t>(f) Change in the recognized lender: </a:t>
            </a:r>
            <a:r>
              <a:rPr lang="en-IN" sz="1400" dirty="0" smtClean="0">
                <a:latin typeface="Bookman Old Style" pitchFamily="18" charset="0"/>
              </a:rPr>
              <a:t>Subject to ensuring that the original lender as well as the new lender is recognised lender as per extant ECB guidelines, there is no change in the other terms and conditions of the ECB. </a:t>
            </a:r>
          </a:p>
          <a:p>
            <a:pPr marL="0" indent="0" algn="just">
              <a:spcBef>
                <a:spcPts val="0"/>
              </a:spcBef>
              <a:buNone/>
            </a:pPr>
            <a:r>
              <a:rPr lang="en-IN" sz="1400" b="1" dirty="0" smtClean="0">
                <a:latin typeface="Bookman Old Style" pitchFamily="18" charset="0"/>
              </a:rPr>
              <a:t> </a:t>
            </a:r>
            <a:endParaRPr lang="en-IN" sz="1400" dirty="0" smtClean="0">
              <a:latin typeface="Bookman Old Style" pitchFamily="18" charset="0"/>
            </a:endParaRPr>
          </a:p>
          <a:p>
            <a:pPr marL="0" indent="0" algn="just">
              <a:spcBef>
                <a:spcPts val="0"/>
              </a:spcBef>
              <a:buNone/>
            </a:pPr>
            <a:r>
              <a:rPr lang="en-IN" sz="1400" b="1" dirty="0" smtClean="0">
                <a:latin typeface="Bookman Old Style" pitchFamily="18" charset="0"/>
              </a:rPr>
              <a:t>(g) Change in the name of Lender: </a:t>
            </a:r>
            <a:r>
              <a:rPr lang="en-IN" sz="1400" dirty="0" smtClean="0">
                <a:latin typeface="Bookman Old Style" pitchFamily="18" charset="0"/>
              </a:rPr>
              <a:t>After satisfying themselves with the </a:t>
            </a:r>
            <a:r>
              <a:rPr lang="en-IN" sz="1400" dirty="0" err="1" smtClean="0">
                <a:latin typeface="Bookman Old Style" pitchFamily="18" charset="0"/>
              </a:rPr>
              <a:t>bonafides</a:t>
            </a:r>
            <a:r>
              <a:rPr lang="en-IN" sz="1400" dirty="0" smtClean="0">
                <a:latin typeface="Bookman Old Style" pitchFamily="18" charset="0"/>
              </a:rPr>
              <a:t> of the transactions and ensuring that the ECB continues to be in compliance with applicable guidelines. </a:t>
            </a:r>
            <a:endParaRPr lang="en-IN" sz="1400" dirty="0">
              <a:latin typeface="Bookman Old Style"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IN" sz="2000" b="1" dirty="0" smtClean="0">
                <a:latin typeface="Bookman Old Style" pitchFamily="18" charset="0"/>
              </a:rPr>
              <a:t>DELEGATION OF POWERS TO AUTHORISED DEALERS (AD)</a:t>
            </a:r>
            <a:endParaRPr lang="en-IN" sz="2000" dirty="0">
              <a:latin typeface="Bookman Old Style" pitchFamily="18" charset="0"/>
            </a:endParaRPr>
          </a:p>
        </p:txBody>
      </p:sp>
      <p:sp>
        <p:nvSpPr>
          <p:cNvPr id="3" name="Content Placeholder 2"/>
          <p:cNvSpPr>
            <a:spLocks noGrp="1"/>
          </p:cNvSpPr>
          <p:nvPr>
            <p:ph idx="1"/>
          </p:nvPr>
        </p:nvSpPr>
        <p:spPr>
          <a:xfrm>
            <a:off x="457200" y="685800"/>
            <a:ext cx="8229600" cy="5943600"/>
          </a:xfrm>
        </p:spPr>
        <p:txBody>
          <a:bodyPr>
            <a:noAutofit/>
          </a:bodyPr>
          <a:lstStyle/>
          <a:p>
            <a:pPr marL="0" indent="0" algn="just">
              <a:spcBef>
                <a:spcPts val="0"/>
              </a:spcBef>
              <a:buNone/>
            </a:pPr>
            <a:r>
              <a:rPr lang="en-IN" sz="1300" b="1" dirty="0" smtClean="0">
                <a:latin typeface="Bookman Old Style" pitchFamily="18" charset="0"/>
              </a:rPr>
              <a:t>(h) Cancellation of LRN: </a:t>
            </a:r>
            <a:r>
              <a:rPr lang="en-IN" sz="1300" dirty="0" smtClean="0">
                <a:latin typeface="Bookman Old Style" pitchFamily="18" charset="0"/>
              </a:rPr>
              <a:t>Directly approach DSIM for </a:t>
            </a:r>
            <a:r>
              <a:rPr lang="en-IN" sz="1300" b="1" dirty="0" smtClean="0">
                <a:latin typeface="Bookman Old Style" pitchFamily="18" charset="0"/>
              </a:rPr>
              <a:t>cancellation of LRN for ECBs availed</a:t>
            </a:r>
            <a:r>
              <a:rPr lang="en-IN" sz="1300" dirty="0" smtClean="0">
                <a:latin typeface="Bookman Old Style" pitchFamily="18" charset="0"/>
              </a:rPr>
              <a:t>, subject to ensuring that </a:t>
            </a:r>
            <a:r>
              <a:rPr lang="en-IN" sz="1300" b="1" dirty="0" smtClean="0">
                <a:latin typeface="Bookman Old Style" pitchFamily="18" charset="0"/>
              </a:rPr>
              <a:t>no draw down</a:t>
            </a:r>
            <a:r>
              <a:rPr lang="en-IN" sz="1300" dirty="0" smtClean="0">
                <a:latin typeface="Bookman Old Style" pitchFamily="18" charset="0"/>
              </a:rPr>
              <a:t> for the said LRN has taken place and the </a:t>
            </a:r>
            <a:r>
              <a:rPr lang="en-IN" sz="1300" b="1" dirty="0" smtClean="0">
                <a:latin typeface="Bookman Old Style" pitchFamily="18" charset="0"/>
              </a:rPr>
              <a:t>monthly ECB-2 returns</a:t>
            </a:r>
            <a:r>
              <a:rPr lang="en-IN" sz="1300" dirty="0" smtClean="0">
                <a:latin typeface="Bookman Old Style" pitchFamily="18" charset="0"/>
              </a:rPr>
              <a:t> till date in respect of the LRN have been submitted to DSIM. </a:t>
            </a:r>
          </a:p>
          <a:p>
            <a:pPr marL="0" indent="0" algn="just">
              <a:spcBef>
                <a:spcPts val="0"/>
              </a:spcBef>
              <a:buNone/>
            </a:pPr>
            <a:r>
              <a:rPr lang="en-IN" sz="1300" b="1" dirty="0" smtClean="0">
                <a:latin typeface="Bookman Old Style" pitchFamily="18" charset="0"/>
              </a:rPr>
              <a:t> </a:t>
            </a:r>
            <a:endParaRPr lang="en-IN" sz="1300" dirty="0" smtClean="0">
              <a:latin typeface="Bookman Old Style" pitchFamily="18" charset="0"/>
            </a:endParaRPr>
          </a:p>
          <a:p>
            <a:pPr marL="0" indent="0" algn="just">
              <a:spcBef>
                <a:spcPts val="0"/>
              </a:spcBef>
              <a:buNone/>
            </a:pPr>
            <a:r>
              <a:rPr lang="en-IN" sz="1300" b="1" dirty="0" smtClean="0">
                <a:latin typeface="Bookman Old Style" pitchFamily="18" charset="0"/>
              </a:rPr>
              <a:t>(</a:t>
            </a:r>
            <a:r>
              <a:rPr lang="en-IN" sz="1300" b="1" dirty="0" err="1" smtClean="0">
                <a:latin typeface="Bookman Old Style" pitchFamily="18" charset="0"/>
              </a:rPr>
              <a:t>i</a:t>
            </a:r>
            <a:r>
              <a:rPr lang="en-IN" sz="1300" b="1" dirty="0" smtClean="0">
                <a:latin typeface="Bookman Old Style" pitchFamily="18" charset="0"/>
              </a:rPr>
              <a:t>) Change in the end-use of ECB proceeds: </a:t>
            </a:r>
            <a:r>
              <a:rPr lang="en-IN" sz="1300" dirty="0" smtClean="0">
                <a:latin typeface="Bookman Old Style" pitchFamily="18" charset="0"/>
              </a:rPr>
              <a:t>Subject to ensuring that the proposed </a:t>
            </a:r>
            <a:r>
              <a:rPr lang="en-IN" sz="1300" b="1" dirty="0" smtClean="0">
                <a:latin typeface="Bookman Old Style" pitchFamily="18" charset="0"/>
              </a:rPr>
              <a:t>end-use is permissible under the automatic route</a:t>
            </a:r>
            <a:r>
              <a:rPr lang="en-IN" sz="1300" dirty="0" smtClean="0">
                <a:latin typeface="Bookman Old Style" pitchFamily="18" charset="0"/>
              </a:rPr>
              <a:t> as per the extant ECB guidelines, there is no change in the other terms and conditions of the ECB, and the monthly ECB-2 returns till date in respect of the LRN have been submitted to DSIM. </a:t>
            </a:r>
          </a:p>
          <a:p>
            <a:pPr marL="0" indent="0" algn="just">
              <a:spcBef>
                <a:spcPts val="0"/>
              </a:spcBef>
              <a:buNone/>
            </a:pPr>
            <a:r>
              <a:rPr lang="en-IN" sz="1300" dirty="0" smtClean="0">
                <a:latin typeface="Bookman Old Style" pitchFamily="18" charset="0"/>
              </a:rPr>
              <a:t> </a:t>
            </a:r>
          </a:p>
          <a:p>
            <a:pPr marL="0" indent="0" algn="just">
              <a:spcBef>
                <a:spcPts val="0"/>
              </a:spcBef>
              <a:buNone/>
            </a:pPr>
            <a:r>
              <a:rPr lang="en-IN" sz="1300" dirty="0" smtClean="0">
                <a:latin typeface="Bookman Old Style" pitchFamily="18" charset="0"/>
              </a:rPr>
              <a:t>Change in the end-use of ECBs availed under the approval route will continue to be referred to the Foreign Exchange Department, Central Office, Reserve Bank of India, as hitherto. </a:t>
            </a:r>
          </a:p>
          <a:p>
            <a:pPr marL="0" indent="0" algn="just">
              <a:spcBef>
                <a:spcPts val="0"/>
              </a:spcBef>
              <a:buNone/>
            </a:pPr>
            <a:r>
              <a:rPr lang="en-IN" sz="1300" b="1" dirty="0" smtClean="0">
                <a:latin typeface="Bookman Old Style" pitchFamily="18" charset="0"/>
              </a:rPr>
              <a:t> </a:t>
            </a:r>
            <a:endParaRPr lang="en-IN" sz="1300" dirty="0" smtClean="0">
              <a:latin typeface="Bookman Old Style" pitchFamily="18" charset="0"/>
            </a:endParaRPr>
          </a:p>
          <a:p>
            <a:pPr marL="0" indent="0" algn="just">
              <a:spcBef>
                <a:spcPts val="0"/>
              </a:spcBef>
              <a:buNone/>
            </a:pPr>
            <a:r>
              <a:rPr lang="en-IN" sz="1300" b="1" dirty="0" smtClean="0">
                <a:latin typeface="Bookman Old Style" pitchFamily="18" charset="0"/>
              </a:rPr>
              <a:t>(j) Reduction in amount of ECB: </a:t>
            </a:r>
            <a:r>
              <a:rPr lang="en-IN" sz="1300" dirty="0" smtClean="0">
                <a:latin typeface="Bookman Old Style" pitchFamily="18" charset="0"/>
              </a:rPr>
              <a:t>(Irrespective of the number of occasions) with or without any changes in draw-down and repayment schedules, average maturity period and all-in-cost. </a:t>
            </a:r>
          </a:p>
          <a:p>
            <a:pPr marL="0" indent="0" algn="just">
              <a:spcBef>
                <a:spcPts val="0"/>
              </a:spcBef>
              <a:buNone/>
            </a:pPr>
            <a:r>
              <a:rPr lang="en-IN" sz="1300" b="1" dirty="0" smtClean="0">
                <a:latin typeface="Bookman Old Style" pitchFamily="18" charset="0"/>
              </a:rPr>
              <a:t> </a:t>
            </a:r>
            <a:endParaRPr lang="en-IN" sz="1300" dirty="0" smtClean="0">
              <a:latin typeface="Bookman Old Style" pitchFamily="18" charset="0"/>
            </a:endParaRPr>
          </a:p>
          <a:p>
            <a:pPr marL="0" indent="0" algn="just">
              <a:spcBef>
                <a:spcPts val="0"/>
              </a:spcBef>
              <a:buNone/>
            </a:pPr>
            <a:r>
              <a:rPr lang="en-IN" sz="1300" b="1" dirty="0" smtClean="0">
                <a:latin typeface="Bookman Old Style" pitchFamily="18" charset="0"/>
              </a:rPr>
              <a:t>(k) Change in all-in-cost of ECB: </a:t>
            </a:r>
            <a:r>
              <a:rPr lang="en-IN" sz="1300" dirty="0" smtClean="0">
                <a:latin typeface="Bookman Old Style" pitchFamily="18" charset="0"/>
              </a:rPr>
              <a:t>Changes (decrease/increase) in all-in-cost of the ECBs irrespective of the number of occasions. </a:t>
            </a:r>
          </a:p>
          <a:p>
            <a:pPr marL="0" indent="0" algn="just">
              <a:spcBef>
                <a:spcPts val="0"/>
              </a:spcBef>
              <a:buNone/>
            </a:pPr>
            <a:r>
              <a:rPr lang="en-IN" sz="1300" b="1" dirty="0" smtClean="0">
                <a:latin typeface="Bookman Old Style" pitchFamily="18" charset="0"/>
              </a:rPr>
              <a:t> </a:t>
            </a:r>
            <a:endParaRPr lang="en-IN" sz="1300" dirty="0" smtClean="0">
              <a:latin typeface="Bookman Old Style" pitchFamily="18" charset="0"/>
            </a:endParaRPr>
          </a:p>
          <a:p>
            <a:pPr marL="0" indent="0" algn="just">
              <a:spcBef>
                <a:spcPts val="0"/>
              </a:spcBef>
              <a:buNone/>
            </a:pPr>
            <a:r>
              <a:rPr lang="en-IN" sz="1300" b="1" dirty="0" smtClean="0">
                <a:latin typeface="Bookman Old Style" pitchFamily="18" charset="0"/>
              </a:rPr>
              <a:t>Note</a:t>
            </a:r>
            <a:r>
              <a:rPr lang="en-IN" sz="1300" dirty="0" smtClean="0">
                <a:latin typeface="Bookman Old Style" pitchFamily="18" charset="0"/>
              </a:rPr>
              <a:t>: </a:t>
            </a:r>
          </a:p>
          <a:p>
            <a:pPr marL="269875" indent="-269875" algn="just">
              <a:spcBef>
                <a:spcPts val="0"/>
              </a:spcBef>
              <a:buNone/>
            </a:pPr>
            <a:r>
              <a:rPr lang="en-IN" sz="1300" dirty="0" err="1" smtClean="0">
                <a:latin typeface="Bookman Old Style" pitchFamily="18" charset="0"/>
              </a:rPr>
              <a:t>i</a:t>
            </a:r>
            <a:r>
              <a:rPr lang="en-IN" sz="1300" dirty="0" smtClean="0">
                <a:latin typeface="Bookman Old Style" pitchFamily="18" charset="0"/>
              </a:rPr>
              <a:t>. 	Subject to ensuring that the </a:t>
            </a:r>
            <a:r>
              <a:rPr lang="en-IN" sz="1300" b="1" dirty="0" smtClean="0">
                <a:latin typeface="Bookman Old Style" pitchFamily="18" charset="0"/>
              </a:rPr>
              <a:t>revised average maturity period and or all-in-cost is/are in conformity with the applicable ceilings / guidelines</a:t>
            </a:r>
            <a:r>
              <a:rPr lang="en-IN" sz="1300" dirty="0" smtClean="0">
                <a:latin typeface="Bookman Old Style" pitchFamily="18" charset="0"/>
              </a:rPr>
              <a:t> and the changes are </a:t>
            </a:r>
            <a:r>
              <a:rPr lang="en-IN" sz="1300" b="1" dirty="0" smtClean="0">
                <a:latin typeface="Bookman Old Style" pitchFamily="18" charset="0"/>
              </a:rPr>
              <a:t>effected during the tenure of the ECB</a:t>
            </a:r>
            <a:r>
              <a:rPr lang="en-IN" sz="1300" dirty="0" smtClean="0">
                <a:latin typeface="Bookman Old Style" pitchFamily="18" charset="0"/>
              </a:rPr>
              <a:t> and the ECB continues to be in compliance with applicable guidelines. </a:t>
            </a:r>
          </a:p>
          <a:p>
            <a:pPr marL="269875" indent="-269875" algn="just">
              <a:spcBef>
                <a:spcPts val="0"/>
              </a:spcBef>
              <a:buNone/>
            </a:pPr>
            <a:r>
              <a:rPr lang="en-IN" sz="1300" dirty="0" smtClean="0">
                <a:latin typeface="Bookman Old Style" pitchFamily="18" charset="0"/>
              </a:rPr>
              <a:t> </a:t>
            </a:r>
          </a:p>
          <a:p>
            <a:pPr marL="269875" indent="-269875" algn="just">
              <a:spcBef>
                <a:spcPts val="0"/>
              </a:spcBef>
              <a:buNone/>
            </a:pPr>
            <a:r>
              <a:rPr lang="en-IN" sz="1300" dirty="0" smtClean="0">
                <a:latin typeface="Bookman Old Style" pitchFamily="18" charset="0"/>
              </a:rPr>
              <a:t>ii. 	The changes in the terms and conditions of ECB and / or any other changes allowed should be reported to the Department of Statistics and Information Management (DSIM) of the Reserve Bank </a:t>
            </a:r>
            <a:r>
              <a:rPr lang="en-IN" sz="1300" b="1" dirty="0" smtClean="0">
                <a:latin typeface="Bookman Old Style" pitchFamily="18" charset="0"/>
              </a:rPr>
              <a:t>through revised Form 83 at the earliest, in any case not later than 7 days from the changes effected.</a:t>
            </a:r>
            <a:r>
              <a:rPr lang="en-IN" sz="1300" dirty="0" smtClean="0">
                <a:latin typeface="Bookman Old Style" pitchFamily="18" charset="0"/>
              </a:rPr>
              <a:t> While submitting revised Form 83 to the DSIM, the </a:t>
            </a:r>
            <a:r>
              <a:rPr lang="en-IN" sz="1300" b="1" dirty="0" smtClean="0">
                <a:latin typeface="Bookman Old Style" pitchFamily="18" charset="0"/>
              </a:rPr>
              <a:t>changes should be specifically mentioned in the communication</a:t>
            </a:r>
            <a:r>
              <a:rPr lang="en-IN" sz="1300" dirty="0" smtClean="0">
                <a:latin typeface="Bookman Old Style" pitchFamily="18" charset="0"/>
              </a:rPr>
              <a:t>. Further, these </a:t>
            </a:r>
            <a:r>
              <a:rPr lang="en-IN" sz="1300" b="1" dirty="0" smtClean="0">
                <a:latin typeface="Bookman Old Style" pitchFamily="18" charset="0"/>
              </a:rPr>
              <a:t>changes should also get reflected in the ECB 2 returns appropriately.</a:t>
            </a:r>
            <a:endParaRPr lang="en-IN" sz="1300" dirty="0">
              <a:latin typeface="Bookman Old Style"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382000" cy="6705600"/>
          </a:xfrm>
        </p:spPr>
        <p:txBody>
          <a:bodyPr>
            <a:noAutofit/>
          </a:bodyPr>
          <a:lstStyle/>
          <a:p>
            <a:pPr marL="0" indent="0" algn="ctr">
              <a:spcBef>
                <a:spcPts val="0"/>
              </a:spcBef>
              <a:buNone/>
            </a:pPr>
            <a:r>
              <a:rPr lang="en-IN" sz="1600" b="1" dirty="0" smtClean="0">
                <a:solidFill>
                  <a:srgbClr val="FF0000"/>
                </a:solidFill>
                <a:latin typeface="Bookman Old Style" pitchFamily="18" charset="0"/>
              </a:rPr>
              <a:t>Form-83</a:t>
            </a:r>
            <a:endParaRPr lang="en-IN" sz="1600" dirty="0" smtClean="0">
              <a:solidFill>
                <a:srgbClr val="FF0000"/>
              </a:solidFill>
              <a:latin typeface="Bookman Old Style" pitchFamily="18" charset="0"/>
            </a:endParaRPr>
          </a:p>
          <a:p>
            <a:pPr marL="0" indent="0" algn="just">
              <a:spcBef>
                <a:spcPts val="0"/>
              </a:spcBef>
              <a:buNone/>
            </a:pPr>
            <a:r>
              <a:rPr lang="en-IN" sz="1600" dirty="0" smtClean="0">
                <a:latin typeface="Bookman Old Style" pitchFamily="18" charset="0"/>
              </a:rPr>
              <a:t>(Reporting of loan agreement details under Foreign Exchange Management Act, 1999)</a:t>
            </a:r>
          </a:p>
          <a:p>
            <a:pPr marL="0" indent="0" algn="just">
              <a:spcBef>
                <a:spcPts val="0"/>
              </a:spcBef>
              <a:buNone/>
            </a:pPr>
            <a:r>
              <a:rPr lang="en-IN" sz="1600" dirty="0" smtClean="0">
                <a:latin typeface="Bookman Old Style" pitchFamily="18" charset="0"/>
              </a:rPr>
              <a:t> </a:t>
            </a:r>
            <a:r>
              <a:rPr lang="en-IN" sz="1600" dirty="0" smtClean="0"/>
              <a:t>To be submitted in duplicate by the borrower to designated Authorised Dealer (AD) for all categories and any amount of external commercial borrowing (ECB). After examining conformity with the extant ECB guidelines, the AD may provide requisite details in Part F of the Form and forward one copy (</a:t>
            </a:r>
            <a:r>
              <a:rPr lang="en-IN" sz="1600" i="1" dirty="0" smtClean="0"/>
              <a:t>within 7 days from the date of signing loan agreement between borrower and lender</a:t>
            </a:r>
            <a:r>
              <a:rPr lang="en-IN" sz="1600" dirty="0" smtClean="0"/>
              <a:t>) for allotment of Loan Registration Number (LRN) to: The Director, Balance of Payments Statistics Division, Department of Statistics and Information Management (DSIM), Reserve Bank of India, C-8-9 </a:t>
            </a:r>
            <a:r>
              <a:rPr lang="en-IN" sz="1600" dirty="0" err="1" smtClean="0"/>
              <a:t>Bandra-Kurla</a:t>
            </a:r>
            <a:r>
              <a:rPr lang="en-IN" sz="1600" dirty="0" smtClean="0"/>
              <a:t> Complex, Mumbai – 400 051</a:t>
            </a:r>
          </a:p>
          <a:p>
            <a:endParaRPr lang="en-IN" sz="1600" dirty="0" smtClean="0"/>
          </a:p>
          <a:p>
            <a:r>
              <a:rPr lang="en-IN" sz="1600" dirty="0" smtClean="0"/>
              <a:t>Borrower has given written undertaking to AD to the effect that it has been </a:t>
            </a:r>
            <a:r>
              <a:rPr lang="en-IN" sz="1600" dirty="0" smtClean="0">
                <a:solidFill>
                  <a:srgbClr val="FF0000"/>
                </a:solidFill>
              </a:rPr>
              <a:t>submitting ECB-2 Returns regularly to RBI in respect of past ECB/FCCB loans</a:t>
            </a:r>
            <a:r>
              <a:rPr lang="en-IN" sz="1600" dirty="0" smtClean="0"/>
              <a:t>)</a:t>
            </a:r>
            <a:r>
              <a:rPr lang="en-IN" sz="1600" dirty="0" smtClean="0">
                <a:latin typeface="Bookman Old Style" pitchFamily="18" charset="0"/>
              </a:rPr>
              <a:t> </a:t>
            </a:r>
          </a:p>
          <a:p>
            <a:pPr marL="0" indent="0" algn="just">
              <a:spcBef>
                <a:spcPts val="0"/>
              </a:spcBef>
              <a:buNone/>
            </a:pPr>
            <a:endParaRPr lang="en-IN" sz="1600" dirty="0" smtClean="0">
              <a:latin typeface="Bookman Old Style" pitchFamily="18" charset="0"/>
            </a:endParaRPr>
          </a:p>
          <a:p>
            <a:pPr marL="0" indent="0" algn="just">
              <a:spcBef>
                <a:spcPts val="0"/>
              </a:spcBef>
              <a:buNone/>
            </a:pPr>
            <a:r>
              <a:rPr lang="en-IN" sz="1600" dirty="0" smtClean="0">
                <a:latin typeface="Bookman Old Style" pitchFamily="18" charset="0"/>
              </a:rPr>
              <a:t>We hereby certify that the particulars given above are true and correct to the best of our knowledge and belief and no material information has been withheld and/or misrepresented. Furthermore, the </a:t>
            </a:r>
            <a:r>
              <a:rPr lang="en-IN" sz="1600" b="1" dirty="0" smtClean="0">
                <a:solidFill>
                  <a:srgbClr val="FF0000"/>
                </a:solidFill>
                <a:latin typeface="Bookman Old Style" pitchFamily="18" charset="0"/>
              </a:rPr>
              <a:t>ECB is in compliance with the extant ECB guidelines</a:t>
            </a:r>
            <a:r>
              <a:rPr lang="en-IN" sz="1600" dirty="0" smtClean="0">
                <a:latin typeface="Bookman Old Style" pitchFamily="18" charset="0"/>
              </a:rPr>
              <a:t>.</a:t>
            </a:r>
          </a:p>
          <a:p>
            <a:pPr marL="0" indent="0" algn="just">
              <a:spcBef>
                <a:spcPts val="0"/>
              </a:spcBef>
              <a:buNone/>
            </a:pPr>
            <a:r>
              <a:rPr lang="en-IN" sz="1600" dirty="0" smtClean="0">
                <a:latin typeface="Bookman Old Style" pitchFamily="18" charset="0"/>
              </a:rPr>
              <a:t> Place:___ ___________________________________________________</a:t>
            </a:r>
          </a:p>
          <a:p>
            <a:pPr marL="0" indent="0" algn="just">
              <a:spcBef>
                <a:spcPts val="0"/>
              </a:spcBef>
              <a:buNone/>
            </a:pPr>
            <a:r>
              <a:rPr lang="en-IN" sz="1600" dirty="0" smtClean="0">
                <a:latin typeface="Bookman Old Style" pitchFamily="18" charset="0"/>
              </a:rPr>
              <a:t>(Signature of the Authorised Official of the Company)</a:t>
            </a:r>
          </a:p>
          <a:p>
            <a:pPr marL="0" indent="0" algn="just">
              <a:spcBef>
                <a:spcPts val="0"/>
              </a:spcBef>
              <a:buNone/>
            </a:pPr>
            <a:r>
              <a:rPr lang="en-IN" sz="1600" dirty="0" smtClean="0">
                <a:latin typeface="Bookman Old Style" pitchFamily="18" charset="0"/>
              </a:rPr>
              <a:t>Date: ___________ Stamp Name: ______________________ Designation:______________</a:t>
            </a:r>
          </a:p>
          <a:p>
            <a:pPr marL="0" indent="0" algn="just">
              <a:spcBef>
                <a:spcPts val="0"/>
              </a:spcBef>
              <a:buNone/>
            </a:pPr>
            <a:r>
              <a:rPr lang="en-IN" sz="1600" dirty="0" smtClean="0">
                <a:latin typeface="Bookman Old Style" pitchFamily="18" charset="0"/>
              </a:rPr>
              <a:t>Place:_____________ _____________________________________</a:t>
            </a:r>
          </a:p>
          <a:p>
            <a:pPr marL="0" indent="0" algn="just">
              <a:spcBef>
                <a:spcPts val="0"/>
              </a:spcBef>
              <a:buNone/>
            </a:pPr>
            <a:r>
              <a:rPr lang="en-IN" sz="1600" dirty="0" smtClean="0">
                <a:latin typeface="Bookman Old Style" pitchFamily="18" charset="0"/>
              </a:rPr>
              <a:t>(Signature of </a:t>
            </a:r>
            <a:r>
              <a:rPr lang="en-IN" sz="1600" b="1" dirty="0" smtClean="0">
                <a:solidFill>
                  <a:srgbClr val="FF0000"/>
                </a:solidFill>
                <a:latin typeface="Bookman Old Style" pitchFamily="18" charset="0"/>
              </a:rPr>
              <a:t>Company Secretary/ Chartered Accountant</a:t>
            </a:r>
            <a:r>
              <a:rPr lang="en-IN" sz="1600" dirty="0" smtClean="0">
                <a:latin typeface="Bookman Old Style" pitchFamily="18" charset="0"/>
              </a:rPr>
              <a:t>)</a:t>
            </a:r>
          </a:p>
          <a:p>
            <a:pPr marL="0" indent="0" algn="just">
              <a:spcBef>
                <a:spcPts val="0"/>
              </a:spcBef>
              <a:buNone/>
            </a:pPr>
            <a:r>
              <a:rPr lang="en-IN" sz="1600" dirty="0" smtClean="0">
                <a:latin typeface="Bookman Old Style" pitchFamily="18" charset="0"/>
              </a:rPr>
              <a:t>Date:_______________ Stamp Name: _________________________________________</a:t>
            </a:r>
          </a:p>
          <a:p>
            <a:pPr marL="0" indent="0" algn="just">
              <a:spcBef>
                <a:spcPts val="0"/>
              </a:spcBef>
              <a:buNone/>
            </a:pPr>
            <a:r>
              <a:rPr lang="en-IN" sz="1600" dirty="0" smtClean="0">
                <a:latin typeface="Bookman Old Style" pitchFamily="18" charset="0"/>
              </a:rPr>
              <a:t>Registration No.:______________________________</a:t>
            </a:r>
            <a:endParaRPr lang="en-US" sz="1200" dirty="0">
              <a:latin typeface="Bookman Old Style"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pPr algn="ctr"/>
            <a:endParaRPr lang="en-US" sz="2000" dirty="0">
              <a:solidFill>
                <a:srgbClr val="FF0000"/>
              </a:solidFill>
              <a:latin typeface="Bookman Old Style" pitchFamily="18" charset="0"/>
            </a:endParaRPr>
          </a:p>
        </p:txBody>
      </p:sp>
      <p:sp>
        <p:nvSpPr>
          <p:cNvPr id="3" name="Content Placeholder 2"/>
          <p:cNvSpPr>
            <a:spLocks noGrp="1"/>
          </p:cNvSpPr>
          <p:nvPr>
            <p:ph idx="1"/>
          </p:nvPr>
        </p:nvSpPr>
        <p:spPr>
          <a:xfrm>
            <a:off x="457200" y="914400"/>
            <a:ext cx="8229600" cy="5943600"/>
          </a:xfrm>
        </p:spPr>
        <p:txBody>
          <a:bodyPr>
            <a:noAutofit/>
          </a:bodyPr>
          <a:lstStyle/>
          <a:p>
            <a:pPr marL="0" indent="0" algn="just">
              <a:spcBef>
                <a:spcPts val="0"/>
              </a:spcBef>
              <a:buNone/>
            </a:pPr>
            <a:r>
              <a:rPr lang="en-IN" sz="1600" dirty="0" smtClean="0">
                <a:latin typeface="Bookman Old Style" pitchFamily="18" charset="0"/>
              </a:rPr>
              <a:t>For allotment of Loan Registration Number (LRN), borrowers are required to submit </a:t>
            </a:r>
            <a:r>
              <a:rPr lang="en-IN" sz="1600" b="1" dirty="0" smtClean="0">
                <a:latin typeface="Bookman Old Style" pitchFamily="18" charset="0"/>
              </a:rPr>
              <a:t>Form 83</a:t>
            </a:r>
            <a:r>
              <a:rPr lang="en-IN" sz="1600" dirty="0" smtClean="0">
                <a:latin typeface="Bookman Old Style" pitchFamily="18" charset="0"/>
              </a:rPr>
              <a:t>, in duplicate, certified by the </a:t>
            </a:r>
            <a:r>
              <a:rPr lang="en-IN" sz="1600" b="1" dirty="0" smtClean="0">
                <a:solidFill>
                  <a:srgbClr val="FF0000"/>
                </a:solidFill>
                <a:latin typeface="Bookman Old Style" pitchFamily="18" charset="0"/>
              </a:rPr>
              <a:t>Company Secretary (CS</a:t>
            </a:r>
            <a:r>
              <a:rPr lang="en-IN" sz="1600" dirty="0" smtClean="0">
                <a:solidFill>
                  <a:srgbClr val="FF0000"/>
                </a:solidFill>
                <a:latin typeface="Bookman Old Style" pitchFamily="18" charset="0"/>
              </a:rPr>
              <a:t>) or </a:t>
            </a:r>
            <a:r>
              <a:rPr lang="en-IN" sz="1600" b="1" dirty="0" smtClean="0">
                <a:solidFill>
                  <a:srgbClr val="FF0000"/>
                </a:solidFill>
                <a:latin typeface="Bookman Old Style" pitchFamily="18" charset="0"/>
              </a:rPr>
              <a:t>Chartered Accountant (CA</a:t>
            </a:r>
            <a:r>
              <a:rPr lang="en-IN" sz="1600" dirty="0" smtClean="0">
                <a:solidFill>
                  <a:srgbClr val="FF0000"/>
                </a:solidFill>
                <a:latin typeface="Bookman Old Style" pitchFamily="18" charset="0"/>
              </a:rPr>
              <a:t>) </a:t>
            </a:r>
            <a:r>
              <a:rPr lang="en-IN" sz="1600" dirty="0" smtClean="0">
                <a:latin typeface="Bookman Old Style" pitchFamily="18" charset="0"/>
              </a:rPr>
              <a:t>to the designated AD bank.</a:t>
            </a:r>
            <a:endParaRPr lang="en-US" sz="1600" dirty="0">
              <a:latin typeface="Bookman Old Style"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382000" cy="6858000"/>
          </a:xfrm>
        </p:spPr>
        <p:txBody>
          <a:bodyPr>
            <a:noAutofit/>
          </a:bodyPr>
          <a:lstStyle/>
          <a:p>
            <a:pPr marL="0" indent="0" algn="ctr">
              <a:spcBef>
                <a:spcPts val="0"/>
              </a:spcBef>
              <a:buNone/>
            </a:pPr>
            <a:r>
              <a:rPr lang="en-IN" sz="1600" b="1" dirty="0" smtClean="0">
                <a:solidFill>
                  <a:srgbClr val="FF0000"/>
                </a:solidFill>
                <a:latin typeface="Bookman Old Style" pitchFamily="18" charset="0"/>
              </a:rPr>
              <a:t>ECB-2</a:t>
            </a:r>
            <a:endParaRPr lang="en-IN" sz="1600" dirty="0" smtClean="0">
              <a:solidFill>
                <a:srgbClr val="FF0000"/>
              </a:solidFill>
              <a:latin typeface="Bookman Old Style" pitchFamily="18" charset="0"/>
            </a:endParaRPr>
          </a:p>
          <a:p>
            <a:pPr marL="0" indent="0" algn="just">
              <a:spcBef>
                <a:spcPts val="0"/>
              </a:spcBef>
              <a:buNone/>
            </a:pPr>
            <a:r>
              <a:rPr lang="en-IN" sz="1600" dirty="0" smtClean="0">
                <a:latin typeface="Bookman Old Style" pitchFamily="18" charset="0"/>
              </a:rPr>
              <a:t>Reporting of actual transactions of External Commercial Borrowings (ECB) under Foreign Exchange Management Act, 1999 (for all categories and any amount of loan</a:t>
            </a:r>
            <a:r>
              <a:rPr lang="en-IN" sz="1600" smtClean="0">
                <a:latin typeface="Bookman Old Style" pitchFamily="18" charset="0"/>
              </a:rPr>
              <a:t>) Return </a:t>
            </a:r>
            <a:r>
              <a:rPr lang="en-IN" sz="1600" dirty="0" smtClean="0">
                <a:latin typeface="Bookman Old Style" pitchFamily="18" charset="0"/>
              </a:rPr>
              <a:t>for the month of ___________</a:t>
            </a:r>
          </a:p>
          <a:p>
            <a:r>
              <a:rPr lang="en-IN" sz="1600" dirty="0" smtClean="0">
                <a:latin typeface="Bookman Old Style" pitchFamily="18" charset="0"/>
              </a:rPr>
              <a:t> </a:t>
            </a:r>
            <a:r>
              <a:rPr lang="en-IN" sz="1600" dirty="0" smtClean="0"/>
              <a:t>Submitted within 7 working days from the close of the month through the designated Authorised Dealer to the Director, Department of Statistics and Information Management (DSIM), Balance of Payments Statistics Division, Reserve Bank of India, C- 8/9, </a:t>
            </a:r>
            <a:r>
              <a:rPr lang="en-IN" sz="1600" dirty="0" err="1" smtClean="0"/>
              <a:t>Bandra-Kurla</a:t>
            </a:r>
            <a:r>
              <a:rPr lang="en-IN" sz="1600" dirty="0" smtClean="0"/>
              <a:t> Complex, </a:t>
            </a:r>
            <a:r>
              <a:rPr lang="en-IN" sz="1600" dirty="0" err="1" smtClean="0"/>
              <a:t>Bandra</a:t>
            </a:r>
            <a:r>
              <a:rPr lang="en-IN" sz="1600" dirty="0" smtClean="0"/>
              <a:t> (East), Mumbai-400 051. </a:t>
            </a:r>
          </a:p>
          <a:p>
            <a:r>
              <a:rPr lang="en-IN" sz="1600" dirty="0" smtClean="0"/>
              <a:t>If there is no transaction during a particular period, a </a:t>
            </a:r>
            <a:r>
              <a:rPr lang="en-IN" sz="1600" b="1" dirty="0" smtClean="0"/>
              <a:t>Nil Return </a:t>
            </a:r>
            <a:r>
              <a:rPr lang="en-IN" sz="1600" dirty="0" smtClean="0"/>
              <a:t>should be submitted.</a:t>
            </a:r>
          </a:p>
          <a:p>
            <a:pPr marL="0" indent="0" algn="just">
              <a:spcBef>
                <a:spcPts val="0"/>
              </a:spcBef>
              <a:buNone/>
            </a:pPr>
            <a:r>
              <a:rPr lang="en-IN" sz="1600" dirty="0" smtClean="0">
                <a:latin typeface="Bookman Old Style" pitchFamily="18" charset="0"/>
              </a:rPr>
              <a:t>The </a:t>
            </a:r>
            <a:r>
              <a:rPr lang="en-IN" sz="1600" b="1" dirty="0" smtClean="0">
                <a:solidFill>
                  <a:srgbClr val="FF0000"/>
                </a:solidFill>
                <a:latin typeface="Bookman Old Style" pitchFamily="18" charset="0"/>
              </a:rPr>
              <a:t>Company Secretary / Chartered Accountant</a:t>
            </a:r>
            <a:r>
              <a:rPr lang="en-IN" sz="1600" dirty="0" smtClean="0">
                <a:solidFill>
                  <a:srgbClr val="FF0000"/>
                </a:solidFill>
                <a:latin typeface="Bookman Old Style" pitchFamily="18" charset="0"/>
              </a:rPr>
              <a:t> </a:t>
            </a:r>
            <a:r>
              <a:rPr lang="en-IN" sz="1600" b="1" dirty="0" smtClean="0">
                <a:solidFill>
                  <a:srgbClr val="FF0000"/>
                </a:solidFill>
                <a:latin typeface="Bookman Old Style" pitchFamily="18" charset="0"/>
              </a:rPr>
              <a:t>must scrutinise</a:t>
            </a:r>
            <a:r>
              <a:rPr lang="en-IN" sz="1600" dirty="0" smtClean="0">
                <a:solidFill>
                  <a:srgbClr val="FF0000"/>
                </a:solidFill>
                <a:latin typeface="Bookman Old Style" pitchFamily="18" charset="0"/>
              </a:rPr>
              <a:t> </a:t>
            </a:r>
            <a:r>
              <a:rPr lang="en-IN" sz="1600" dirty="0" smtClean="0">
                <a:latin typeface="Bookman Old Style" pitchFamily="18" charset="0"/>
              </a:rPr>
              <a:t>related original documents and ensure that the </a:t>
            </a:r>
            <a:r>
              <a:rPr lang="en-IN" sz="1600" b="1" dirty="0" smtClean="0">
                <a:solidFill>
                  <a:srgbClr val="FF0000"/>
                </a:solidFill>
                <a:latin typeface="Bookman Old Style" pitchFamily="18" charset="0"/>
              </a:rPr>
              <a:t>return is complete </a:t>
            </a:r>
            <a:r>
              <a:rPr lang="en-IN" sz="1600" dirty="0" smtClean="0">
                <a:latin typeface="Bookman Old Style" pitchFamily="18" charset="0"/>
              </a:rPr>
              <a:t>and in order as per </a:t>
            </a:r>
            <a:r>
              <a:rPr lang="en-IN" sz="1600" b="1" dirty="0" smtClean="0">
                <a:solidFill>
                  <a:srgbClr val="FF0000"/>
                </a:solidFill>
                <a:latin typeface="Bookman Old Style" pitchFamily="18" charset="0"/>
              </a:rPr>
              <a:t>ECB guidelines issued by Government/RBI</a:t>
            </a:r>
            <a:r>
              <a:rPr lang="en-IN" sz="1600" dirty="0" smtClean="0">
                <a:latin typeface="Bookman Old Style" pitchFamily="18" charset="0"/>
              </a:rPr>
              <a:t>, before forwarding it to RBI. </a:t>
            </a:r>
          </a:p>
          <a:p>
            <a:pPr marL="0" indent="0" algn="ctr">
              <a:spcBef>
                <a:spcPts val="0"/>
              </a:spcBef>
              <a:buNone/>
            </a:pPr>
            <a:r>
              <a:rPr lang="en-IN" sz="1600" dirty="0" smtClean="0">
                <a:latin typeface="Bookman Old Style" pitchFamily="18" charset="0"/>
              </a:rPr>
              <a:t> </a:t>
            </a:r>
            <a:r>
              <a:rPr lang="en-IN" sz="1600" b="1" dirty="0" smtClean="0">
                <a:latin typeface="Bookman Old Style" pitchFamily="18" charset="0"/>
              </a:rPr>
              <a:t> </a:t>
            </a:r>
            <a:r>
              <a:rPr lang="en-IN" sz="1600" b="1" u="sng" dirty="0" smtClean="0">
                <a:latin typeface="Bookman Old Style" pitchFamily="18" charset="0"/>
              </a:rPr>
              <a:t>Certificate from </a:t>
            </a:r>
            <a:r>
              <a:rPr lang="en-IN" sz="1600" b="1" u="sng" dirty="0" smtClean="0">
                <a:solidFill>
                  <a:srgbClr val="FF0000"/>
                </a:solidFill>
                <a:latin typeface="Bookman Old Style" pitchFamily="18" charset="0"/>
              </a:rPr>
              <a:t>Company Secretary / Chartered Accountant </a:t>
            </a:r>
            <a:endParaRPr lang="en-IN" sz="1600" dirty="0" smtClean="0">
              <a:solidFill>
                <a:srgbClr val="FF0000"/>
              </a:solidFill>
              <a:latin typeface="Bookman Old Style" pitchFamily="18" charset="0"/>
            </a:endParaRPr>
          </a:p>
          <a:p>
            <a:pPr marL="0" indent="0" algn="just">
              <a:spcBef>
                <a:spcPts val="0"/>
              </a:spcBef>
              <a:buNone/>
            </a:pPr>
            <a:r>
              <a:rPr lang="en-IN" sz="1600" dirty="0" smtClean="0">
                <a:latin typeface="Bookman Old Style" pitchFamily="18" charset="0"/>
              </a:rPr>
              <a:t>We hereby certify that the ECB availed in terms of approval granted by Government or RBI or under approval route / automatic route is </a:t>
            </a:r>
            <a:r>
              <a:rPr lang="en-IN" sz="1600" b="1" dirty="0" smtClean="0">
                <a:solidFill>
                  <a:srgbClr val="FF0000"/>
                </a:solidFill>
                <a:latin typeface="Bookman Old Style" pitchFamily="18" charset="0"/>
              </a:rPr>
              <a:t>duly accounted in the books of accounts</a:t>
            </a:r>
            <a:r>
              <a:rPr lang="en-IN" sz="1600" dirty="0" smtClean="0">
                <a:solidFill>
                  <a:srgbClr val="FF0000"/>
                </a:solidFill>
                <a:latin typeface="Bookman Old Style" pitchFamily="18" charset="0"/>
              </a:rPr>
              <a:t>.</a:t>
            </a:r>
            <a:r>
              <a:rPr lang="en-IN" sz="1600" dirty="0" smtClean="0">
                <a:latin typeface="Bookman Old Style" pitchFamily="18" charset="0"/>
              </a:rPr>
              <a:t> Further, ECB proceeds have been utilised by the borrower for the purpose of ____________________________________. We have verified all the related documents and records connected with the </a:t>
            </a:r>
            <a:r>
              <a:rPr lang="en-IN" sz="1600" b="1" dirty="0" smtClean="0">
                <a:solidFill>
                  <a:srgbClr val="FF0000"/>
                </a:solidFill>
                <a:latin typeface="Bookman Old Style" pitchFamily="18" charset="0"/>
              </a:rPr>
              <a:t>utilisation of ECB proceeds</a:t>
            </a:r>
            <a:r>
              <a:rPr lang="en-IN" sz="1600" dirty="0" smtClean="0">
                <a:solidFill>
                  <a:srgbClr val="FF0000"/>
                </a:solidFill>
                <a:latin typeface="Bookman Old Style" pitchFamily="18" charset="0"/>
              </a:rPr>
              <a:t> </a:t>
            </a:r>
            <a:r>
              <a:rPr lang="en-IN" sz="1600" dirty="0" smtClean="0">
                <a:latin typeface="Bookman Old Style" pitchFamily="18" charset="0"/>
              </a:rPr>
              <a:t>and found these to be in order and </a:t>
            </a:r>
            <a:r>
              <a:rPr lang="en-IN" sz="1600" b="1" dirty="0" smtClean="0">
                <a:solidFill>
                  <a:srgbClr val="FF0000"/>
                </a:solidFill>
                <a:latin typeface="Bookman Old Style" pitchFamily="18" charset="0"/>
              </a:rPr>
              <a:t>in accordance with the terms and conditions of the loan agreement</a:t>
            </a:r>
            <a:r>
              <a:rPr lang="en-IN" sz="1600" dirty="0" smtClean="0">
                <a:latin typeface="Bookman Old Style" pitchFamily="18" charset="0"/>
              </a:rPr>
              <a:t> and with the approval granted by </a:t>
            </a:r>
            <a:r>
              <a:rPr lang="en-IN" sz="1600" dirty="0" err="1" smtClean="0">
                <a:latin typeface="Bookman Old Style" pitchFamily="18" charset="0"/>
              </a:rPr>
              <a:t>GoI</a:t>
            </a:r>
            <a:r>
              <a:rPr lang="en-IN" sz="1600" dirty="0" smtClean="0">
                <a:latin typeface="Bookman Old Style" pitchFamily="18" charset="0"/>
              </a:rPr>
              <a:t> (</a:t>
            </a:r>
            <a:r>
              <a:rPr lang="en-IN" sz="1600" dirty="0" err="1" smtClean="0">
                <a:latin typeface="Bookman Old Style" pitchFamily="18" charset="0"/>
              </a:rPr>
              <a:t>MoF</a:t>
            </a:r>
            <a:r>
              <a:rPr lang="en-IN" sz="1600" dirty="0" smtClean="0">
                <a:latin typeface="Bookman Old Style" pitchFamily="18" charset="0"/>
              </a:rPr>
              <a:t>) or RBI or under approval route / automatic route and is in </a:t>
            </a:r>
            <a:r>
              <a:rPr lang="en-IN" sz="1600" b="1" dirty="0" smtClean="0">
                <a:solidFill>
                  <a:srgbClr val="FF0000"/>
                </a:solidFill>
                <a:latin typeface="Bookman Old Style" pitchFamily="18" charset="0"/>
              </a:rPr>
              <a:t>conformity with the applicable ECB Guidelines</a:t>
            </a:r>
            <a:r>
              <a:rPr lang="en-IN" sz="1600" dirty="0" smtClean="0">
                <a:solidFill>
                  <a:srgbClr val="FF0000"/>
                </a:solidFill>
                <a:latin typeface="Bookman Old Style" pitchFamily="18" charset="0"/>
              </a:rPr>
              <a:t>.</a:t>
            </a:r>
            <a:r>
              <a:rPr lang="en-IN" sz="1600" dirty="0" smtClean="0">
                <a:latin typeface="Bookman Old Style" pitchFamily="18" charset="0"/>
              </a:rPr>
              <a:t> </a:t>
            </a:r>
          </a:p>
          <a:p>
            <a:pPr marL="0" indent="0" algn="just">
              <a:spcBef>
                <a:spcPts val="0"/>
              </a:spcBef>
              <a:buNone/>
            </a:pPr>
            <a:r>
              <a:rPr lang="en-IN" sz="1600" dirty="0" smtClean="0">
                <a:latin typeface="Bookman Old Style" pitchFamily="18" charset="0"/>
              </a:rPr>
              <a:t> Authorised Signatory : ____________________________</a:t>
            </a:r>
          </a:p>
          <a:p>
            <a:pPr marL="0" indent="0" algn="just">
              <a:spcBef>
                <a:spcPts val="0"/>
              </a:spcBef>
              <a:buNone/>
            </a:pPr>
            <a:r>
              <a:rPr lang="en-IN" sz="1600" dirty="0" smtClean="0">
                <a:latin typeface="Bookman Old Style" pitchFamily="18" charset="0"/>
              </a:rPr>
              <a:t>Name &amp; Address : __________________________________ </a:t>
            </a:r>
          </a:p>
          <a:p>
            <a:pPr marL="0" indent="0" algn="just">
              <a:spcBef>
                <a:spcPts val="0"/>
              </a:spcBef>
              <a:buNone/>
            </a:pPr>
            <a:r>
              <a:rPr lang="en-IN" sz="1600" dirty="0" smtClean="0">
                <a:latin typeface="Bookman Old Style" pitchFamily="18" charset="0"/>
              </a:rPr>
              <a:t>Place : _____________ Registration No. : __________________________________ </a:t>
            </a:r>
          </a:p>
          <a:p>
            <a:pPr marL="0" indent="0" algn="just">
              <a:spcBef>
                <a:spcPts val="0"/>
              </a:spcBef>
              <a:buNone/>
            </a:pPr>
            <a:r>
              <a:rPr lang="en-IN" sz="1600" dirty="0" smtClean="0">
                <a:latin typeface="Bookman Old Style" pitchFamily="18" charset="0"/>
              </a:rPr>
              <a:t>Date : _____________ [Stamp] </a:t>
            </a:r>
          </a:p>
          <a:p>
            <a:pPr marL="0" indent="0" algn="just">
              <a:spcBef>
                <a:spcPts val="0"/>
              </a:spcBef>
              <a:buNone/>
            </a:pPr>
            <a:r>
              <a:rPr lang="en-IN" sz="1600" dirty="0" smtClean="0">
                <a:latin typeface="Bookman Old Style" pitchFamily="18" charset="0"/>
              </a:rPr>
              <a:t>__________________________________________________________________________________</a:t>
            </a:r>
            <a:endParaRPr lang="en-US" sz="1200" dirty="0">
              <a:latin typeface="Bookman Old Style"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400" b="1" dirty="0" smtClean="0">
                <a:latin typeface="Bookman Old Style" pitchFamily="18" charset="0"/>
              </a:rPr>
              <a:t>Calculation of Average Maturity- An Illustration</a:t>
            </a:r>
            <a:endParaRPr lang="en-US" sz="2400" dirty="0">
              <a:latin typeface="Bookman Old Style" pitchFamily="18" charset="0"/>
            </a:endParaRPr>
          </a:p>
        </p:txBody>
      </p:sp>
      <p:graphicFrame>
        <p:nvGraphicFramePr>
          <p:cNvPr id="4" name="Content Placeholder 3"/>
          <p:cNvGraphicFramePr>
            <a:graphicFrameLocks noGrp="1"/>
          </p:cNvGraphicFramePr>
          <p:nvPr>
            <p:ph idx="1"/>
          </p:nvPr>
        </p:nvGraphicFramePr>
        <p:xfrm>
          <a:off x="533400" y="685800"/>
          <a:ext cx="8229600" cy="5529072"/>
        </p:xfrm>
        <a:graphic>
          <a:graphicData uri="http://schemas.openxmlformats.org/drawingml/2006/table">
            <a:tbl>
              <a:tblPr firstRow="1" bandRow="1">
                <a:tableStyleId>{5C22544A-7EE6-4342-B048-85BDC9FD1C3A}</a:tableStyleId>
              </a:tblPr>
              <a:tblGrid>
                <a:gridCol w="1981200"/>
                <a:gridCol w="990600"/>
                <a:gridCol w="1143000"/>
                <a:gridCol w="914400"/>
                <a:gridCol w="1295400"/>
                <a:gridCol w="1905000"/>
              </a:tblGrid>
              <a:tr h="121920">
                <a:tc gridSpan="6">
                  <a:txBody>
                    <a:bodyPr/>
                    <a:lstStyle/>
                    <a:p>
                      <a:r>
                        <a:rPr lang="en-US" sz="1600" kern="1200" dirty="0" smtClean="0">
                          <a:solidFill>
                            <a:schemeClr val="dk1"/>
                          </a:solidFill>
                          <a:latin typeface="Bookman Old Style" pitchFamily="18" charset="0"/>
                          <a:ea typeface="+mn-ea"/>
                          <a:cs typeface="+mn-cs"/>
                        </a:rPr>
                        <a:t>Loan Amount = USD 2 million</a:t>
                      </a:r>
                      <a:endParaRPr lang="en-US" sz="160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8240">
                <a:tc>
                  <a:txBody>
                    <a:bodyPr/>
                    <a:lstStyle/>
                    <a:p>
                      <a:pPr marL="0" marR="0" algn="just">
                        <a:lnSpc>
                          <a:spcPct val="115000"/>
                        </a:lnSpc>
                        <a:spcBef>
                          <a:spcPts val="0"/>
                        </a:spcBef>
                        <a:spcAft>
                          <a:spcPts val="0"/>
                        </a:spcAft>
                      </a:pPr>
                      <a:r>
                        <a:rPr lang="en-IN" sz="1400" b="1" dirty="0">
                          <a:solidFill>
                            <a:srgbClr val="FF0000"/>
                          </a:solidFill>
                          <a:latin typeface="Bookman Old Style" pitchFamily="18" charset="0"/>
                          <a:ea typeface="Times New Roman"/>
                          <a:cs typeface="Times New Roman"/>
                        </a:rPr>
                        <a:t>Date</a:t>
                      </a:r>
                      <a:r>
                        <a:rPr lang="en-IN" sz="1400" dirty="0">
                          <a:solidFill>
                            <a:srgbClr val="000000"/>
                          </a:solidFill>
                          <a:latin typeface="Bookman Old Style" pitchFamily="18" charset="0"/>
                          <a:ea typeface="Times New Roman"/>
                          <a:cs typeface="Times New Roman"/>
                        </a:rPr>
                        <a:t> of </a:t>
                      </a:r>
                      <a:r>
                        <a:rPr lang="en-IN" sz="1400" dirty="0" err="1">
                          <a:solidFill>
                            <a:srgbClr val="000000"/>
                          </a:solidFill>
                          <a:latin typeface="Bookman Old Style" pitchFamily="18" charset="0"/>
                          <a:ea typeface="Times New Roman"/>
                          <a:cs typeface="Times New Roman"/>
                        </a:rPr>
                        <a:t>drawal</a:t>
                      </a:r>
                      <a:r>
                        <a:rPr lang="en-IN" sz="1400" dirty="0">
                          <a:solidFill>
                            <a:srgbClr val="000000"/>
                          </a:solidFill>
                          <a:latin typeface="Bookman Old Style" pitchFamily="18" charset="0"/>
                          <a:ea typeface="Times New Roman"/>
                          <a:cs typeface="Times New Roman"/>
                        </a:rPr>
                        <a:t>/ repayment (MM/DD/YY)</a:t>
                      </a:r>
                      <a:endParaRPr lang="en-US" sz="14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400" dirty="0" err="1">
                          <a:solidFill>
                            <a:srgbClr val="000000"/>
                          </a:solidFill>
                          <a:latin typeface="Bookman Old Style" pitchFamily="18" charset="0"/>
                          <a:ea typeface="Times New Roman"/>
                          <a:cs typeface="Times New Roman"/>
                        </a:rPr>
                        <a:t>Drawal</a:t>
                      </a:r>
                      <a:endParaRPr lang="en-US" sz="14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400" dirty="0">
                          <a:solidFill>
                            <a:srgbClr val="000000"/>
                          </a:solidFill>
                          <a:latin typeface="Bookman Old Style" pitchFamily="18" charset="0"/>
                          <a:ea typeface="Times New Roman"/>
                          <a:cs typeface="Times New Roman"/>
                        </a:rPr>
                        <a:t>Repayment</a:t>
                      </a:r>
                      <a:endParaRPr lang="en-US" sz="14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400" dirty="0">
                          <a:solidFill>
                            <a:srgbClr val="000000"/>
                          </a:solidFill>
                          <a:latin typeface="Bookman Old Style" pitchFamily="18" charset="0"/>
                          <a:ea typeface="Times New Roman"/>
                          <a:cs typeface="Times New Roman"/>
                        </a:rPr>
                        <a:t>Balance</a:t>
                      </a:r>
                      <a:endParaRPr lang="en-US" sz="14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400" dirty="0">
                          <a:solidFill>
                            <a:srgbClr val="000000"/>
                          </a:solidFill>
                          <a:latin typeface="Bookman Old Style" pitchFamily="18" charset="0"/>
                          <a:ea typeface="Times New Roman"/>
                          <a:cs typeface="Times New Roman"/>
                        </a:rPr>
                        <a:t>No. of Days** balance with the borrower</a:t>
                      </a:r>
                      <a:endParaRPr lang="en-US" sz="14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400" b="1" dirty="0" smtClean="0">
                          <a:solidFill>
                            <a:srgbClr val="FF0000"/>
                          </a:solidFill>
                          <a:latin typeface="Bookman Old Style" pitchFamily="18" charset="0"/>
                          <a:ea typeface="Times New Roman"/>
                          <a:cs typeface="Times New Roman"/>
                        </a:rPr>
                        <a:t>Product </a:t>
                      </a:r>
                      <a:r>
                        <a:rPr lang="en-IN" sz="1400" dirty="0" smtClean="0">
                          <a:solidFill>
                            <a:srgbClr val="000000"/>
                          </a:solidFill>
                          <a:latin typeface="Bookman Old Style" pitchFamily="18" charset="0"/>
                          <a:ea typeface="Times New Roman"/>
                          <a:cs typeface="Times New Roman"/>
                        </a:rPr>
                        <a:t>= (</a:t>
                      </a:r>
                      <a:r>
                        <a:rPr lang="en-IN" sz="1400" dirty="0">
                          <a:solidFill>
                            <a:srgbClr val="000000"/>
                          </a:solidFill>
                          <a:latin typeface="Bookman Old Style" pitchFamily="18" charset="0"/>
                          <a:ea typeface="Times New Roman"/>
                          <a:cs typeface="Times New Roman"/>
                        </a:rPr>
                        <a:t>Col.4 * Col. 5)/ (Loan amount * 360)</a:t>
                      </a:r>
                      <a:endParaRPr lang="en-US" sz="14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26">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Col. 1</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Col. 2</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Col. 3</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Col. 4</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Col. 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Col. 6</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88">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11/05/2007</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0.75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0.75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24</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0.0250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05/06/2007</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0.50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1.25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85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0.1476</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31/08/2007</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0.75</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2.00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477</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1.3250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896">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27/12/2008</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0.20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1.80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180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0.4500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32">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27/06/2009</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1.55</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180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0.3875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27/12/2009</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1.30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180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0.3250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27/06/2010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0.30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1.00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180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0.2500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27/12/2010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0.75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180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0.1875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276">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27/06/2011</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0.50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180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0.1250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512">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27/12/2011</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180</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dirty="0">
                          <a:solidFill>
                            <a:srgbClr val="000000"/>
                          </a:solidFill>
                          <a:latin typeface="Bookman Old Style" pitchFamily="18" charset="0"/>
                          <a:ea typeface="Times New Roman"/>
                          <a:cs typeface="Times New Roman"/>
                        </a:rPr>
                        <a:t>0.0625</a:t>
                      </a:r>
                      <a:endParaRPr lang="en-US" sz="16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27/06/2012</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0.25</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IN" sz="1600">
                          <a:solidFill>
                            <a:srgbClr val="000000"/>
                          </a:solidFill>
                          <a:latin typeface="Bookman Old Style" pitchFamily="18" charset="0"/>
                          <a:ea typeface="Times New Roman"/>
                          <a:cs typeface="Times New Roman"/>
                        </a:rPr>
                        <a:t>0.00</a:t>
                      </a:r>
                      <a:endParaRPr lang="en-US" sz="16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endParaRPr lang="en-IN" sz="1600" dirty="0">
                        <a:solidFill>
                          <a:srgbClr val="000000"/>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384">
                <a:tc gridSpan="5">
                  <a:txBody>
                    <a:bodyPr/>
                    <a:lstStyle/>
                    <a:p>
                      <a:r>
                        <a:rPr lang="en-US" sz="1600" b="1" kern="1200" dirty="0" smtClean="0">
                          <a:solidFill>
                            <a:schemeClr val="dk1"/>
                          </a:solidFill>
                          <a:latin typeface="Bookman Old Style" pitchFamily="18" charset="0"/>
                          <a:ea typeface="+mn-ea"/>
                          <a:cs typeface="+mn-cs"/>
                        </a:rPr>
                        <a:t>Average Maturity</a:t>
                      </a:r>
                      <a:endParaRPr lang="en-US" sz="160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kern="1200" dirty="0" smtClean="0">
                          <a:solidFill>
                            <a:schemeClr val="dk1"/>
                          </a:solidFill>
                          <a:latin typeface="Bookman Old Style" pitchFamily="18" charset="0"/>
                          <a:ea typeface="+mn-ea"/>
                          <a:cs typeface="+mn-cs"/>
                        </a:rPr>
                        <a:t>3.2851</a:t>
                      </a:r>
                      <a:endParaRPr lang="en-US" sz="160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384">
                <a:tc gridSpan="6">
                  <a:txBody>
                    <a:bodyPr/>
                    <a:lstStyle/>
                    <a:p>
                      <a:r>
                        <a:rPr lang="en-US" sz="1600" kern="1200" dirty="0" smtClean="0">
                          <a:solidFill>
                            <a:schemeClr val="dk1"/>
                          </a:solidFill>
                          <a:latin typeface="Bookman Old Style" pitchFamily="18" charset="0"/>
                          <a:ea typeface="+mn-ea"/>
                          <a:cs typeface="+mn-cs"/>
                        </a:rPr>
                        <a:t>** Calculated by = </a:t>
                      </a:r>
                      <a:r>
                        <a:rPr lang="en-US" sz="1600" b="1" kern="1200" dirty="0" smtClean="0">
                          <a:solidFill>
                            <a:srgbClr val="FF0000"/>
                          </a:solidFill>
                          <a:latin typeface="Bookman Old Style" pitchFamily="18" charset="0"/>
                          <a:ea typeface="+mn-ea"/>
                          <a:cs typeface="+mn-cs"/>
                        </a:rPr>
                        <a:t>DAYS360</a:t>
                      </a:r>
                      <a:r>
                        <a:rPr lang="en-US" sz="1600" kern="1200" dirty="0" smtClean="0">
                          <a:solidFill>
                            <a:schemeClr val="dk1"/>
                          </a:solidFill>
                          <a:latin typeface="Bookman Old Style" pitchFamily="18" charset="0"/>
                          <a:ea typeface="+mn-ea"/>
                          <a:cs typeface="+mn-cs"/>
                        </a:rPr>
                        <a:t> (first date, second date, 360)</a:t>
                      </a:r>
                      <a:endParaRPr lang="en-US" sz="1600" dirty="0">
                        <a:solidFill>
                          <a:schemeClr val="tx1"/>
                        </a:solidFill>
                        <a:latin typeface="Bookman Old Styl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990600"/>
          </a:xfrm>
        </p:spPr>
        <p:txBody>
          <a:bodyPr>
            <a:normAutofit/>
          </a:bodyPr>
          <a:lstStyle/>
          <a:p>
            <a:r>
              <a:rPr lang="en-IN" sz="2800" b="1" dirty="0" smtClean="0">
                <a:solidFill>
                  <a:srgbClr val="FF0000"/>
                </a:solidFill>
                <a:latin typeface="Bookman Old Style" pitchFamily="18" charset="0"/>
              </a:rPr>
              <a:t>Issue of Non convertible/ redeemable bonus preference shares or debentures</a:t>
            </a:r>
            <a:endParaRPr lang="en-IN" sz="2800" dirty="0">
              <a:solidFill>
                <a:srgbClr val="FF0000"/>
              </a:solidFill>
              <a:latin typeface="Bookman Old Style" pitchFamily="18" charset="0"/>
            </a:endParaRPr>
          </a:p>
        </p:txBody>
      </p:sp>
      <p:sp>
        <p:nvSpPr>
          <p:cNvPr id="5" name="Content Placeholder 4"/>
          <p:cNvSpPr>
            <a:spLocks noGrp="1"/>
          </p:cNvSpPr>
          <p:nvPr>
            <p:ph idx="1"/>
          </p:nvPr>
        </p:nvSpPr>
        <p:spPr/>
        <p:txBody>
          <a:bodyPr>
            <a:normAutofit/>
          </a:bodyPr>
          <a:lstStyle/>
          <a:p>
            <a:pPr marL="0" indent="0" algn="just">
              <a:spcBef>
                <a:spcPts val="0"/>
              </a:spcBef>
              <a:buNone/>
            </a:pPr>
            <a:r>
              <a:rPr lang="en-IN" sz="2400" dirty="0" smtClean="0">
                <a:latin typeface="Bookman Old Style" pitchFamily="18" charset="0"/>
              </a:rPr>
              <a:t>To non-resident shareholders, including the depositories that act as trustees for the ADR/GDR holders, by way of distribution as bonus </a:t>
            </a:r>
            <a:r>
              <a:rPr lang="en-IN" sz="2400" b="1" dirty="0" smtClean="0">
                <a:latin typeface="Bookman Old Style" pitchFamily="18" charset="0"/>
              </a:rPr>
              <a:t>from its general reserves</a:t>
            </a:r>
            <a:r>
              <a:rPr lang="en-IN" sz="2400" dirty="0" smtClean="0">
                <a:latin typeface="Bookman Old Style" pitchFamily="18" charset="0"/>
              </a:rPr>
              <a:t> </a:t>
            </a:r>
            <a:r>
              <a:rPr lang="en-IN" sz="2400" b="1" dirty="0" smtClean="0">
                <a:latin typeface="Bookman Old Style" pitchFamily="18" charset="0"/>
              </a:rPr>
              <a:t>under a Scheme of Arrangement</a:t>
            </a:r>
            <a:r>
              <a:rPr lang="en-IN" sz="2400" dirty="0" smtClean="0">
                <a:latin typeface="Bookman Old Style" pitchFamily="18" charset="0"/>
              </a:rPr>
              <a:t> approved by a Court in India under the provisions of the Companies Act, as applicable, subject to </a:t>
            </a:r>
            <a:r>
              <a:rPr lang="en-IN" sz="2400" b="1" dirty="0" smtClean="0">
                <a:latin typeface="Bookman Old Style" pitchFamily="18" charset="0"/>
              </a:rPr>
              <a:t>no-objection from the Income Tax Authorities</a:t>
            </a:r>
            <a:r>
              <a:rPr lang="en-IN" sz="2400" dirty="0" smtClean="0">
                <a:latin typeface="Bookman Old Style" pitchFamily="18" charset="0"/>
              </a:rPr>
              <a:t>.</a:t>
            </a:r>
            <a:endParaRPr lang="en-IN" sz="2400" dirty="0">
              <a:latin typeface="Bookman Old Style"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Autofit/>
          </a:bodyPr>
          <a:lstStyle/>
          <a:p>
            <a:pPr algn="ctr">
              <a:spcBef>
                <a:spcPts val="0"/>
              </a:spcBef>
              <a:buNone/>
            </a:pPr>
            <a:r>
              <a:rPr lang="en-IN" sz="1400" b="1" dirty="0" smtClean="0">
                <a:latin typeface="Bookman Old Style" pitchFamily="18" charset="0"/>
              </a:rPr>
              <a:t>External Commercial Borrowings (ECB)</a:t>
            </a:r>
            <a:endParaRPr lang="en-IN" sz="1400" dirty="0" smtClean="0">
              <a:latin typeface="Bookman Old Style" pitchFamily="18" charset="0"/>
            </a:endParaRPr>
          </a:p>
          <a:p>
            <a:pPr lvl="0">
              <a:spcBef>
                <a:spcPts val="0"/>
              </a:spcBef>
            </a:pPr>
            <a:r>
              <a:rPr lang="en-US" sz="1400" dirty="0" smtClean="0">
                <a:latin typeface="Bookman Old Style" pitchFamily="18" charset="0"/>
              </a:rPr>
              <a:t>Request Letter</a:t>
            </a:r>
            <a:endParaRPr lang="en-IN" sz="1400" dirty="0" smtClean="0">
              <a:latin typeface="Bookman Old Style" pitchFamily="18" charset="0"/>
            </a:endParaRPr>
          </a:p>
          <a:p>
            <a:pPr lvl="0">
              <a:spcBef>
                <a:spcPts val="0"/>
              </a:spcBef>
            </a:pPr>
            <a:r>
              <a:rPr lang="en-US" sz="1400" b="1" dirty="0" smtClean="0">
                <a:latin typeface="Bookman Old Style" pitchFamily="18" charset="0"/>
              </a:rPr>
              <a:t>Form 83</a:t>
            </a:r>
            <a:endParaRPr lang="en-IN" sz="1400" b="1" dirty="0" smtClean="0">
              <a:latin typeface="Bookman Old Style" pitchFamily="18" charset="0"/>
            </a:endParaRPr>
          </a:p>
          <a:p>
            <a:pPr lvl="0">
              <a:spcBef>
                <a:spcPts val="0"/>
              </a:spcBef>
            </a:pPr>
            <a:r>
              <a:rPr lang="en-US" sz="1400" dirty="0" smtClean="0">
                <a:latin typeface="Bookman Old Style" pitchFamily="18" charset="0"/>
              </a:rPr>
              <a:t>Loan Agreement (Duly signed by both the parties).</a:t>
            </a:r>
            <a:endParaRPr lang="en-IN" sz="1400" dirty="0" smtClean="0">
              <a:latin typeface="Bookman Old Style" pitchFamily="18" charset="0"/>
            </a:endParaRPr>
          </a:p>
          <a:p>
            <a:pPr lvl="0">
              <a:spcBef>
                <a:spcPts val="0"/>
              </a:spcBef>
            </a:pPr>
            <a:r>
              <a:rPr lang="en-US" sz="1400" dirty="0" smtClean="0">
                <a:latin typeface="Bookman Old Style" pitchFamily="18" charset="0"/>
              </a:rPr>
              <a:t>Memorandum Of Association of borrower</a:t>
            </a:r>
            <a:endParaRPr lang="en-IN" sz="1400" dirty="0" smtClean="0">
              <a:latin typeface="Bookman Old Style" pitchFamily="18" charset="0"/>
            </a:endParaRPr>
          </a:p>
          <a:p>
            <a:pPr lvl="0">
              <a:spcBef>
                <a:spcPts val="0"/>
              </a:spcBef>
            </a:pPr>
            <a:r>
              <a:rPr lang="en-US" sz="1400" dirty="0" smtClean="0">
                <a:latin typeface="Bookman Old Style" pitchFamily="18" charset="0"/>
              </a:rPr>
              <a:t>Copy of latest audited balance sheet of borrower.</a:t>
            </a:r>
            <a:endParaRPr lang="en-IN" sz="1400" dirty="0" smtClean="0">
              <a:latin typeface="Bookman Old Style" pitchFamily="18" charset="0"/>
            </a:endParaRPr>
          </a:p>
          <a:p>
            <a:pPr lvl="0">
              <a:spcBef>
                <a:spcPts val="0"/>
              </a:spcBef>
            </a:pPr>
            <a:r>
              <a:rPr lang="en-US" sz="1400" dirty="0" smtClean="0">
                <a:latin typeface="Bookman Old Style" pitchFamily="18" charset="0"/>
              </a:rPr>
              <a:t>Copy of RBI registration no. issued for FC-GPR reporting  (applicable if lender has equity investment in borrower company)</a:t>
            </a:r>
            <a:endParaRPr lang="en-IN" sz="1400" dirty="0" smtClean="0">
              <a:latin typeface="Bookman Old Style" pitchFamily="18" charset="0"/>
            </a:endParaRPr>
          </a:p>
          <a:p>
            <a:pPr lvl="0">
              <a:spcBef>
                <a:spcPts val="0"/>
              </a:spcBef>
            </a:pPr>
            <a:r>
              <a:rPr lang="en-US" sz="1400" dirty="0" smtClean="0">
                <a:latin typeface="Bookman Old Style" pitchFamily="18" charset="0"/>
              </a:rPr>
              <a:t>Board Resolution for availing External Commercial Borrowings.</a:t>
            </a:r>
            <a:endParaRPr lang="en-IN" sz="1400" dirty="0" smtClean="0">
              <a:latin typeface="Bookman Old Style" pitchFamily="18" charset="0"/>
            </a:endParaRPr>
          </a:p>
          <a:p>
            <a:pPr lvl="0">
              <a:spcBef>
                <a:spcPts val="0"/>
              </a:spcBef>
            </a:pPr>
            <a:r>
              <a:rPr lang="en-US" sz="1400" b="1" dirty="0" smtClean="0">
                <a:latin typeface="Bookman Old Style" pitchFamily="18" charset="0"/>
              </a:rPr>
              <a:t>Letter from the Indian Company</a:t>
            </a:r>
            <a:endParaRPr lang="en-IN" sz="1400" b="1" dirty="0" smtClean="0">
              <a:latin typeface="Bookman Old Style" pitchFamily="18" charset="0"/>
            </a:endParaRPr>
          </a:p>
          <a:p>
            <a:pPr marL="722313" lvl="0" indent="-355600">
              <a:spcBef>
                <a:spcPts val="0"/>
              </a:spcBef>
            </a:pPr>
            <a:r>
              <a:rPr lang="en-IN" sz="1400" b="1" dirty="0" smtClean="0">
                <a:latin typeface="Bookman Old Style" pitchFamily="18" charset="0"/>
              </a:rPr>
              <a:t>Activity of Indian Company</a:t>
            </a:r>
            <a:endParaRPr lang="en-IN" sz="1400" dirty="0" smtClean="0">
              <a:latin typeface="Bookman Old Style" pitchFamily="18" charset="0"/>
            </a:endParaRPr>
          </a:p>
          <a:p>
            <a:pPr marL="722313" lvl="0" indent="-355600">
              <a:spcBef>
                <a:spcPts val="0"/>
              </a:spcBef>
            </a:pPr>
            <a:r>
              <a:rPr lang="en-IN" sz="1400" b="1" dirty="0" smtClean="0">
                <a:latin typeface="Bookman Old Style" pitchFamily="18" charset="0"/>
              </a:rPr>
              <a:t>Breakup of End Use of ECB (Amount wise description)</a:t>
            </a:r>
            <a:endParaRPr lang="en-IN" sz="1400" dirty="0" smtClean="0">
              <a:latin typeface="Bookman Old Style" pitchFamily="18" charset="0"/>
            </a:endParaRPr>
          </a:p>
          <a:p>
            <a:pPr marL="722313" lvl="0" indent="-355600">
              <a:spcBef>
                <a:spcPts val="0"/>
              </a:spcBef>
            </a:pPr>
            <a:r>
              <a:rPr lang="en-IN" sz="1400" b="1" dirty="0" smtClean="0">
                <a:latin typeface="Bookman Old Style" pitchFamily="18" charset="0"/>
              </a:rPr>
              <a:t>Undertaking that loan amount will not be used for any of the End Uses not permitted by RBI.</a:t>
            </a:r>
            <a:endParaRPr lang="en-IN" sz="1400" dirty="0" smtClean="0">
              <a:latin typeface="Bookman Old Style" pitchFamily="18" charset="0"/>
            </a:endParaRPr>
          </a:p>
          <a:p>
            <a:pPr marL="722313" lvl="0" indent="-355600">
              <a:spcBef>
                <a:spcPts val="0"/>
              </a:spcBef>
            </a:pPr>
            <a:r>
              <a:rPr lang="en-IN" sz="1400" b="1" dirty="0" smtClean="0">
                <a:latin typeface="Bookman Old Style" pitchFamily="18" charset="0"/>
              </a:rPr>
              <a:t>Declaration that No regulatory investigations either by state  or central authorities is pending against the company or any of its Promoters, Directors, Authorized Signatories</a:t>
            </a:r>
            <a:endParaRPr lang="en-IN" sz="1400" dirty="0" smtClean="0">
              <a:latin typeface="Bookman Old Style" pitchFamily="18" charset="0"/>
            </a:endParaRPr>
          </a:p>
          <a:p>
            <a:pPr lvl="0">
              <a:spcBef>
                <a:spcPts val="0"/>
              </a:spcBef>
            </a:pPr>
            <a:r>
              <a:rPr lang="en-IN" sz="1400" b="1" dirty="0" smtClean="0">
                <a:latin typeface="Bookman Old Style" pitchFamily="18" charset="0"/>
              </a:rPr>
              <a:t>Average maturity and All in cost calculation</a:t>
            </a:r>
            <a:endParaRPr lang="en-IN" sz="1400" dirty="0" smtClean="0">
              <a:latin typeface="Bookman Old Style" pitchFamily="18" charset="0"/>
            </a:endParaRPr>
          </a:p>
          <a:p>
            <a:pPr lvl="0">
              <a:spcBef>
                <a:spcPts val="0"/>
              </a:spcBef>
            </a:pPr>
            <a:r>
              <a:rPr lang="en-IN" sz="1400" b="1" dirty="0" smtClean="0">
                <a:latin typeface="Bookman Old Style" pitchFamily="18" charset="0"/>
              </a:rPr>
              <a:t>Certificate from borrower</a:t>
            </a:r>
            <a:endParaRPr lang="en-IN" sz="1400" dirty="0" smtClean="0">
              <a:latin typeface="Bookman Old Style" pitchFamily="18" charset="0"/>
            </a:endParaRPr>
          </a:p>
          <a:p>
            <a:pPr lvl="0">
              <a:spcBef>
                <a:spcPts val="0"/>
              </a:spcBef>
            </a:pPr>
            <a:r>
              <a:rPr lang="en-IN" sz="1400" dirty="0" smtClean="0">
                <a:latin typeface="Bookman Old Style" pitchFamily="18" charset="0"/>
              </a:rPr>
              <a:t>Form ECB ( For Approval Route)</a:t>
            </a:r>
          </a:p>
          <a:p>
            <a:pPr marL="0" indent="0">
              <a:spcBef>
                <a:spcPts val="0"/>
              </a:spcBef>
              <a:buNone/>
            </a:pPr>
            <a:endParaRPr lang="en-IN" sz="1400" dirty="0" smtClean="0">
              <a:latin typeface="Bookman Old Style" pitchFamily="18" charset="0"/>
            </a:endParaRPr>
          </a:p>
          <a:p>
            <a:pPr marL="0" indent="0">
              <a:spcBef>
                <a:spcPts val="0"/>
              </a:spcBef>
              <a:buNone/>
            </a:pPr>
            <a:r>
              <a:rPr lang="en-IN" sz="1400" dirty="0" smtClean="0">
                <a:latin typeface="Bookman Old Style" pitchFamily="18" charset="0"/>
              </a:rPr>
              <a:t>On receipt of complied documents, the bank will approach Reserve Bank of India for Loan Registration Number.</a:t>
            </a:r>
          </a:p>
          <a:p>
            <a:pPr>
              <a:spcBef>
                <a:spcPts val="0"/>
              </a:spcBef>
              <a:buNone/>
            </a:pPr>
            <a:endParaRPr lang="en-IN" sz="1400" dirty="0" smtClean="0">
              <a:latin typeface="Bookman Old Style" pitchFamily="18" charset="0"/>
            </a:endParaRPr>
          </a:p>
          <a:p>
            <a:pPr>
              <a:spcBef>
                <a:spcPts val="0"/>
              </a:spcBef>
              <a:buNone/>
            </a:pPr>
            <a:r>
              <a:rPr lang="en-US" sz="1400" b="1" dirty="0" smtClean="0">
                <a:latin typeface="Bookman Old Style" pitchFamily="18" charset="0"/>
              </a:rPr>
              <a:t>Outward Remittances</a:t>
            </a:r>
            <a:endParaRPr lang="en-IN" sz="1400" dirty="0" smtClean="0">
              <a:latin typeface="Bookman Old Style" pitchFamily="18" charset="0"/>
            </a:endParaRPr>
          </a:p>
          <a:p>
            <a:pPr lvl="0">
              <a:spcBef>
                <a:spcPts val="0"/>
              </a:spcBef>
            </a:pPr>
            <a:r>
              <a:rPr lang="en-US" sz="1400" dirty="0" smtClean="0">
                <a:latin typeface="Bookman Old Style" pitchFamily="18" charset="0"/>
              </a:rPr>
              <a:t>Request letter</a:t>
            </a:r>
            <a:endParaRPr lang="en-IN" sz="1400" dirty="0" smtClean="0">
              <a:latin typeface="Bookman Old Style" pitchFamily="18" charset="0"/>
            </a:endParaRPr>
          </a:p>
          <a:p>
            <a:pPr lvl="0">
              <a:spcBef>
                <a:spcPts val="0"/>
              </a:spcBef>
            </a:pPr>
            <a:r>
              <a:rPr lang="en-US" sz="1400" dirty="0" smtClean="0">
                <a:latin typeface="Bookman Old Style" pitchFamily="18" charset="0"/>
              </a:rPr>
              <a:t>Form A2</a:t>
            </a:r>
            <a:endParaRPr lang="en-IN" sz="1400" dirty="0" smtClean="0">
              <a:latin typeface="Bookman Old Style" pitchFamily="18" charset="0"/>
            </a:endParaRPr>
          </a:p>
          <a:p>
            <a:pPr lvl="0">
              <a:spcBef>
                <a:spcPts val="0"/>
              </a:spcBef>
            </a:pPr>
            <a:r>
              <a:rPr lang="en-US" sz="1400" dirty="0" smtClean="0">
                <a:latin typeface="Bookman Old Style" pitchFamily="18" charset="0"/>
              </a:rPr>
              <a:t>Invoice copy / Agreement copy</a:t>
            </a:r>
            <a:endParaRPr lang="en-IN" sz="1400" dirty="0" smtClean="0">
              <a:latin typeface="Bookman Old Style" pitchFamily="18" charset="0"/>
            </a:endParaRPr>
          </a:p>
          <a:p>
            <a:pPr lvl="0">
              <a:spcBef>
                <a:spcPts val="0"/>
              </a:spcBef>
            </a:pPr>
            <a:r>
              <a:rPr lang="en-US" sz="1400" dirty="0" smtClean="0">
                <a:latin typeface="Bookman Old Style" pitchFamily="18" charset="0"/>
              </a:rPr>
              <a:t>FEMA declaration</a:t>
            </a:r>
            <a:endParaRPr lang="en-IN" sz="1400" dirty="0" smtClean="0">
              <a:latin typeface="Bookman Old Style" pitchFamily="18" charset="0"/>
            </a:endParaRPr>
          </a:p>
          <a:p>
            <a:pPr lvl="0">
              <a:spcBef>
                <a:spcPts val="0"/>
              </a:spcBef>
            </a:pPr>
            <a:r>
              <a:rPr lang="en-US" sz="1400" dirty="0" smtClean="0">
                <a:latin typeface="Bookman Old Style" pitchFamily="18" charset="0"/>
              </a:rPr>
              <a:t>15 CA and CB</a:t>
            </a:r>
            <a:endParaRPr lang="en-IN" sz="1400" dirty="0">
              <a:latin typeface="Bookman Old Style"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pPr algn="ctr"/>
            <a:r>
              <a:rPr lang="en-IN" sz="2000" b="1" dirty="0" smtClean="0">
                <a:solidFill>
                  <a:srgbClr val="FF0000"/>
                </a:solidFill>
                <a:latin typeface="Bookman Old Style" pitchFamily="18" charset="0"/>
              </a:rPr>
              <a:t>Routing of funds raised abroad to India</a:t>
            </a:r>
            <a:endParaRPr lang="en-IN" sz="2000" dirty="0">
              <a:solidFill>
                <a:srgbClr val="FF0000"/>
              </a:solidFill>
              <a:latin typeface="Bookman Old Style" pitchFamily="18" charset="0"/>
            </a:endParaRPr>
          </a:p>
        </p:txBody>
      </p:sp>
      <p:sp>
        <p:nvSpPr>
          <p:cNvPr id="3" name="Content Placeholder 2"/>
          <p:cNvSpPr>
            <a:spLocks noGrp="1"/>
          </p:cNvSpPr>
          <p:nvPr>
            <p:ph idx="1"/>
          </p:nvPr>
        </p:nvSpPr>
        <p:spPr>
          <a:xfrm>
            <a:off x="457200" y="1066800"/>
            <a:ext cx="8229600" cy="5791200"/>
          </a:xfrm>
        </p:spPr>
        <p:txBody>
          <a:bodyPr>
            <a:noAutofit/>
          </a:bodyPr>
          <a:lstStyle/>
          <a:p>
            <a:pPr marL="0" indent="0" algn="just">
              <a:spcBef>
                <a:spcPts val="0"/>
              </a:spcBef>
              <a:buNone/>
            </a:pPr>
            <a:r>
              <a:rPr lang="en-IN" sz="1400" dirty="0" smtClean="0">
                <a:latin typeface="Bookman Old Style" pitchFamily="18" charset="0"/>
              </a:rPr>
              <a:t>It has come to our notice that </a:t>
            </a:r>
            <a:r>
              <a:rPr lang="en-IN" sz="1400" b="1" dirty="0" smtClean="0">
                <a:solidFill>
                  <a:srgbClr val="FF0000"/>
                </a:solidFill>
                <a:latin typeface="Bookman Old Style" pitchFamily="18" charset="0"/>
              </a:rPr>
              <a:t>some Indian companies are accessing overseas market for debt funds through overseas holding / associate / subsidiary / group companies</a:t>
            </a:r>
            <a:r>
              <a:rPr lang="en-IN" sz="1400" dirty="0" smtClean="0">
                <a:solidFill>
                  <a:srgbClr val="FF0000"/>
                </a:solidFill>
                <a:latin typeface="Bookman Old Style" pitchFamily="18" charset="0"/>
              </a:rPr>
              <a:t>.</a:t>
            </a:r>
            <a:r>
              <a:rPr lang="en-IN" sz="1400" dirty="0" smtClean="0">
                <a:latin typeface="Bookman Old Style" pitchFamily="18" charset="0"/>
              </a:rPr>
              <a:t> It has also been reported that </a:t>
            </a:r>
            <a:r>
              <a:rPr lang="en-IN" sz="1400" b="1" dirty="0" smtClean="0">
                <a:solidFill>
                  <a:srgbClr val="FF0000"/>
                </a:solidFill>
                <a:latin typeface="Bookman Old Style" pitchFamily="18" charset="0"/>
              </a:rPr>
              <a:t>such borrowings are raised at rates exceeding the ceiling applicable in terms of extant FEMA regulations and that the funds so raised are routed to the Indian companies which accounts for sole/major operations of the group</a:t>
            </a:r>
            <a:r>
              <a:rPr lang="en-IN" sz="1400" dirty="0" smtClean="0">
                <a:solidFill>
                  <a:srgbClr val="FF0000"/>
                </a:solidFill>
                <a:latin typeface="Bookman Old Style" pitchFamily="18" charset="0"/>
              </a:rPr>
              <a:t>. </a:t>
            </a:r>
            <a:r>
              <a:rPr lang="en-IN" sz="1400" b="1" dirty="0" smtClean="0">
                <a:solidFill>
                  <a:srgbClr val="FF0000"/>
                </a:solidFill>
                <a:latin typeface="Bookman Old Style" pitchFamily="18" charset="0"/>
              </a:rPr>
              <a:t>Different modalities/structures</a:t>
            </a:r>
            <a:r>
              <a:rPr lang="en-IN" sz="1400" dirty="0" smtClean="0">
                <a:solidFill>
                  <a:srgbClr val="FF0000"/>
                </a:solidFill>
                <a:latin typeface="Bookman Old Style" pitchFamily="18" charset="0"/>
              </a:rPr>
              <a:t> </a:t>
            </a:r>
            <a:r>
              <a:rPr lang="en-IN" sz="1400" dirty="0" smtClean="0">
                <a:latin typeface="Bookman Old Style" pitchFamily="18" charset="0"/>
              </a:rPr>
              <a:t>are resorted to for </a:t>
            </a:r>
            <a:r>
              <a:rPr lang="en-IN" sz="1400" dirty="0" err="1" smtClean="0">
                <a:latin typeface="Bookman Old Style" pitchFamily="18" charset="0"/>
              </a:rPr>
              <a:t>channeling</a:t>
            </a:r>
            <a:r>
              <a:rPr lang="en-IN" sz="1400" dirty="0" smtClean="0">
                <a:latin typeface="Bookman Old Style" pitchFamily="18" charset="0"/>
              </a:rPr>
              <a:t> such funds for Indian operations including investment in rupee bonds floated by the Indian company.</a:t>
            </a: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dirty="0" smtClean="0">
                <a:latin typeface="Bookman Old Style" pitchFamily="18" charset="0"/>
              </a:rPr>
              <a:t>On a review of the matter in light of the existing regulatory framework, it is </a:t>
            </a:r>
            <a:r>
              <a:rPr lang="en-IN" sz="1400" b="1" dirty="0" smtClean="0">
                <a:solidFill>
                  <a:srgbClr val="FF0000"/>
                </a:solidFill>
                <a:latin typeface="Bookman Old Style" pitchFamily="18" charset="0"/>
              </a:rPr>
              <a:t>clarified</a:t>
            </a:r>
            <a:r>
              <a:rPr lang="en-IN" sz="1400" dirty="0" smtClean="0">
                <a:solidFill>
                  <a:srgbClr val="FF0000"/>
                </a:solidFill>
                <a:latin typeface="Bookman Old Style" pitchFamily="18" charset="0"/>
              </a:rPr>
              <a:t> </a:t>
            </a:r>
            <a:r>
              <a:rPr lang="en-IN" sz="1400" dirty="0" smtClean="0">
                <a:latin typeface="Bookman Old Style" pitchFamily="18" charset="0"/>
              </a:rPr>
              <a:t>as under:</a:t>
            </a:r>
          </a:p>
          <a:p>
            <a:pPr marL="361950" indent="-361950" algn="just">
              <a:spcBef>
                <a:spcPts val="0"/>
              </a:spcBef>
              <a:buNone/>
            </a:pPr>
            <a:r>
              <a:rPr lang="en-IN" sz="1400" dirty="0" err="1" smtClean="0">
                <a:latin typeface="Bookman Old Style" pitchFamily="18" charset="0"/>
              </a:rPr>
              <a:t>i</a:t>
            </a:r>
            <a:r>
              <a:rPr lang="en-IN" sz="1400" dirty="0" smtClean="0">
                <a:latin typeface="Bookman Old Style" pitchFamily="18" charset="0"/>
              </a:rPr>
              <a:t>. 	</a:t>
            </a:r>
            <a:r>
              <a:rPr lang="en-IN" sz="1400" b="1" dirty="0" smtClean="0">
                <a:solidFill>
                  <a:srgbClr val="FF0000"/>
                </a:solidFill>
                <a:latin typeface="Bookman Old Style" pitchFamily="18" charset="0"/>
              </a:rPr>
              <a:t>Indian companies or their AD</a:t>
            </a:r>
            <a:r>
              <a:rPr lang="en-IN" sz="1400" dirty="0" smtClean="0">
                <a:solidFill>
                  <a:srgbClr val="FF0000"/>
                </a:solidFill>
                <a:latin typeface="Bookman Old Style" pitchFamily="18" charset="0"/>
              </a:rPr>
              <a:t> </a:t>
            </a:r>
            <a:r>
              <a:rPr lang="en-IN" sz="1400" dirty="0" smtClean="0">
                <a:latin typeface="Bookman Old Style" pitchFamily="18" charset="0"/>
              </a:rPr>
              <a:t>Category – I banks are </a:t>
            </a:r>
            <a:r>
              <a:rPr lang="en-IN" sz="1400" b="1" dirty="0" smtClean="0">
                <a:solidFill>
                  <a:srgbClr val="FF0000"/>
                </a:solidFill>
                <a:latin typeface="Bookman Old Style" pitchFamily="18" charset="0"/>
              </a:rPr>
              <a:t>not allowed to issue any direct or indirect guarantee or create any contingent liability or offer any security in any form for such borrowings by their overseas holding / associate / subsidiary / group companies</a:t>
            </a:r>
            <a:r>
              <a:rPr lang="en-IN" sz="1400" dirty="0" smtClean="0">
                <a:latin typeface="Bookman Old Style" pitchFamily="18" charset="0"/>
              </a:rPr>
              <a:t> except for the purposes explicitly permitted in the relevant Regulations.</a:t>
            </a:r>
          </a:p>
          <a:p>
            <a:pPr marL="361950" indent="-361950" algn="just">
              <a:spcBef>
                <a:spcPts val="0"/>
              </a:spcBef>
              <a:buNone/>
            </a:pPr>
            <a:r>
              <a:rPr lang="en-IN" sz="1400" dirty="0" smtClean="0">
                <a:latin typeface="Bookman Old Style" pitchFamily="18" charset="0"/>
              </a:rPr>
              <a:t>ii. Further, funds raised abroad by overseas holding / associate / subsidiary / group companies of Indian companies with support of the Indian companies or their AD Category – I banks as mentioned at (</a:t>
            </a:r>
            <a:r>
              <a:rPr lang="en-IN" sz="1400" dirty="0" err="1" smtClean="0">
                <a:latin typeface="Bookman Old Style" pitchFamily="18" charset="0"/>
              </a:rPr>
              <a:t>i</a:t>
            </a:r>
            <a:r>
              <a:rPr lang="en-IN" sz="1400" dirty="0" smtClean="0">
                <a:latin typeface="Bookman Old Style" pitchFamily="18" charset="0"/>
              </a:rPr>
              <a:t>) above </a:t>
            </a:r>
            <a:r>
              <a:rPr lang="en-IN" sz="1400" b="1" dirty="0" smtClean="0">
                <a:solidFill>
                  <a:srgbClr val="FF0000"/>
                </a:solidFill>
                <a:latin typeface="Bookman Old Style" pitchFamily="18" charset="0"/>
              </a:rPr>
              <a:t>cannot be used in India unless it conforms to the general or specific permission</a:t>
            </a:r>
            <a:r>
              <a:rPr lang="en-IN" sz="1400" b="1" dirty="0" smtClean="0">
                <a:latin typeface="Bookman Old Style" pitchFamily="18" charset="0"/>
              </a:rPr>
              <a:t> </a:t>
            </a:r>
            <a:r>
              <a:rPr lang="en-IN" sz="1400" dirty="0" smtClean="0">
                <a:latin typeface="Bookman Old Style" pitchFamily="18" charset="0"/>
              </a:rPr>
              <a:t>granted under the relevant Regulations.</a:t>
            </a:r>
          </a:p>
          <a:p>
            <a:pPr marL="361950" indent="-361950" algn="just">
              <a:spcBef>
                <a:spcPts val="0"/>
              </a:spcBef>
              <a:buNone/>
            </a:pPr>
            <a:r>
              <a:rPr lang="en-IN" sz="1400" dirty="0" smtClean="0">
                <a:latin typeface="Bookman Old Style" pitchFamily="18" charset="0"/>
              </a:rPr>
              <a:t>iii.	Indian companies or their AD Category – I banks using or establishing structures which contravene the above shall render themselves liable for </a:t>
            </a:r>
            <a:r>
              <a:rPr lang="en-IN" sz="1400" b="1" dirty="0" smtClean="0">
                <a:solidFill>
                  <a:srgbClr val="FF0000"/>
                </a:solidFill>
                <a:latin typeface="Bookman Old Style" pitchFamily="18" charset="0"/>
              </a:rPr>
              <a:t>penal action</a:t>
            </a:r>
            <a:r>
              <a:rPr lang="en-IN" sz="1400" dirty="0" smtClean="0">
                <a:solidFill>
                  <a:srgbClr val="FF0000"/>
                </a:solidFill>
                <a:latin typeface="Bookman Old Style" pitchFamily="18" charset="0"/>
              </a:rPr>
              <a:t> </a:t>
            </a:r>
            <a:r>
              <a:rPr lang="en-IN" sz="1400" dirty="0" smtClean="0">
                <a:latin typeface="Bookman Old Style" pitchFamily="18" charset="0"/>
              </a:rPr>
              <a:t>as prescribed under FEMA, 1999.</a:t>
            </a:r>
            <a:endParaRPr lang="en-US" sz="1400" dirty="0" smtClean="0">
              <a:latin typeface="Bookman Old Style" pitchFamily="18" charset="0"/>
            </a:endParaRPr>
          </a:p>
          <a:p>
            <a:pPr marL="0" indent="0" algn="just">
              <a:spcBef>
                <a:spcPts val="0"/>
              </a:spcBef>
              <a:buNone/>
            </a:pPr>
            <a:endParaRPr lang="en-IN" sz="1200" dirty="0" smtClean="0">
              <a:latin typeface="Bookman Old Style" pitchFamily="18" charset="0"/>
            </a:endParaRPr>
          </a:p>
          <a:p>
            <a:pPr marL="0" indent="0" algn="just">
              <a:spcBef>
                <a:spcPts val="0"/>
              </a:spcBef>
              <a:buNone/>
            </a:pPr>
            <a:endParaRPr lang="en-IN" sz="1200" dirty="0" smtClean="0">
              <a:latin typeface="Bookman Old Style" pitchFamily="18" charset="0"/>
            </a:endParaRPr>
          </a:p>
          <a:p>
            <a:pPr marL="0" indent="0" algn="just">
              <a:spcBef>
                <a:spcPts val="0"/>
              </a:spcBef>
              <a:buNone/>
            </a:pPr>
            <a:r>
              <a:rPr lang="en-IN" sz="1200" dirty="0" smtClean="0">
                <a:latin typeface="Bookman Old Style" pitchFamily="18" charset="0"/>
              </a:rPr>
              <a:t>Circular No. 41 dated November 25, 2014</a:t>
            </a:r>
            <a:endParaRPr lang="en-IN" sz="1200" dirty="0">
              <a:latin typeface="Bookman Old Style"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pPr algn="ctr"/>
            <a:r>
              <a:rPr lang="en-IN" sz="2000" b="1" dirty="0" smtClean="0">
                <a:solidFill>
                  <a:srgbClr val="FF0000"/>
                </a:solidFill>
                <a:latin typeface="Bookman Old Style" pitchFamily="18" charset="0"/>
              </a:rPr>
              <a:t>Security for External Commercial Borrowings...1/2</a:t>
            </a:r>
            <a:endParaRPr lang="en-IN" sz="2000" dirty="0">
              <a:solidFill>
                <a:srgbClr val="FF0000"/>
              </a:solidFill>
              <a:latin typeface="Bookman Old Style" pitchFamily="18" charset="0"/>
            </a:endParaRPr>
          </a:p>
        </p:txBody>
      </p:sp>
      <p:sp>
        <p:nvSpPr>
          <p:cNvPr id="3" name="Content Placeholder 2"/>
          <p:cNvSpPr>
            <a:spLocks noGrp="1"/>
          </p:cNvSpPr>
          <p:nvPr>
            <p:ph idx="1"/>
          </p:nvPr>
        </p:nvSpPr>
        <p:spPr>
          <a:xfrm>
            <a:off x="457200" y="685800"/>
            <a:ext cx="8229600" cy="6172200"/>
          </a:xfrm>
        </p:spPr>
        <p:txBody>
          <a:bodyPr>
            <a:noAutofit/>
          </a:bodyPr>
          <a:lstStyle/>
          <a:p>
            <a:pPr marL="0" indent="0" algn="just">
              <a:spcBef>
                <a:spcPts val="0"/>
              </a:spcBef>
              <a:buNone/>
            </a:pPr>
            <a:r>
              <a:rPr lang="en-IN" sz="1200" dirty="0" smtClean="0">
                <a:latin typeface="Bookman Old Style" pitchFamily="18" charset="0"/>
              </a:rPr>
              <a:t>2. Under the extant ECB guidelines, the </a:t>
            </a:r>
            <a:r>
              <a:rPr lang="en-IN" sz="1200" b="1" dirty="0" smtClean="0">
                <a:solidFill>
                  <a:srgbClr val="FF0000"/>
                </a:solidFill>
                <a:latin typeface="Bookman Old Style" pitchFamily="18" charset="0"/>
              </a:rPr>
              <a:t>choice of security to be provided to the overseas lender / supplier for securing ECB is left to the borrower</a:t>
            </a:r>
            <a:r>
              <a:rPr lang="en-IN" sz="1200" dirty="0" smtClean="0">
                <a:latin typeface="Bookman Old Style" pitchFamily="18" charset="0"/>
              </a:rPr>
              <a:t>. With a view to liberalising, expanding the options of securities and consolidating various provisions related to creation of charge over securities for ECB at one place, it has been decided that AD Category-I </a:t>
            </a:r>
            <a:r>
              <a:rPr lang="en-IN" sz="1200" b="1" dirty="0" smtClean="0">
                <a:solidFill>
                  <a:srgbClr val="FF0000"/>
                </a:solidFill>
                <a:latin typeface="Bookman Old Style" pitchFamily="18" charset="0"/>
              </a:rPr>
              <a:t>banks may allow creation of charge on immovable assets, movable assets, financial securities and issue of corporate and / or personal guarantees in favour of overseas lender / security trustee, to secure the ECB to be raised / raised by the borrower</a:t>
            </a:r>
            <a:r>
              <a:rPr lang="en-IN" sz="1200" dirty="0" smtClean="0">
                <a:latin typeface="Bookman Old Style" pitchFamily="18" charset="0"/>
              </a:rPr>
              <a:t>, subject to satisfying themselves that: </a:t>
            </a:r>
          </a:p>
          <a:p>
            <a:pPr marL="0" indent="0" algn="just">
              <a:spcBef>
                <a:spcPts val="0"/>
              </a:spcBef>
              <a:buNone/>
            </a:pPr>
            <a:r>
              <a:rPr lang="en-IN" sz="1200" dirty="0" smtClean="0">
                <a:latin typeface="Bookman Old Style" pitchFamily="18" charset="0"/>
              </a:rPr>
              <a:t> </a:t>
            </a:r>
          </a:p>
          <a:p>
            <a:pPr marL="361950" indent="-361950" algn="just">
              <a:spcBef>
                <a:spcPts val="0"/>
              </a:spcBef>
              <a:buNone/>
            </a:pPr>
            <a:r>
              <a:rPr lang="en-IN" sz="1200" dirty="0" smtClean="0">
                <a:latin typeface="Bookman Old Style" pitchFamily="18" charset="0"/>
              </a:rPr>
              <a:t>(</a:t>
            </a:r>
            <a:r>
              <a:rPr lang="en-IN" sz="1200" dirty="0" err="1" smtClean="0">
                <a:latin typeface="Bookman Old Style" pitchFamily="18" charset="0"/>
              </a:rPr>
              <a:t>i</a:t>
            </a:r>
            <a:r>
              <a:rPr lang="en-IN" sz="1200" dirty="0" smtClean="0">
                <a:latin typeface="Bookman Old Style" pitchFamily="18" charset="0"/>
              </a:rPr>
              <a:t>) 	the underlying ECB is in compliance with the extant ECB guidelines, </a:t>
            </a:r>
          </a:p>
          <a:p>
            <a:pPr marL="361950" indent="-361950" algn="just">
              <a:spcBef>
                <a:spcPts val="0"/>
              </a:spcBef>
              <a:buNone/>
            </a:pPr>
            <a:r>
              <a:rPr lang="en-IN" sz="1200" dirty="0" smtClean="0">
                <a:latin typeface="Bookman Old Style" pitchFamily="18" charset="0"/>
              </a:rPr>
              <a:t>(ii) 	there </a:t>
            </a:r>
            <a:r>
              <a:rPr lang="en-IN" sz="1200" b="1" dirty="0" smtClean="0">
                <a:solidFill>
                  <a:srgbClr val="FF0000"/>
                </a:solidFill>
                <a:latin typeface="Bookman Old Style" pitchFamily="18" charset="0"/>
              </a:rPr>
              <a:t>exists a security clause in the Loan Agreement</a:t>
            </a:r>
            <a:r>
              <a:rPr lang="en-IN" sz="1200" dirty="0" smtClean="0">
                <a:solidFill>
                  <a:srgbClr val="FF0000"/>
                </a:solidFill>
                <a:latin typeface="Bookman Old Style" pitchFamily="18" charset="0"/>
              </a:rPr>
              <a:t> </a:t>
            </a:r>
            <a:r>
              <a:rPr lang="en-IN" sz="1200" dirty="0" smtClean="0">
                <a:latin typeface="Bookman Old Style" pitchFamily="18" charset="0"/>
              </a:rPr>
              <a:t>requiring the ECB borrower to create charge, in favour of overseas lender / security trustee, on immovable assets / movable assets / financial securities / issuance of corporate and / or personal guarantee, and </a:t>
            </a:r>
          </a:p>
          <a:p>
            <a:pPr marL="361950" indent="-361950" algn="just">
              <a:spcBef>
                <a:spcPts val="0"/>
              </a:spcBef>
              <a:buNone/>
            </a:pPr>
            <a:r>
              <a:rPr lang="en-IN" sz="1200" dirty="0" smtClean="0">
                <a:latin typeface="Bookman Old Style" pitchFamily="18" charset="0"/>
              </a:rPr>
              <a:t>(iii) 	</a:t>
            </a:r>
            <a:r>
              <a:rPr lang="en-IN" sz="1200" b="1" dirty="0" smtClean="0">
                <a:solidFill>
                  <a:srgbClr val="FF0000"/>
                </a:solidFill>
                <a:latin typeface="Bookman Old Style" pitchFamily="18" charset="0"/>
              </a:rPr>
              <a:t>No objection certificate</a:t>
            </a:r>
            <a:r>
              <a:rPr lang="en-IN" sz="1200" dirty="0" smtClean="0">
                <a:latin typeface="Bookman Old Style" pitchFamily="18" charset="0"/>
              </a:rPr>
              <a:t>, wherever necessary, from the </a:t>
            </a:r>
            <a:r>
              <a:rPr lang="en-IN" sz="1200" b="1" dirty="0" smtClean="0">
                <a:solidFill>
                  <a:srgbClr val="FF0000"/>
                </a:solidFill>
                <a:latin typeface="Bookman Old Style" pitchFamily="18" charset="0"/>
              </a:rPr>
              <a:t>existing lenders in India</a:t>
            </a:r>
            <a:r>
              <a:rPr lang="en-IN" sz="1200" dirty="0" smtClean="0">
                <a:solidFill>
                  <a:srgbClr val="FF0000"/>
                </a:solidFill>
                <a:latin typeface="Bookman Old Style" pitchFamily="18" charset="0"/>
              </a:rPr>
              <a:t> </a:t>
            </a:r>
            <a:r>
              <a:rPr lang="en-IN" sz="1200" dirty="0" smtClean="0">
                <a:latin typeface="Bookman Old Style" pitchFamily="18" charset="0"/>
              </a:rPr>
              <a:t>has been obtained. </a:t>
            </a:r>
          </a:p>
          <a:p>
            <a:pPr marL="0" indent="0" algn="just">
              <a:spcBef>
                <a:spcPts val="0"/>
              </a:spcBef>
              <a:buNone/>
            </a:pPr>
            <a:r>
              <a:rPr lang="en-IN" sz="1200" dirty="0" smtClean="0">
                <a:latin typeface="Bookman Old Style" pitchFamily="18" charset="0"/>
              </a:rPr>
              <a:t> </a:t>
            </a:r>
          </a:p>
          <a:p>
            <a:pPr marL="0" indent="0" algn="just">
              <a:spcBef>
                <a:spcPts val="0"/>
              </a:spcBef>
              <a:buNone/>
            </a:pPr>
            <a:r>
              <a:rPr lang="en-IN" sz="1200" dirty="0" smtClean="0">
                <a:latin typeface="Bookman Old Style" pitchFamily="18" charset="0"/>
              </a:rPr>
              <a:t>3. Once aforesaid stipulations are met, the AD Category-I bank may permit creation of charge on immovable assets, movable assets, financial securities and issue of corporate and / or personal guarantees, during the currency of the ECB with security co-terminating with underlying ECB, </a:t>
            </a:r>
            <a:r>
              <a:rPr lang="en-IN" sz="1200" b="1" dirty="0" smtClean="0">
                <a:solidFill>
                  <a:srgbClr val="FF0000"/>
                </a:solidFill>
                <a:latin typeface="Bookman Old Style" pitchFamily="18" charset="0"/>
              </a:rPr>
              <a:t>subject to the following</a:t>
            </a:r>
            <a:r>
              <a:rPr lang="en-IN" sz="1200" dirty="0" smtClean="0">
                <a:latin typeface="Bookman Old Style" pitchFamily="18" charset="0"/>
              </a:rPr>
              <a:t>: </a:t>
            </a:r>
          </a:p>
          <a:p>
            <a:pPr marL="0" indent="0" algn="just">
              <a:spcBef>
                <a:spcPts val="0"/>
              </a:spcBef>
              <a:buNone/>
            </a:pPr>
            <a:r>
              <a:rPr lang="en-IN" sz="1200" dirty="0" smtClean="0">
                <a:latin typeface="Bookman Old Style" pitchFamily="18" charset="0"/>
              </a:rPr>
              <a:t> </a:t>
            </a:r>
          </a:p>
          <a:p>
            <a:pPr marL="0" indent="0" algn="just">
              <a:spcBef>
                <a:spcPts val="0"/>
              </a:spcBef>
              <a:buNone/>
            </a:pPr>
            <a:r>
              <a:rPr lang="en-IN" sz="1200" b="1" dirty="0" smtClean="0">
                <a:latin typeface="Bookman Old Style" pitchFamily="18" charset="0"/>
              </a:rPr>
              <a:t>(a) Creation of Charge on </a:t>
            </a:r>
            <a:r>
              <a:rPr lang="en-IN" sz="1200" b="1" dirty="0" smtClean="0">
                <a:solidFill>
                  <a:srgbClr val="FF0000"/>
                </a:solidFill>
                <a:latin typeface="Bookman Old Style" pitchFamily="18" charset="0"/>
              </a:rPr>
              <a:t>immovable assets</a:t>
            </a:r>
            <a:r>
              <a:rPr lang="en-IN" sz="1200" b="1" dirty="0" smtClean="0">
                <a:latin typeface="Bookman Old Style" pitchFamily="18" charset="0"/>
              </a:rPr>
              <a:t>: </a:t>
            </a:r>
            <a:endParaRPr lang="en-IN" sz="1200" dirty="0" smtClean="0">
              <a:latin typeface="Bookman Old Style" pitchFamily="18" charset="0"/>
            </a:endParaRPr>
          </a:p>
          <a:p>
            <a:pPr marL="361950" indent="-361950" algn="just">
              <a:spcBef>
                <a:spcPts val="0"/>
              </a:spcBef>
              <a:buNone/>
            </a:pPr>
            <a:r>
              <a:rPr lang="en-IN" sz="1200" dirty="0" err="1" smtClean="0">
                <a:latin typeface="Bookman Old Style" pitchFamily="18" charset="0"/>
              </a:rPr>
              <a:t>i</a:t>
            </a:r>
            <a:r>
              <a:rPr lang="en-IN" sz="1200" dirty="0" smtClean="0">
                <a:latin typeface="Bookman Old Style" pitchFamily="18" charset="0"/>
              </a:rPr>
              <a:t>. 	Such security shall be </a:t>
            </a:r>
            <a:r>
              <a:rPr lang="en-IN" sz="1200" b="1" dirty="0" smtClean="0">
                <a:solidFill>
                  <a:srgbClr val="FF0000"/>
                </a:solidFill>
                <a:latin typeface="Bookman Old Style" pitchFamily="18" charset="0"/>
              </a:rPr>
              <a:t>subject to provisions</a:t>
            </a:r>
            <a:r>
              <a:rPr lang="en-IN" sz="1200" dirty="0" smtClean="0">
                <a:solidFill>
                  <a:srgbClr val="FF0000"/>
                </a:solidFill>
                <a:latin typeface="Bookman Old Style" pitchFamily="18" charset="0"/>
              </a:rPr>
              <a:t> </a:t>
            </a:r>
            <a:r>
              <a:rPr lang="en-IN" sz="1200" dirty="0" smtClean="0">
                <a:latin typeface="Bookman Old Style" pitchFamily="18" charset="0"/>
              </a:rPr>
              <a:t>contained in the Foreign Exchange Management (</a:t>
            </a:r>
            <a:r>
              <a:rPr lang="en-IN" sz="1200" b="1" dirty="0" smtClean="0">
                <a:latin typeface="Bookman Old Style" pitchFamily="18" charset="0"/>
              </a:rPr>
              <a:t>Acquisition and Transfer of Immovable Property in India) Regulation</a:t>
            </a:r>
            <a:r>
              <a:rPr lang="en-IN" sz="1200" dirty="0" smtClean="0">
                <a:latin typeface="Bookman Old Style" pitchFamily="18" charset="0"/>
              </a:rPr>
              <a:t>s, 2000. </a:t>
            </a:r>
          </a:p>
          <a:p>
            <a:pPr marL="361950" indent="-361950" algn="just">
              <a:spcBef>
                <a:spcPts val="0"/>
              </a:spcBef>
              <a:buNone/>
            </a:pPr>
            <a:r>
              <a:rPr lang="en-IN" sz="1200" dirty="0" smtClean="0">
                <a:latin typeface="Bookman Old Style" pitchFamily="18" charset="0"/>
              </a:rPr>
              <a:t>ii. 	The permission should </a:t>
            </a:r>
            <a:r>
              <a:rPr lang="en-IN" sz="1200" b="1" dirty="0" smtClean="0">
                <a:latin typeface="Bookman Old Style" pitchFamily="18" charset="0"/>
              </a:rPr>
              <a:t>not be construed as a permission to acquire immovable asset (property) in India</a:t>
            </a:r>
            <a:r>
              <a:rPr lang="en-IN" sz="1200" dirty="0" smtClean="0">
                <a:latin typeface="Bookman Old Style" pitchFamily="18" charset="0"/>
              </a:rPr>
              <a:t>, by the overseas lender / security trustee. </a:t>
            </a:r>
          </a:p>
          <a:p>
            <a:pPr marL="361950" indent="-361950" algn="just">
              <a:spcBef>
                <a:spcPts val="0"/>
              </a:spcBef>
              <a:buNone/>
            </a:pPr>
            <a:r>
              <a:rPr lang="en-IN" sz="1200" dirty="0" smtClean="0">
                <a:latin typeface="Bookman Old Style" pitchFamily="18" charset="0"/>
              </a:rPr>
              <a:t>iii. 	In the </a:t>
            </a:r>
            <a:r>
              <a:rPr lang="en-IN" sz="1200" b="1" dirty="0" smtClean="0">
                <a:solidFill>
                  <a:srgbClr val="FF0000"/>
                </a:solidFill>
                <a:latin typeface="Bookman Old Style" pitchFamily="18" charset="0"/>
              </a:rPr>
              <a:t>event of enforcement / invocation</a:t>
            </a:r>
            <a:r>
              <a:rPr lang="en-IN" sz="1200" dirty="0" smtClean="0">
                <a:solidFill>
                  <a:srgbClr val="FF0000"/>
                </a:solidFill>
                <a:latin typeface="Bookman Old Style" pitchFamily="18" charset="0"/>
              </a:rPr>
              <a:t> </a:t>
            </a:r>
            <a:r>
              <a:rPr lang="en-IN" sz="1200" dirty="0" smtClean="0">
                <a:latin typeface="Bookman Old Style" pitchFamily="18" charset="0"/>
              </a:rPr>
              <a:t>of the charge, </a:t>
            </a:r>
            <a:r>
              <a:rPr lang="en-IN" sz="1200" b="1" dirty="0" smtClean="0">
                <a:solidFill>
                  <a:srgbClr val="FF0000"/>
                </a:solidFill>
                <a:latin typeface="Bookman Old Style" pitchFamily="18" charset="0"/>
              </a:rPr>
              <a:t>the immovable asset / property will have to be sold only to a person resident in India</a:t>
            </a:r>
            <a:r>
              <a:rPr lang="en-IN" sz="1200" dirty="0" smtClean="0">
                <a:solidFill>
                  <a:srgbClr val="FF0000"/>
                </a:solidFill>
                <a:latin typeface="Bookman Old Style" pitchFamily="18" charset="0"/>
              </a:rPr>
              <a:t> </a:t>
            </a:r>
            <a:r>
              <a:rPr lang="en-IN" sz="1200" dirty="0" smtClean="0">
                <a:latin typeface="Bookman Old Style" pitchFamily="18" charset="0"/>
              </a:rPr>
              <a:t>and the sale proceeds shall be repatriated to liquidate the outstanding ECB. </a:t>
            </a:r>
          </a:p>
          <a:p>
            <a:pPr marL="0" indent="0" algn="just">
              <a:spcBef>
                <a:spcPts val="0"/>
              </a:spcBef>
              <a:buNone/>
            </a:pPr>
            <a:r>
              <a:rPr lang="en-IN" sz="1200" dirty="0" smtClean="0">
                <a:latin typeface="Bookman Old Style" pitchFamily="18" charset="0"/>
              </a:rPr>
              <a:t> </a:t>
            </a:r>
          </a:p>
          <a:p>
            <a:pPr marL="0" indent="0" algn="just">
              <a:spcBef>
                <a:spcPts val="0"/>
              </a:spcBef>
              <a:buNone/>
            </a:pPr>
            <a:r>
              <a:rPr lang="en-IN" sz="1200" b="1" dirty="0" smtClean="0">
                <a:latin typeface="Bookman Old Style" pitchFamily="18" charset="0"/>
              </a:rPr>
              <a:t>(b) Creation of Charge on </a:t>
            </a:r>
            <a:r>
              <a:rPr lang="en-IN" sz="1200" b="1" dirty="0" smtClean="0">
                <a:solidFill>
                  <a:srgbClr val="FF0000"/>
                </a:solidFill>
                <a:latin typeface="Bookman Old Style" pitchFamily="18" charset="0"/>
              </a:rPr>
              <a:t>Movable Assets </a:t>
            </a:r>
            <a:endParaRPr lang="en-IN" sz="1200" dirty="0" smtClean="0">
              <a:solidFill>
                <a:srgbClr val="FF0000"/>
              </a:solidFill>
              <a:latin typeface="Bookman Old Style" pitchFamily="18" charset="0"/>
            </a:endParaRPr>
          </a:p>
          <a:p>
            <a:pPr marL="0" indent="0" algn="just">
              <a:spcBef>
                <a:spcPts val="0"/>
              </a:spcBef>
              <a:buNone/>
            </a:pPr>
            <a:r>
              <a:rPr lang="en-IN" sz="1200" dirty="0" smtClean="0">
                <a:latin typeface="Bookman Old Style" pitchFamily="18" charset="0"/>
              </a:rPr>
              <a:t>In the event of enforcement / invocation of the charge, the claim of the lender, whether the lender takes over the movable asset or otherwise, will be restricted to the outstanding claim against the ECB. </a:t>
            </a:r>
            <a:r>
              <a:rPr lang="en-IN" sz="1200" b="1" dirty="0" smtClean="0">
                <a:solidFill>
                  <a:srgbClr val="FF0000"/>
                </a:solidFill>
                <a:latin typeface="Bookman Old Style" pitchFamily="18" charset="0"/>
              </a:rPr>
              <a:t>Encumbered movable assets may also be taken out of the country</a:t>
            </a:r>
            <a:r>
              <a:rPr lang="en-IN" sz="1200" dirty="0" smtClean="0">
                <a:solidFill>
                  <a:srgbClr val="FF0000"/>
                </a:solidFill>
                <a:latin typeface="Bookman Old Style" pitchFamily="18" charset="0"/>
              </a:rPr>
              <a:t>.</a:t>
            </a:r>
            <a:r>
              <a:rPr lang="en-IN" sz="1200" dirty="0" smtClean="0">
                <a:latin typeface="Bookman Old Style" pitchFamily="18" charset="0"/>
              </a:rPr>
              <a:t> </a:t>
            </a:r>
            <a:endParaRPr lang="en-IN" sz="1200" dirty="0">
              <a:latin typeface="Bookman Old Style"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pPr algn="ctr"/>
            <a:r>
              <a:rPr lang="en-IN" sz="2000" b="1" dirty="0" smtClean="0">
                <a:solidFill>
                  <a:srgbClr val="FF0000"/>
                </a:solidFill>
                <a:latin typeface="Bookman Old Style" pitchFamily="18" charset="0"/>
              </a:rPr>
              <a:t>Security for External Commercial Borrowings...2/2</a:t>
            </a:r>
            <a:endParaRPr lang="en-IN" sz="2000" dirty="0">
              <a:solidFill>
                <a:srgbClr val="FF0000"/>
              </a:solidFill>
              <a:latin typeface="Bookman Old Style" pitchFamily="18" charset="0"/>
            </a:endParaRPr>
          </a:p>
        </p:txBody>
      </p:sp>
      <p:sp>
        <p:nvSpPr>
          <p:cNvPr id="3" name="Content Placeholder 2"/>
          <p:cNvSpPr>
            <a:spLocks noGrp="1"/>
          </p:cNvSpPr>
          <p:nvPr>
            <p:ph idx="1"/>
          </p:nvPr>
        </p:nvSpPr>
        <p:spPr>
          <a:xfrm>
            <a:off x="457200" y="685800"/>
            <a:ext cx="8229600" cy="6172200"/>
          </a:xfrm>
        </p:spPr>
        <p:txBody>
          <a:bodyPr>
            <a:noAutofit/>
          </a:bodyPr>
          <a:lstStyle/>
          <a:p>
            <a:pPr marL="0" indent="0" algn="just">
              <a:spcBef>
                <a:spcPts val="0"/>
              </a:spcBef>
              <a:buNone/>
            </a:pPr>
            <a:r>
              <a:rPr lang="en-IN" sz="1400" b="1" dirty="0" smtClean="0">
                <a:latin typeface="Bookman Old Style" pitchFamily="18" charset="0"/>
              </a:rPr>
              <a:t>(c) Creation of Charge over </a:t>
            </a:r>
            <a:r>
              <a:rPr lang="en-IN" sz="1400" b="1" dirty="0" smtClean="0">
                <a:solidFill>
                  <a:srgbClr val="FF0000"/>
                </a:solidFill>
                <a:latin typeface="Bookman Old Style" pitchFamily="18" charset="0"/>
              </a:rPr>
              <a:t>Financial Securities </a:t>
            </a:r>
            <a:endParaRPr lang="en-IN" sz="1400" dirty="0" smtClean="0">
              <a:solidFill>
                <a:srgbClr val="FF0000"/>
              </a:solidFill>
              <a:latin typeface="Bookman Old Style" pitchFamily="18" charset="0"/>
            </a:endParaRPr>
          </a:p>
          <a:p>
            <a:pPr marL="361950" indent="-361950" algn="just">
              <a:spcBef>
                <a:spcPts val="0"/>
              </a:spcBef>
              <a:buNone/>
            </a:pPr>
            <a:r>
              <a:rPr lang="en-IN" sz="1400" dirty="0" err="1" smtClean="0">
                <a:latin typeface="Bookman Old Style" pitchFamily="18" charset="0"/>
              </a:rPr>
              <a:t>i</a:t>
            </a:r>
            <a:r>
              <a:rPr lang="en-IN" sz="1400" dirty="0" smtClean="0">
                <a:latin typeface="Bookman Old Style" pitchFamily="18" charset="0"/>
              </a:rPr>
              <a:t>. 	</a:t>
            </a:r>
            <a:r>
              <a:rPr lang="en-IN" sz="1400" b="1" dirty="0" smtClean="0">
                <a:solidFill>
                  <a:srgbClr val="FF0000"/>
                </a:solidFill>
                <a:latin typeface="Bookman Old Style" pitchFamily="18" charset="0"/>
              </a:rPr>
              <a:t>Pledge of shares of the borrowing company</a:t>
            </a:r>
            <a:r>
              <a:rPr lang="en-IN" sz="1400" dirty="0" smtClean="0">
                <a:latin typeface="Bookman Old Style" pitchFamily="18" charset="0"/>
              </a:rPr>
              <a:t> held by the promoters as well as in domestic associate companies of the borrower will be </a:t>
            </a:r>
            <a:r>
              <a:rPr lang="en-IN" sz="1400" b="1" dirty="0" smtClean="0">
                <a:solidFill>
                  <a:srgbClr val="FF0000"/>
                </a:solidFill>
                <a:latin typeface="Bookman Old Style" pitchFamily="18" charset="0"/>
              </a:rPr>
              <a:t>permitted</a:t>
            </a:r>
            <a:r>
              <a:rPr lang="en-IN" sz="1400" dirty="0" smtClean="0">
                <a:solidFill>
                  <a:srgbClr val="FF0000"/>
                </a:solidFill>
                <a:latin typeface="Bookman Old Style" pitchFamily="18" charset="0"/>
              </a:rPr>
              <a:t>. </a:t>
            </a:r>
            <a:r>
              <a:rPr lang="en-IN" sz="1400" dirty="0" smtClean="0">
                <a:latin typeface="Bookman Old Style" pitchFamily="18" charset="0"/>
              </a:rPr>
              <a:t>Pledge on </a:t>
            </a:r>
            <a:r>
              <a:rPr lang="en-IN" sz="1400" b="1" dirty="0" smtClean="0">
                <a:latin typeface="Bookman Old Style" pitchFamily="18" charset="0"/>
              </a:rPr>
              <a:t>other financial securities, viz. bonds and debentures, Government Securities, Government Savings Certificates, deposit receipts of securities and units of the Unit Trust of India or of any mutual funds, standing in the name of ECB borrower/promoter, will also be permitted</a:t>
            </a:r>
            <a:r>
              <a:rPr lang="en-IN" sz="1400" dirty="0" smtClean="0">
                <a:latin typeface="Bookman Old Style" pitchFamily="18" charset="0"/>
              </a:rPr>
              <a:t>. </a:t>
            </a:r>
          </a:p>
          <a:p>
            <a:pPr marL="361950" indent="-361950" algn="just">
              <a:spcBef>
                <a:spcPts val="0"/>
              </a:spcBef>
              <a:buNone/>
            </a:pPr>
            <a:r>
              <a:rPr lang="en-IN" sz="1400" dirty="0" smtClean="0">
                <a:latin typeface="Bookman Old Style" pitchFamily="18" charset="0"/>
              </a:rPr>
              <a:t>ii. 	In addition, security interest over </a:t>
            </a:r>
            <a:r>
              <a:rPr lang="en-IN" sz="1400" b="1" dirty="0" smtClean="0">
                <a:latin typeface="Bookman Old Style" pitchFamily="18" charset="0"/>
              </a:rPr>
              <a:t>all current and future loan assets and all current assets including cash and cash equivalents, including Rupee accounts of the borrower with AD Category-I banks in India, standing in the name of the borrower/promoter, can be used as security for ECB</a:t>
            </a:r>
            <a:r>
              <a:rPr lang="en-IN" sz="1400" dirty="0" smtClean="0">
                <a:latin typeface="Bookman Old Style" pitchFamily="18" charset="0"/>
              </a:rPr>
              <a:t>. The Rupee accounts of the borrower/promoter can also be in the form of escrow arrangement or debt service reserve account. </a:t>
            </a:r>
          </a:p>
          <a:p>
            <a:pPr marL="361950" indent="-361950" algn="just">
              <a:spcBef>
                <a:spcPts val="0"/>
              </a:spcBef>
              <a:buNone/>
            </a:pPr>
            <a:r>
              <a:rPr lang="en-IN" sz="1400" dirty="0" smtClean="0">
                <a:latin typeface="Bookman Old Style" pitchFamily="18" charset="0"/>
              </a:rPr>
              <a:t>iii. 	In case of </a:t>
            </a:r>
            <a:r>
              <a:rPr lang="en-IN" sz="1400" b="1" dirty="0" smtClean="0">
                <a:solidFill>
                  <a:srgbClr val="FF0000"/>
                </a:solidFill>
                <a:latin typeface="Bookman Old Style" pitchFamily="18" charset="0"/>
              </a:rPr>
              <a:t>invocation of pledge</a:t>
            </a:r>
            <a:r>
              <a:rPr lang="en-IN" sz="1400" dirty="0" smtClean="0">
                <a:latin typeface="Bookman Old Style" pitchFamily="18" charset="0"/>
              </a:rPr>
              <a:t>, transfer of financial securities shall be in accordance with the </a:t>
            </a:r>
            <a:r>
              <a:rPr lang="en-IN" sz="1400" b="1" dirty="0" smtClean="0">
                <a:solidFill>
                  <a:srgbClr val="FF0000"/>
                </a:solidFill>
                <a:latin typeface="Bookman Old Style" pitchFamily="18" charset="0"/>
              </a:rPr>
              <a:t>extant FDI/FII policy</a:t>
            </a:r>
            <a:r>
              <a:rPr lang="en-IN" sz="1400" dirty="0" smtClean="0">
                <a:solidFill>
                  <a:srgbClr val="FF0000"/>
                </a:solidFill>
                <a:latin typeface="Bookman Old Style" pitchFamily="18" charset="0"/>
              </a:rPr>
              <a:t> </a:t>
            </a:r>
            <a:r>
              <a:rPr lang="en-IN" sz="1400" dirty="0" smtClean="0">
                <a:latin typeface="Bookman Old Style" pitchFamily="18" charset="0"/>
              </a:rPr>
              <a:t>including provisions relating to </a:t>
            </a:r>
            <a:r>
              <a:rPr lang="en-IN" sz="1400" dirty="0" err="1" smtClean="0">
                <a:latin typeface="Bookman Old Style" pitchFamily="18" charset="0"/>
              </a:rPr>
              <a:t>sectoral</a:t>
            </a:r>
            <a:r>
              <a:rPr lang="en-IN" sz="1400" dirty="0" smtClean="0">
                <a:latin typeface="Bookman Old Style" pitchFamily="18" charset="0"/>
              </a:rPr>
              <a:t> cap and pricing as applicable read with the Foreign Exchange Management (Transfer or Issue of Security by a Person Resident outside India) Regulations, 2000. </a:t>
            </a:r>
          </a:p>
          <a:p>
            <a:pPr marL="0" indent="0" algn="just">
              <a:spcBef>
                <a:spcPts val="0"/>
              </a:spcBef>
              <a:buNone/>
            </a:pPr>
            <a:r>
              <a:rPr lang="en-IN" sz="1400" dirty="0" smtClean="0">
                <a:latin typeface="Bookman Old Style" pitchFamily="18" charset="0"/>
              </a:rPr>
              <a:t> </a:t>
            </a:r>
          </a:p>
          <a:p>
            <a:pPr marL="0" indent="0" algn="just">
              <a:spcBef>
                <a:spcPts val="0"/>
              </a:spcBef>
              <a:buNone/>
            </a:pPr>
            <a:r>
              <a:rPr lang="en-IN" sz="1400" b="1" dirty="0" smtClean="0">
                <a:latin typeface="Bookman Old Style" pitchFamily="18" charset="0"/>
              </a:rPr>
              <a:t>(d) Issue of </a:t>
            </a:r>
            <a:r>
              <a:rPr lang="en-IN" sz="1400" b="1" dirty="0" smtClean="0">
                <a:solidFill>
                  <a:srgbClr val="FF0000"/>
                </a:solidFill>
                <a:latin typeface="Bookman Old Style" pitchFamily="18" charset="0"/>
              </a:rPr>
              <a:t>Corporate or Personal Guarantee </a:t>
            </a:r>
            <a:endParaRPr lang="en-IN" sz="1400" dirty="0" smtClean="0">
              <a:solidFill>
                <a:srgbClr val="FF0000"/>
              </a:solidFill>
              <a:latin typeface="Bookman Old Style" pitchFamily="18" charset="0"/>
            </a:endParaRPr>
          </a:p>
          <a:p>
            <a:pPr marL="361950" indent="-361950" algn="just">
              <a:spcBef>
                <a:spcPts val="0"/>
              </a:spcBef>
              <a:buNone/>
            </a:pPr>
            <a:r>
              <a:rPr lang="en-IN" sz="1400" dirty="0" err="1" smtClean="0">
                <a:latin typeface="Bookman Old Style" pitchFamily="18" charset="0"/>
              </a:rPr>
              <a:t>i</a:t>
            </a:r>
            <a:r>
              <a:rPr lang="en-IN" sz="1400" dirty="0" smtClean="0">
                <a:latin typeface="Bookman Old Style" pitchFamily="18" charset="0"/>
              </a:rPr>
              <a:t>. 	A copy of </a:t>
            </a:r>
            <a:r>
              <a:rPr lang="en-IN" sz="1400" b="1" dirty="0" smtClean="0">
                <a:solidFill>
                  <a:srgbClr val="FF0000"/>
                </a:solidFill>
                <a:latin typeface="Bookman Old Style" pitchFamily="18" charset="0"/>
              </a:rPr>
              <a:t>Board Resolution</a:t>
            </a:r>
            <a:r>
              <a:rPr lang="en-IN" sz="1400" dirty="0" smtClean="0">
                <a:solidFill>
                  <a:srgbClr val="FF0000"/>
                </a:solidFill>
                <a:latin typeface="Bookman Old Style" pitchFamily="18" charset="0"/>
              </a:rPr>
              <a:t> </a:t>
            </a:r>
            <a:r>
              <a:rPr lang="en-IN" sz="1400" dirty="0" smtClean="0">
                <a:latin typeface="Bookman Old Style" pitchFamily="18" charset="0"/>
              </a:rPr>
              <a:t>for the issue of corporate guarantee for the company issuing such guarantee, specifying name of the officials authorised to execute such guarantees on behalf of the company or in individual capacity should be obtained. </a:t>
            </a:r>
          </a:p>
          <a:p>
            <a:pPr marL="361950" indent="-361950" algn="just">
              <a:spcBef>
                <a:spcPts val="0"/>
              </a:spcBef>
              <a:buNone/>
            </a:pPr>
            <a:r>
              <a:rPr lang="en-IN" sz="1400" dirty="0" smtClean="0">
                <a:latin typeface="Bookman Old Style" pitchFamily="18" charset="0"/>
              </a:rPr>
              <a:t>ii. 	Specific requests from individuals to issue personal guarantee indicating details of the ECB should be obtained. </a:t>
            </a:r>
          </a:p>
          <a:p>
            <a:pPr marL="361950" indent="-361950" algn="just">
              <a:spcBef>
                <a:spcPts val="0"/>
              </a:spcBef>
              <a:buNone/>
            </a:pPr>
            <a:r>
              <a:rPr lang="en-IN" sz="1400" dirty="0" smtClean="0">
                <a:latin typeface="Bookman Old Style" pitchFamily="18" charset="0"/>
              </a:rPr>
              <a:t>iii. 	Such security shall be </a:t>
            </a:r>
            <a:r>
              <a:rPr lang="en-IN" sz="1400" b="1" dirty="0" smtClean="0">
                <a:solidFill>
                  <a:srgbClr val="FF0000"/>
                </a:solidFill>
                <a:latin typeface="Bookman Old Style" pitchFamily="18" charset="0"/>
              </a:rPr>
              <a:t>subject to provisions contained in the Foreign Exchange Management (Guarantees) Regulations</a:t>
            </a:r>
            <a:r>
              <a:rPr lang="en-IN" sz="1400" dirty="0" smtClean="0">
                <a:latin typeface="Bookman Old Style" pitchFamily="18" charset="0"/>
              </a:rPr>
              <a:t>, 2000.</a:t>
            </a:r>
          </a:p>
          <a:p>
            <a:pPr marL="0" indent="0" algn="just">
              <a:spcBef>
                <a:spcPts val="0"/>
              </a:spcBef>
              <a:buNone/>
            </a:pPr>
            <a:endParaRPr lang="en-US" sz="1400" dirty="0" smtClean="0">
              <a:latin typeface="Bookman Old Style" pitchFamily="18" charset="0"/>
            </a:endParaRPr>
          </a:p>
          <a:p>
            <a:pPr marL="0" indent="0" algn="just">
              <a:spcBef>
                <a:spcPts val="0"/>
              </a:spcBef>
              <a:buNone/>
            </a:pPr>
            <a:r>
              <a:rPr lang="en-IN" sz="1000" dirty="0" smtClean="0">
                <a:latin typeface="Bookman Old Style" pitchFamily="18" charset="0"/>
              </a:rPr>
              <a:t>Circular No. 55 dated January 01, 2015</a:t>
            </a:r>
            <a:endParaRPr lang="en-IN" sz="1000" dirty="0">
              <a:latin typeface="Bookman Old Style"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pPr algn="ctr"/>
            <a:r>
              <a:rPr lang="en-IN" sz="1600" b="1" dirty="0" smtClean="0">
                <a:solidFill>
                  <a:srgbClr val="FF0000"/>
                </a:solidFill>
                <a:latin typeface="Bookman Old Style" pitchFamily="18" charset="0"/>
              </a:rPr>
              <a:t>Foreign Exchange (Compounding Proceedings) Rules, 2000 (the Rules) - Compounding of Contraventions under FEMA, 1999...1/2</a:t>
            </a:r>
            <a:endParaRPr lang="en-IN" sz="1600" dirty="0">
              <a:solidFill>
                <a:srgbClr val="FF0000"/>
              </a:solidFill>
              <a:latin typeface="Bookman Old Style" pitchFamily="18" charset="0"/>
            </a:endParaRPr>
          </a:p>
        </p:txBody>
      </p:sp>
      <p:graphicFrame>
        <p:nvGraphicFramePr>
          <p:cNvPr id="4" name="Content Placeholder 3"/>
          <p:cNvGraphicFramePr>
            <a:graphicFrameLocks noGrp="1"/>
          </p:cNvGraphicFramePr>
          <p:nvPr>
            <p:ph idx="1"/>
          </p:nvPr>
        </p:nvGraphicFramePr>
        <p:xfrm>
          <a:off x="457200" y="685800"/>
          <a:ext cx="8229600" cy="5349240"/>
        </p:xfrm>
        <a:graphic>
          <a:graphicData uri="http://schemas.openxmlformats.org/drawingml/2006/table">
            <a:tbl>
              <a:tblPr firstRow="1" bandRow="1">
                <a:tableStyleId>{5C22544A-7EE6-4342-B048-85BDC9FD1C3A}</a:tableStyleId>
              </a:tblPr>
              <a:tblGrid>
                <a:gridCol w="533400"/>
                <a:gridCol w="3505200"/>
                <a:gridCol w="4191000"/>
              </a:tblGrid>
              <a:tr h="0">
                <a:tc gridSpan="3">
                  <a:txBody>
                    <a:bodyPr/>
                    <a:lstStyle/>
                    <a:p>
                      <a:pPr marL="0" marR="0" algn="just">
                        <a:lnSpc>
                          <a:spcPct val="100000"/>
                        </a:lnSpc>
                        <a:spcBef>
                          <a:spcPts val="0"/>
                        </a:spcBef>
                        <a:spcAft>
                          <a:spcPts val="0"/>
                        </a:spcAft>
                      </a:pPr>
                      <a:r>
                        <a:rPr kumimoji="0" lang="en-IN" sz="1350" b="0" kern="1200" dirty="0" smtClean="0">
                          <a:solidFill>
                            <a:schemeClr val="tx1"/>
                          </a:solidFill>
                          <a:latin typeface="Bookman Old Style" pitchFamily="18" charset="0"/>
                          <a:ea typeface="+mn-ea"/>
                          <a:cs typeface="+mn-cs"/>
                        </a:rPr>
                        <a:t>To</a:t>
                      </a:r>
                      <a:r>
                        <a:rPr kumimoji="0" lang="en-IN" sz="1350" b="1" kern="1200" dirty="0" smtClean="0">
                          <a:solidFill>
                            <a:schemeClr val="tx1"/>
                          </a:solidFill>
                          <a:latin typeface="Bookman Old Style" pitchFamily="18" charset="0"/>
                          <a:ea typeface="+mn-ea"/>
                          <a:cs typeface="+mn-cs"/>
                        </a:rPr>
                        <a:t> </a:t>
                      </a:r>
                      <a:r>
                        <a:rPr kumimoji="0" lang="en-IN" sz="1350" b="1" kern="1200" dirty="0" smtClean="0">
                          <a:solidFill>
                            <a:srgbClr val="FF0000"/>
                          </a:solidFill>
                          <a:latin typeface="Bookman Old Style" pitchFamily="18" charset="0"/>
                          <a:ea typeface="+mn-ea"/>
                          <a:cs typeface="+mn-cs"/>
                        </a:rPr>
                        <a:t>delegate further powers to Regional Offices </a:t>
                      </a:r>
                      <a:r>
                        <a:rPr kumimoji="0" lang="en-IN" sz="1350" b="1" kern="1200" dirty="0" smtClean="0">
                          <a:solidFill>
                            <a:schemeClr val="tx1"/>
                          </a:solidFill>
                          <a:latin typeface="Bookman Old Style" pitchFamily="18" charset="0"/>
                          <a:ea typeface="+mn-ea"/>
                          <a:cs typeface="+mn-cs"/>
                        </a:rPr>
                        <a:t>(Consolidated) </a:t>
                      </a:r>
                      <a:r>
                        <a:rPr kumimoji="0" lang="en-IN" sz="1350" b="0" kern="1200" dirty="0" smtClean="0">
                          <a:solidFill>
                            <a:schemeClr val="tx1"/>
                          </a:solidFill>
                          <a:latin typeface="Bookman Old Style" pitchFamily="18" charset="0"/>
                          <a:ea typeface="+mn-ea"/>
                          <a:cs typeface="+mn-cs"/>
                        </a:rPr>
                        <a:t>as under:</a:t>
                      </a:r>
                      <a:endParaRPr lang="en-IN" sz="1350" b="0" dirty="0">
                        <a:solidFill>
                          <a:schemeClr val="tx1"/>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IN" sz="1100" dirty="0">
                        <a:solidFill>
                          <a:schemeClr val="tx1"/>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IN" sz="1100" dirty="0">
                        <a:solidFill>
                          <a:schemeClr val="tx1"/>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dirty="0">
                          <a:latin typeface="Bookman Old Style"/>
                          <a:ea typeface="Times New Roman"/>
                          <a:cs typeface="Times New Roman"/>
                        </a:rPr>
                        <a:t>Sr. No.</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FEMA Regulation</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Brief Description of Contravention</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1</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Paragraph 9(1)(A) of Schedule I to </a:t>
                      </a:r>
                      <a:r>
                        <a:rPr lang="en-IN" sz="1350" b="1">
                          <a:latin typeface="Bookman Old Style"/>
                          <a:ea typeface="Times New Roman"/>
                          <a:cs typeface="Times New Roman"/>
                        </a:rPr>
                        <a:t>FEMA 20</a:t>
                      </a:r>
                      <a:r>
                        <a:rPr lang="en-IN" sz="1350">
                          <a:latin typeface="Bookman Old Style"/>
                          <a:ea typeface="Times New Roman"/>
                          <a:cs typeface="Times New Roman"/>
                        </a:rPr>
                        <a:t>/2000-RB dated May 3, 2000</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b="1" dirty="0">
                          <a:latin typeface="Bookman Old Style"/>
                          <a:ea typeface="Times New Roman"/>
                          <a:cs typeface="Times New Roman"/>
                        </a:rPr>
                        <a:t>Delay</a:t>
                      </a:r>
                      <a:r>
                        <a:rPr lang="en-IN" sz="1350" dirty="0">
                          <a:latin typeface="Bookman Old Style"/>
                          <a:ea typeface="Times New Roman"/>
                          <a:cs typeface="Times New Roman"/>
                        </a:rPr>
                        <a:t> in reporting </a:t>
                      </a:r>
                      <a:r>
                        <a:rPr lang="en-IN" sz="1350" b="1" dirty="0">
                          <a:latin typeface="Bookman Old Style"/>
                          <a:ea typeface="Times New Roman"/>
                          <a:cs typeface="Times New Roman"/>
                        </a:rPr>
                        <a:t>inward remittance received for issue of shares</a:t>
                      </a:r>
                      <a:r>
                        <a:rPr lang="en-IN" sz="1350" dirty="0">
                          <a:latin typeface="Bookman Old Style"/>
                          <a:ea typeface="Times New Roman"/>
                          <a:cs typeface="Times New Roman"/>
                        </a:rPr>
                        <a:t>.</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2</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dirty="0">
                          <a:latin typeface="Bookman Old Style"/>
                          <a:ea typeface="Times New Roman"/>
                          <a:cs typeface="Times New Roman"/>
                        </a:rPr>
                        <a:t>Paragraph 9(1)(B) of Schedule I to </a:t>
                      </a:r>
                      <a:r>
                        <a:rPr lang="en-IN" sz="1350" b="1" dirty="0">
                          <a:latin typeface="Bookman Old Style"/>
                          <a:ea typeface="Times New Roman"/>
                          <a:cs typeface="Times New Roman"/>
                        </a:rPr>
                        <a:t>FEMA 20</a:t>
                      </a:r>
                      <a:r>
                        <a:rPr lang="en-IN" sz="1350" dirty="0">
                          <a:latin typeface="Bookman Old Style"/>
                          <a:ea typeface="Times New Roman"/>
                          <a:cs typeface="Times New Roman"/>
                        </a:rPr>
                        <a:t>/2000-RB dated May 3, 2000</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b="1" dirty="0">
                          <a:latin typeface="Bookman Old Style"/>
                          <a:ea typeface="Times New Roman"/>
                          <a:cs typeface="Times New Roman"/>
                        </a:rPr>
                        <a:t>Delay in filing form FC(GPR)</a:t>
                      </a:r>
                      <a:r>
                        <a:rPr lang="en-IN" sz="1350" dirty="0">
                          <a:latin typeface="Bookman Old Style"/>
                          <a:ea typeface="Times New Roman"/>
                          <a:cs typeface="Times New Roman"/>
                        </a:rPr>
                        <a:t> after issue of shares.</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3</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dirty="0">
                          <a:latin typeface="Bookman Old Style"/>
                          <a:ea typeface="Times New Roman"/>
                          <a:cs typeface="Times New Roman"/>
                        </a:rPr>
                        <a:t>Paragraph 8 of Schedule I to </a:t>
                      </a:r>
                      <a:r>
                        <a:rPr lang="en-IN" sz="1350" b="1" dirty="0">
                          <a:latin typeface="Bookman Old Style"/>
                          <a:ea typeface="Times New Roman"/>
                          <a:cs typeface="Times New Roman"/>
                        </a:rPr>
                        <a:t>FEMA 20</a:t>
                      </a:r>
                      <a:r>
                        <a:rPr lang="en-IN" sz="1350" dirty="0">
                          <a:latin typeface="Bookman Old Style"/>
                          <a:ea typeface="Times New Roman"/>
                          <a:cs typeface="Times New Roman"/>
                        </a:rPr>
                        <a:t>/2000-RB dated May 3, 2000</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b="1" dirty="0">
                          <a:latin typeface="Bookman Old Style"/>
                          <a:ea typeface="Times New Roman"/>
                          <a:cs typeface="Times New Roman"/>
                        </a:rPr>
                        <a:t>Delay in issue of shares/refund of share application money beyond 180 days</a:t>
                      </a:r>
                      <a:r>
                        <a:rPr lang="en-IN" sz="1350" dirty="0">
                          <a:latin typeface="Bookman Old Style"/>
                          <a:ea typeface="Times New Roman"/>
                          <a:cs typeface="Times New Roman"/>
                        </a:rPr>
                        <a:t>, mode of receipt of funds, etc.</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4</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Paragraph 5 of Schedule I to </a:t>
                      </a:r>
                      <a:r>
                        <a:rPr lang="en-IN" sz="1350" b="1">
                          <a:latin typeface="Bookman Old Style"/>
                          <a:ea typeface="Times New Roman"/>
                          <a:cs typeface="Times New Roman"/>
                        </a:rPr>
                        <a:t>FEMA 20</a:t>
                      </a:r>
                      <a:r>
                        <a:rPr lang="en-IN" sz="1350">
                          <a:latin typeface="Bookman Old Style"/>
                          <a:ea typeface="Times New Roman"/>
                          <a:cs typeface="Times New Roman"/>
                        </a:rPr>
                        <a:t>/2000-RB dated May 3, 2000</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b="1" dirty="0">
                          <a:latin typeface="Bookman Old Style"/>
                          <a:ea typeface="Times New Roman"/>
                          <a:cs typeface="Times New Roman"/>
                        </a:rPr>
                        <a:t>Violation of pricing guidelines</a:t>
                      </a:r>
                      <a:r>
                        <a:rPr lang="en-IN" sz="1350" dirty="0">
                          <a:latin typeface="Bookman Old Style"/>
                          <a:ea typeface="Times New Roman"/>
                          <a:cs typeface="Times New Roman"/>
                        </a:rPr>
                        <a:t> for issue of shares.</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5</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Regulation 2(ii) read with Regulation  5(1) of </a:t>
                      </a:r>
                      <a:r>
                        <a:rPr lang="en-IN" sz="1350" b="1">
                          <a:latin typeface="Bookman Old Style"/>
                          <a:ea typeface="Times New Roman"/>
                          <a:cs typeface="Times New Roman"/>
                        </a:rPr>
                        <a:t>FEMA 20</a:t>
                      </a:r>
                      <a:r>
                        <a:rPr lang="en-IN" sz="1350">
                          <a:latin typeface="Bookman Old Style"/>
                          <a:ea typeface="Times New Roman"/>
                          <a:cs typeface="Times New Roman"/>
                        </a:rPr>
                        <a:t>/2000-RB dated May 3, 2000</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b="1" dirty="0">
                          <a:latin typeface="Bookman Old Style"/>
                          <a:ea typeface="Times New Roman"/>
                          <a:cs typeface="Times New Roman"/>
                        </a:rPr>
                        <a:t>Issue of ineligible instruments</a:t>
                      </a:r>
                      <a:r>
                        <a:rPr lang="en-IN" sz="1350" dirty="0">
                          <a:latin typeface="Bookman Old Style"/>
                          <a:ea typeface="Times New Roman"/>
                          <a:cs typeface="Times New Roman"/>
                        </a:rPr>
                        <a:t> such as non-convertible debentures, partly paid shares, shares with </a:t>
                      </a:r>
                      <a:r>
                        <a:rPr lang="en-IN" sz="1350" dirty="0" err="1">
                          <a:latin typeface="Bookman Old Style"/>
                          <a:ea typeface="Times New Roman"/>
                          <a:cs typeface="Times New Roman"/>
                        </a:rPr>
                        <a:t>optionality</a:t>
                      </a:r>
                      <a:r>
                        <a:rPr lang="en-IN" sz="1350" dirty="0">
                          <a:latin typeface="Bookman Old Style"/>
                          <a:ea typeface="Times New Roman"/>
                          <a:cs typeface="Times New Roman"/>
                        </a:rPr>
                        <a:t> clause, etc.</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6</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Paragraph 2 or 3 of Schedule I to </a:t>
                      </a:r>
                      <a:r>
                        <a:rPr lang="en-IN" sz="1350" b="1">
                          <a:latin typeface="Bookman Old Style"/>
                          <a:ea typeface="Times New Roman"/>
                          <a:cs typeface="Times New Roman"/>
                        </a:rPr>
                        <a:t>FEMA 20</a:t>
                      </a:r>
                      <a:r>
                        <a:rPr lang="en-IN" sz="1350">
                          <a:latin typeface="Bookman Old Style"/>
                          <a:ea typeface="Times New Roman"/>
                          <a:cs typeface="Times New Roman"/>
                        </a:rPr>
                        <a:t>/2000-RB dated May 3, 2000</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Issue of shares </a:t>
                      </a:r>
                      <a:r>
                        <a:rPr lang="en-IN" sz="1350" b="1">
                          <a:latin typeface="Bookman Old Style"/>
                          <a:ea typeface="Times New Roman"/>
                          <a:cs typeface="Times New Roman"/>
                        </a:rPr>
                        <a:t>without approval of RBI or FIPB</a:t>
                      </a:r>
                      <a:r>
                        <a:rPr lang="en-IN" sz="1350">
                          <a:latin typeface="Bookman Old Style"/>
                          <a:ea typeface="Times New Roman"/>
                          <a:cs typeface="Times New Roman"/>
                        </a:rPr>
                        <a:t> respectively, wherever required.</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7</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Regulation 10A (b)(i) read with paragraph 10  of  Schedule  I  to  </a:t>
                      </a:r>
                      <a:r>
                        <a:rPr lang="en-IN" sz="1350" b="1">
                          <a:latin typeface="Bookman Old Style"/>
                          <a:ea typeface="Times New Roman"/>
                          <a:cs typeface="Times New Roman"/>
                        </a:rPr>
                        <a:t>FEMA  20</a:t>
                      </a:r>
                      <a:r>
                        <a:rPr lang="en-IN" sz="1350">
                          <a:latin typeface="Bookman Old Style"/>
                          <a:ea typeface="Times New Roman"/>
                          <a:cs typeface="Times New Roman"/>
                        </a:rPr>
                        <a:t>/2000-RB dated May 3, 2000</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b="1" dirty="0">
                          <a:latin typeface="Bookman Old Style"/>
                          <a:ea typeface="Times New Roman"/>
                          <a:cs typeface="Times New Roman"/>
                        </a:rPr>
                        <a:t>Delay in submission of form FC-TRS</a:t>
                      </a:r>
                      <a:r>
                        <a:rPr lang="en-IN" sz="1350" dirty="0">
                          <a:latin typeface="Bookman Old Style"/>
                          <a:ea typeface="Times New Roman"/>
                          <a:cs typeface="Times New Roman"/>
                        </a:rPr>
                        <a:t> on transfer of shares from Resident to Non-Resident.</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8</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Regulation 10B (2) read with paragraph 10 of Schedule I to </a:t>
                      </a:r>
                      <a:r>
                        <a:rPr lang="en-IN" sz="1350" b="1">
                          <a:latin typeface="Bookman Old Style"/>
                          <a:ea typeface="Times New Roman"/>
                          <a:cs typeface="Times New Roman"/>
                        </a:rPr>
                        <a:t>FEMA 20</a:t>
                      </a:r>
                      <a:r>
                        <a:rPr lang="en-IN" sz="1350">
                          <a:latin typeface="Bookman Old Style"/>
                          <a:ea typeface="Times New Roman"/>
                          <a:cs typeface="Times New Roman"/>
                        </a:rPr>
                        <a:t>/2000-RB dated May 3, 2000</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b="1" dirty="0">
                          <a:latin typeface="Bookman Old Style"/>
                          <a:ea typeface="Times New Roman"/>
                          <a:cs typeface="Times New Roman"/>
                        </a:rPr>
                        <a:t>Delay in submission of form FC-TRS</a:t>
                      </a:r>
                      <a:r>
                        <a:rPr lang="en-IN" sz="1350" dirty="0">
                          <a:latin typeface="Bookman Old Style"/>
                          <a:ea typeface="Times New Roman"/>
                          <a:cs typeface="Times New Roman"/>
                        </a:rPr>
                        <a:t> on transfer of shares from Non-Resident to Resident.</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nSpc>
                          <a:spcPct val="100000"/>
                        </a:lnSpc>
                        <a:spcBef>
                          <a:spcPts val="0"/>
                        </a:spcBef>
                        <a:spcAft>
                          <a:spcPts val="0"/>
                        </a:spcAft>
                      </a:pPr>
                      <a:r>
                        <a:rPr lang="en-IN" sz="1350">
                          <a:latin typeface="Bookman Old Style"/>
                          <a:ea typeface="Times New Roman"/>
                          <a:cs typeface="Times New Roman"/>
                        </a:rPr>
                        <a:t>9</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a:latin typeface="Bookman Old Style"/>
                          <a:ea typeface="Times New Roman"/>
                          <a:cs typeface="Times New Roman"/>
                        </a:rPr>
                        <a:t>Regulation 4 of </a:t>
                      </a:r>
                      <a:r>
                        <a:rPr lang="en-IN" sz="1350" b="1">
                          <a:latin typeface="Bookman Old Style"/>
                          <a:ea typeface="Times New Roman"/>
                          <a:cs typeface="Times New Roman"/>
                        </a:rPr>
                        <a:t>FEMA 20</a:t>
                      </a:r>
                      <a:r>
                        <a:rPr lang="en-IN" sz="1350">
                          <a:latin typeface="Bookman Old Style"/>
                          <a:ea typeface="Times New Roman"/>
                          <a:cs typeface="Times New Roman"/>
                        </a:rPr>
                        <a:t>/2000-RB dated May 3, 2000</a:t>
                      </a:r>
                      <a:endParaRPr lang="en-IN" sz="135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IN" sz="1350" dirty="0">
                          <a:latin typeface="Bookman Old Style"/>
                          <a:ea typeface="Times New Roman"/>
                          <a:cs typeface="Times New Roman"/>
                        </a:rPr>
                        <a:t>Taking on record transfer of shares by investee company, </a:t>
                      </a:r>
                      <a:r>
                        <a:rPr lang="en-IN" sz="1350" b="1" dirty="0">
                          <a:latin typeface="Bookman Old Style"/>
                          <a:ea typeface="Times New Roman"/>
                          <a:cs typeface="Times New Roman"/>
                        </a:rPr>
                        <a:t>in the absence of certified from FC- TRS</a:t>
                      </a:r>
                      <a:r>
                        <a:rPr lang="en-IN" sz="1350" dirty="0">
                          <a:latin typeface="Bookman Old Style"/>
                          <a:ea typeface="Times New Roman"/>
                          <a:cs typeface="Times New Roman"/>
                        </a:rPr>
                        <a:t>.</a:t>
                      </a:r>
                      <a:endParaRPr lang="en-IN" sz="135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pPr algn="ctr"/>
            <a:r>
              <a:rPr lang="en-IN" sz="1600" b="1" dirty="0" smtClean="0">
                <a:solidFill>
                  <a:srgbClr val="FF0000"/>
                </a:solidFill>
                <a:latin typeface="Bookman Old Style" pitchFamily="18" charset="0"/>
              </a:rPr>
              <a:t>Foreign Exchange (Compounding Proceedings) Rules, 2000 (the Rules) - Compounding of Contraventions under FEMA, 1999 ...2/2</a:t>
            </a:r>
            <a:endParaRPr lang="en-IN" sz="1600" dirty="0">
              <a:solidFill>
                <a:srgbClr val="FF0000"/>
              </a:solidFill>
              <a:latin typeface="Bookman Old Style" pitchFamily="18" charset="0"/>
            </a:endParaRPr>
          </a:p>
        </p:txBody>
      </p:sp>
      <p:graphicFrame>
        <p:nvGraphicFramePr>
          <p:cNvPr id="4" name="Content Placeholder 3"/>
          <p:cNvGraphicFramePr>
            <a:graphicFrameLocks noGrp="1"/>
          </p:cNvGraphicFramePr>
          <p:nvPr>
            <p:ph idx="1"/>
          </p:nvPr>
        </p:nvGraphicFramePr>
        <p:xfrm>
          <a:off x="457200" y="685800"/>
          <a:ext cx="8229600" cy="5745480"/>
        </p:xfrm>
        <a:graphic>
          <a:graphicData uri="http://schemas.openxmlformats.org/drawingml/2006/table">
            <a:tbl>
              <a:tblPr firstRow="1" bandRow="1">
                <a:tableStyleId>{5C22544A-7EE6-4342-B048-85BDC9FD1C3A}</a:tableStyleId>
              </a:tblPr>
              <a:tblGrid>
                <a:gridCol w="685800"/>
                <a:gridCol w="2895600"/>
                <a:gridCol w="4648200"/>
              </a:tblGrid>
              <a:tr h="0">
                <a:tc gridSpan="3">
                  <a:txBody>
                    <a:bodyPr/>
                    <a:lstStyle/>
                    <a:p>
                      <a:pPr marL="0" marR="0" algn="just">
                        <a:lnSpc>
                          <a:spcPct val="100000"/>
                        </a:lnSpc>
                        <a:spcBef>
                          <a:spcPts val="0"/>
                        </a:spcBef>
                        <a:spcAft>
                          <a:spcPts val="0"/>
                        </a:spcAft>
                      </a:pPr>
                      <a:r>
                        <a:rPr kumimoji="0" lang="en-IN" sz="1300" b="0" kern="1200" dirty="0" smtClean="0">
                          <a:solidFill>
                            <a:schemeClr val="tx1"/>
                          </a:solidFill>
                          <a:latin typeface="Bookman Old Style" pitchFamily="18" charset="0"/>
                          <a:ea typeface="+mn-ea"/>
                          <a:cs typeface="+mn-cs"/>
                        </a:rPr>
                        <a:t>The work of </a:t>
                      </a:r>
                      <a:r>
                        <a:rPr kumimoji="0" lang="en-IN" sz="1300" b="1" kern="1200" dirty="0" smtClean="0">
                          <a:solidFill>
                            <a:schemeClr val="tx1"/>
                          </a:solidFill>
                          <a:latin typeface="Bookman Old Style" pitchFamily="18" charset="0"/>
                          <a:ea typeface="+mn-ea"/>
                          <a:cs typeface="+mn-cs"/>
                        </a:rPr>
                        <a:t>three divisions of Foreign Investment Division </a:t>
                      </a:r>
                      <a:r>
                        <a:rPr kumimoji="0" lang="en-IN" sz="1300" b="0" kern="1200" dirty="0" smtClean="0">
                          <a:solidFill>
                            <a:schemeClr val="tx1"/>
                          </a:solidFill>
                          <a:latin typeface="Bookman Old Style" pitchFamily="18" charset="0"/>
                          <a:ea typeface="+mn-ea"/>
                          <a:cs typeface="+mn-cs"/>
                        </a:rPr>
                        <a:t>(FID) viz. </a:t>
                      </a:r>
                      <a:r>
                        <a:rPr kumimoji="0" lang="en-IN" sz="1300" b="1" kern="1200" dirty="0" smtClean="0">
                          <a:solidFill>
                            <a:srgbClr val="FF0000"/>
                          </a:solidFill>
                          <a:latin typeface="Bookman Old Style" pitchFamily="18" charset="0"/>
                          <a:ea typeface="+mn-ea"/>
                          <a:cs typeface="+mn-cs"/>
                        </a:rPr>
                        <a:t>Liaison/ Branch/ Project office(LO/ BO/ PO) division, Non Resident Foreign Account Division</a:t>
                      </a:r>
                      <a:r>
                        <a:rPr kumimoji="0" lang="en-IN" sz="1300" b="0" kern="1200" dirty="0" smtClean="0">
                          <a:solidFill>
                            <a:schemeClr val="tx1"/>
                          </a:solidFill>
                          <a:latin typeface="Bookman Old Style" pitchFamily="18" charset="0"/>
                          <a:ea typeface="+mn-ea"/>
                          <a:cs typeface="+mn-cs"/>
                        </a:rPr>
                        <a:t> (NRFAD) and Immovable Property (IP) Division has been transferred to FED, CO Cell, Reserve Bank of India, 6, </a:t>
                      </a:r>
                      <a:r>
                        <a:rPr kumimoji="0" lang="en-IN" sz="1300" b="0" kern="1200" dirty="0" err="1" smtClean="0">
                          <a:solidFill>
                            <a:schemeClr val="tx1"/>
                          </a:solidFill>
                          <a:latin typeface="Bookman Old Style" pitchFamily="18" charset="0"/>
                          <a:ea typeface="+mn-ea"/>
                          <a:cs typeface="+mn-cs"/>
                        </a:rPr>
                        <a:t>Sansad</a:t>
                      </a:r>
                      <a:r>
                        <a:rPr kumimoji="0" lang="en-IN" sz="1300" b="0" kern="1200" dirty="0" smtClean="0">
                          <a:solidFill>
                            <a:schemeClr val="tx1"/>
                          </a:solidFill>
                          <a:latin typeface="Bookman Old Style" pitchFamily="18" charset="0"/>
                          <a:ea typeface="+mn-ea"/>
                          <a:cs typeface="+mn-cs"/>
                        </a:rPr>
                        <a:t> </a:t>
                      </a:r>
                      <a:r>
                        <a:rPr kumimoji="0" lang="en-IN" sz="1300" b="0" kern="1200" dirty="0" err="1" smtClean="0">
                          <a:solidFill>
                            <a:schemeClr val="tx1"/>
                          </a:solidFill>
                          <a:latin typeface="Bookman Old Style" pitchFamily="18" charset="0"/>
                          <a:ea typeface="+mn-ea"/>
                          <a:cs typeface="+mn-cs"/>
                        </a:rPr>
                        <a:t>Marg</a:t>
                      </a:r>
                      <a:r>
                        <a:rPr kumimoji="0" lang="en-IN" sz="1300" b="0" kern="1200" dirty="0" smtClean="0">
                          <a:solidFill>
                            <a:schemeClr val="tx1"/>
                          </a:solidFill>
                          <a:latin typeface="Bookman Old Style" pitchFamily="18" charset="0"/>
                          <a:ea typeface="+mn-ea"/>
                          <a:cs typeface="+mn-cs"/>
                        </a:rPr>
                        <a:t>, New Delhi- 110001 with effect from July 15, 2014. Accordingly, the officers attached to the FED, CO Cell, New Delhi office are now authorised to compound the </a:t>
                      </a:r>
                      <a:r>
                        <a:rPr kumimoji="0" lang="en-IN" sz="1300" b="1" kern="1200" dirty="0" smtClean="0">
                          <a:solidFill>
                            <a:srgbClr val="FF0000"/>
                          </a:solidFill>
                          <a:latin typeface="Bookman Old Style" pitchFamily="18" charset="0"/>
                          <a:ea typeface="+mn-ea"/>
                          <a:cs typeface="+mn-cs"/>
                        </a:rPr>
                        <a:t>contraventions</a:t>
                      </a:r>
                      <a:r>
                        <a:rPr kumimoji="0" lang="en-IN" sz="1300" b="0" kern="1200" dirty="0" smtClean="0">
                          <a:solidFill>
                            <a:schemeClr val="tx1"/>
                          </a:solidFill>
                          <a:latin typeface="Bookman Old Style" pitchFamily="18" charset="0"/>
                          <a:ea typeface="+mn-ea"/>
                          <a:cs typeface="+mn-cs"/>
                        </a:rPr>
                        <a:t> as under:</a:t>
                      </a:r>
                      <a:endParaRPr lang="en-IN" sz="1300" b="0" dirty="0">
                        <a:solidFill>
                          <a:schemeClr val="tx1"/>
                        </a:solidFill>
                        <a:latin typeface="Bookman Old Style" pitchFamily="18" charset="0"/>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15000"/>
                        </a:lnSpc>
                        <a:spcBef>
                          <a:spcPts val="0"/>
                        </a:spcBef>
                        <a:spcAft>
                          <a:spcPts val="0"/>
                        </a:spcAft>
                      </a:pPr>
                      <a:endParaRPr lang="en-IN" sz="1100" dirty="0">
                        <a:solidFill>
                          <a:schemeClr val="tx1"/>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IN" sz="1100" dirty="0">
                        <a:solidFill>
                          <a:schemeClr val="tx1"/>
                        </a:solidFill>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07">
                <a:tc>
                  <a:txBody>
                    <a:bodyPr/>
                    <a:lstStyle/>
                    <a:p>
                      <a:pPr marL="0" marR="0" algn="just">
                        <a:lnSpc>
                          <a:spcPct val="100000"/>
                        </a:lnSpc>
                        <a:spcBef>
                          <a:spcPts val="0"/>
                        </a:spcBef>
                        <a:spcAft>
                          <a:spcPts val="0"/>
                        </a:spcAft>
                      </a:pPr>
                      <a:r>
                        <a:rPr lang="en-IN" sz="1300" b="1" spc="-10" dirty="0">
                          <a:latin typeface="Bookman Old Style" pitchFamily="18" charset="0"/>
                          <a:ea typeface="Arial"/>
                          <a:cs typeface="Arial"/>
                        </a:rPr>
                        <a:t>Sr. </a:t>
                      </a:r>
                      <a:r>
                        <a:rPr lang="en-IN" sz="1300" b="1" spc="-15" dirty="0">
                          <a:latin typeface="Bookman Old Style" pitchFamily="18" charset="0"/>
                          <a:ea typeface="Arial"/>
                          <a:cs typeface="Arial"/>
                        </a:rPr>
                        <a:t>No.</a:t>
                      </a:r>
                      <a:endParaRPr lang="en-IN" sz="13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b="1" spc="10" dirty="0">
                          <a:latin typeface="Bookman Old Style" pitchFamily="18" charset="0"/>
                          <a:ea typeface="Arial"/>
                          <a:cs typeface="Arial"/>
                        </a:rPr>
                        <a:t>F</a:t>
                      </a:r>
                      <a:r>
                        <a:rPr lang="en-IN" sz="1300" b="1" spc="-10" dirty="0">
                          <a:latin typeface="Bookman Old Style" pitchFamily="18" charset="0"/>
                          <a:ea typeface="Arial"/>
                          <a:cs typeface="Arial"/>
                        </a:rPr>
                        <a:t>E</a:t>
                      </a:r>
                      <a:r>
                        <a:rPr lang="en-IN" sz="1300" b="1" spc="-20" dirty="0">
                          <a:latin typeface="Bookman Old Style" pitchFamily="18" charset="0"/>
                          <a:ea typeface="Arial"/>
                          <a:cs typeface="Arial"/>
                        </a:rPr>
                        <a:t>M</a:t>
                      </a:r>
                      <a:r>
                        <a:rPr lang="en-IN" sz="1300" b="1" dirty="0">
                          <a:latin typeface="Bookman Old Style" pitchFamily="18" charset="0"/>
                          <a:ea typeface="Arial"/>
                          <a:cs typeface="Arial"/>
                        </a:rPr>
                        <a:t>A</a:t>
                      </a:r>
                      <a:r>
                        <a:rPr lang="en-IN" sz="1300" b="1" spc="-70" dirty="0">
                          <a:latin typeface="Bookman Old Style" pitchFamily="18" charset="0"/>
                          <a:ea typeface="Arial"/>
                          <a:cs typeface="Arial"/>
                        </a:rPr>
                        <a:t> </a:t>
                      </a:r>
                      <a:r>
                        <a:rPr lang="en-IN" sz="1300" b="1" spc="-25" dirty="0">
                          <a:latin typeface="Bookman Old Style" pitchFamily="18" charset="0"/>
                          <a:ea typeface="Arial"/>
                          <a:cs typeface="Arial"/>
                        </a:rPr>
                        <a:t>No</a:t>
                      </a:r>
                      <a:r>
                        <a:rPr lang="en-IN" sz="1300" b="1" spc="5" dirty="0">
                          <a:latin typeface="Bookman Old Style" pitchFamily="18" charset="0"/>
                          <a:ea typeface="Arial"/>
                          <a:cs typeface="Arial"/>
                        </a:rPr>
                        <a:t>t</a:t>
                      </a:r>
                      <a:r>
                        <a:rPr lang="en-IN" sz="1300" b="1" spc="-30" dirty="0">
                          <a:latin typeface="Bookman Old Style" pitchFamily="18" charset="0"/>
                          <a:ea typeface="Arial"/>
                          <a:cs typeface="Arial"/>
                        </a:rPr>
                        <a:t>i</a:t>
                      </a:r>
                      <a:r>
                        <a:rPr lang="en-IN" sz="1300" b="1" spc="5" dirty="0">
                          <a:latin typeface="Bookman Old Style" pitchFamily="18" charset="0"/>
                          <a:ea typeface="Arial"/>
                          <a:cs typeface="Arial"/>
                        </a:rPr>
                        <a:t>f</a:t>
                      </a:r>
                      <a:r>
                        <a:rPr lang="en-IN" sz="1300" b="1" spc="-25" dirty="0">
                          <a:latin typeface="Bookman Old Style" pitchFamily="18" charset="0"/>
                          <a:ea typeface="Arial"/>
                          <a:cs typeface="Arial"/>
                        </a:rPr>
                        <a:t>ic</a:t>
                      </a:r>
                      <a:r>
                        <a:rPr lang="en-IN" sz="1300" b="1" spc="5" dirty="0">
                          <a:latin typeface="Bookman Old Style" pitchFamily="18" charset="0"/>
                          <a:ea typeface="Arial"/>
                          <a:cs typeface="Arial"/>
                        </a:rPr>
                        <a:t>a</a:t>
                      </a:r>
                      <a:r>
                        <a:rPr lang="en-IN" sz="1300" b="1" spc="-30" dirty="0">
                          <a:latin typeface="Bookman Old Style" pitchFamily="18" charset="0"/>
                          <a:ea typeface="Arial"/>
                          <a:cs typeface="Arial"/>
                        </a:rPr>
                        <a:t>ti</a:t>
                      </a:r>
                      <a:r>
                        <a:rPr lang="en-IN" sz="1300" b="1" spc="15" dirty="0">
                          <a:latin typeface="Bookman Old Style" pitchFamily="18" charset="0"/>
                          <a:ea typeface="Arial"/>
                          <a:cs typeface="Arial"/>
                        </a:rPr>
                        <a:t>o</a:t>
                      </a:r>
                      <a:r>
                        <a:rPr lang="en-IN" sz="1300" b="1" dirty="0">
                          <a:latin typeface="Bookman Old Style" pitchFamily="18" charset="0"/>
                          <a:ea typeface="Arial"/>
                          <a:cs typeface="Arial"/>
                        </a:rPr>
                        <a:t>n</a:t>
                      </a:r>
                      <a:endParaRPr lang="en-IN" sz="13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b="1" spc="10">
                          <a:latin typeface="Bookman Old Style" pitchFamily="18" charset="0"/>
                          <a:ea typeface="Arial"/>
                          <a:cs typeface="Arial"/>
                        </a:rPr>
                        <a:t>B</a:t>
                      </a:r>
                      <a:r>
                        <a:rPr lang="en-IN" sz="1300" b="1" spc="-25">
                          <a:latin typeface="Bookman Old Style" pitchFamily="18" charset="0"/>
                          <a:ea typeface="Arial"/>
                          <a:cs typeface="Arial"/>
                        </a:rPr>
                        <a:t>r</a:t>
                      </a:r>
                      <a:r>
                        <a:rPr lang="en-IN" sz="1300" b="1" spc="10">
                          <a:latin typeface="Bookman Old Style" pitchFamily="18" charset="0"/>
                          <a:ea typeface="Arial"/>
                          <a:cs typeface="Arial"/>
                        </a:rPr>
                        <a:t>i</a:t>
                      </a:r>
                      <a:r>
                        <a:rPr lang="en-IN" sz="1300" b="1" spc="-35">
                          <a:latin typeface="Bookman Old Style" pitchFamily="18" charset="0"/>
                          <a:ea typeface="Arial"/>
                          <a:cs typeface="Arial"/>
                        </a:rPr>
                        <a:t>e</a:t>
                      </a:r>
                      <a:r>
                        <a:rPr lang="en-IN" sz="1300" b="1">
                          <a:latin typeface="Bookman Old Style" pitchFamily="18" charset="0"/>
                          <a:ea typeface="Arial"/>
                          <a:cs typeface="Arial"/>
                        </a:rPr>
                        <a:t>f</a:t>
                      </a:r>
                      <a:r>
                        <a:rPr lang="en-IN" sz="1300" b="1" spc="-45">
                          <a:latin typeface="Bookman Old Style" pitchFamily="18" charset="0"/>
                          <a:ea typeface="Arial"/>
                          <a:cs typeface="Arial"/>
                        </a:rPr>
                        <a:t> </a:t>
                      </a:r>
                      <a:r>
                        <a:rPr lang="en-IN" sz="1300" b="1" spc="-30">
                          <a:latin typeface="Bookman Old Style" pitchFamily="18" charset="0"/>
                          <a:ea typeface="Arial"/>
                          <a:cs typeface="Arial"/>
                        </a:rPr>
                        <a:t>D</a:t>
                      </a:r>
                      <a:r>
                        <a:rPr lang="en-IN" sz="1300" b="1" spc="10">
                          <a:latin typeface="Bookman Old Style" pitchFamily="18" charset="0"/>
                          <a:ea typeface="Arial"/>
                          <a:cs typeface="Arial"/>
                        </a:rPr>
                        <a:t>e</a:t>
                      </a:r>
                      <a:r>
                        <a:rPr lang="en-IN" sz="1300" b="1" spc="-30">
                          <a:latin typeface="Bookman Old Style" pitchFamily="18" charset="0"/>
                          <a:ea typeface="Arial"/>
                          <a:cs typeface="Arial"/>
                        </a:rPr>
                        <a:t>s</a:t>
                      </a:r>
                      <a:r>
                        <a:rPr lang="en-IN" sz="1300" b="1" spc="10">
                          <a:latin typeface="Bookman Old Style" pitchFamily="18" charset="0"/>
                          <a:ea typeface="Arial"/>
                          <a:cs typeface="Arial"/>
                        </a:rPr>
                        <a:t>c</a:t>
                      </a:r>
                      <a:r>
                        <a:rPr lang="en-IN" sz="1300" b="1" spc="-20">
                          <a:latin typeface="Bookman Old Style" pitchFamily="18" charset="0"/>
                          <a:ea typeface="Arial"/>
                          <a:cs typeface="Arial"/>
                        </a:rPr>
                        <a:t>r</a:t>
                      </a:r>
                      <a:r>
                        <a:rPr lang="en-IN" sz="1300" b="1" spc="-30">
                          <a:latin typeface="Bookman Old Style" pitchFamily="18" charset="0"/>
                          <a:ea typeface="Arial"/>
                          <a:cs typeface="Arial"/>
                        </a:rPr>
                        <a:t>i</a:t>
                      </a:r>
                      <a:r>
                        <a:rPr lang="en-IN" sz="1300" b="1" spc="-15">
                          <a:latin typeface="Bookman Old Style" pitchFamily="18" charset="0"/>
                          <a:ea typeface="Arial"/>
                          <a:cs typeface="Arial"/>
                        </a:rPr>
                        <a:t>p</a:t>
                      </a:r>
                      <a:r>
                        <a:rPr lang="en-IN" sz="1300" b="1" spc="-20">
                          <a:latin typeface="Bookman Old Style" pitchFamily="18" charset="0"/>
                          <a:ea typeface="Arial"/>
                          <a:cs typeface="Arial"/>
                        </a:rPr>
                        <a:t>t</a:t>
                      </a:r>
                      <a:r>
                        <a:rPr lang="en-IN" sz="1300" b="1" spc="10">
                          <a:latin typeface="Bookman Old Style" pitchFamily="18" charset="0"/>
                          <a:ea typeface="Arial"/>
                          <a:cs typeface="Arial"/>
                        </a:rPr>
                        <a:t>io</a:t>
                      </a:r>
                      <a:r>
                        <a:rPr lang="en-IN" sz="1300" b="1">
                          <a:latin typeface="Bookman Old Style" pitchFamily="18" charset="0"/>
                          <a:ea typeface="Arial"/>
                          <a:cs typeface="Arial"/>
                        </a:rPr>
                        <a:t>n</a:t>
                      </a:r>
                      <a:r>
                        <a:rPr lang="en-IN" sz="1300" b="1" spc="-90">
                          <a:latin typeface="Bookman Old Style" pitchFamily="18" charset="0"/>
                          <a:ea typeface="Arial"/>
                          <a:cs typeface="Arial"/>
                        </a:rPr>
                        <a:t> </a:t>
                      </a:r>
                      <a:r>
                        <a:rPr lang="en-IN" sz="1300" b="1" spc="10">
                          <a:latin typeface="Bookman Old Style" pitchFamily="18" charset="0"/>
                          <a:ea typeface="Arial"/>
                          <a:cs typeface="Arial"/>
                        </a:rPr>
                        <a:t>o</a:t>
                      </a:r>
                      <a:r>
                        <a:rPr lang="en-IN" sz="1300" b="1">
                          <a:latin typeface="Bookman Old Style" pitchFamily="18" charset="0"/>
                          <a:ea typeface="Arial"/>
                          <a:cs typeface="Arial"/>
                        </a:rPr>
                        <a:t>f</a:t>
                      </a:r>
                      <a:r>
                        <a:rPr lang="en-IN" sz="1300" b="1" spc="-40">
                          <a:latin typeface="Bookman Old Style" pitchFamily="18" charset="0"/>
                          <a:ea typeface="Arial"/>
                          <a:cs typeface="Arial"/>
                        </a:rPr>
                        <a:t> </a:t>
                      </a:r>
                      <a:r>
                        <a:rPr lang="en-IN" sz="1300" b="1" spc="-30">
                          <a:latin typeface="Bookman Old Style" pitchFamily="18" charset="0"/>
                          <a:ea typeface="Arial"/>
                          <a:cs typeface="Arial"/>
                        </a:rPr>
                        <a:t>C</a:t>
                      </a:r>
                      <a:r>
                        <a:rPr lang="en-IN" sz="1300" b="1" spc="10">
                          <a:latin typeface="Bookman Old Style" pitchFamily="18" charset="0"/>
                          <a:ea typeface="Arial"/>
                          <a:cs typeface="Arial"/>
                        </a:rPr>
                        <a:t>o</a:t>
                      </a:r>
                      <a:r>
                        <a:rPr lang="en-IN" sz="1300" b="1" spc="-45">
                          <a:latin typeface="Bookman Old Style" pitchFamily="18" charset="0"/>
                          <a:ea typeface="Arial"/>
                          <a:cs typeface="Arial"/>
                        </a:rPr>
                        <a:t>n</a:t>
                      </a:r>
                      <a:r>
                        <a:rPr lang="en-IN" sz="1300" b="1" spc="10">
                          <a:latin typeface="Bookman Old Style" pitchFamily="18" charset="0"/>
                          <a:ea typeface="Arial"/>
                          <a:cs typeface="Arial"/>
                        </a:rPr>
                        <a:t>t</a:t>
                      </a:r>
                      <a:r>
                        <a:rPr lang="en-IN" sz="1300" b="1" spc="-15">
                          <a:latin typeface="Bookman Old Style" pitchFamily="18" charset="0"/>
                          <a:ea typeface="Arial"/>
                          <a:cs typeface="Arial"/>
                        </a:rPr>
                        <a:t>r</a:t>
                      </a:r>
                      <a:r>
                        <a:rPr lang="en-IN" sz="1300" b="1" spc="10">
                          <a:latin typeface="Bookman Old Style" pitchFamily="18" charset="0"/>
                          <a:ea typeface="Arial"/>
                          <a:cs typeface="Arial"/>
                        </a:rPr>
                        <a:t>a</a:t>
                      </a:r>
                      <a:r>
                        <a:rPr lang="en-IN" sz="1300" b="1" spc="-50">
                          <a:latin typeface="Bookman Old Style" pitchFamily="18" charset="0"/>
                          <a:ea typeface="Arial"/>
                          <a:cs typeface="Arial"/>
                        </a:rPr>
                        <a:t>v</a:t>
                      </a:r>
                      <a:r>
                        <a:rPr lang="en-IN" sz="1300" b="1" spc="10">
                          <a:latin typeface="Bookman Old Style" pitchFamily="18" charset="0"/>
                          <a:ea typeface="Arial"/>
                          <a:cs typeface="Arial"/>
                        </a:rPr>
                        <a:t>e</a:t>
                      </a:r>
                      <a:r>
                        <a:rPr lang="en-IN" sz="1300" b="1" spc="-25">
                          <a:latin typeface="Bookman Old Style" pitchFamily="18" charset="0"/>
                          <a:ea typeface="Arial"/>
                          <a:cs typeface="Arial"/>
                        </a:rPr>
                        <a:t>n</a:t>
                      </a:r>
                      <a:r>
                        <a:rPr lang="en-IN" sz="1300" b="1" spc="-20">
                          <a:latin typeface="Bookman Old Style" pitchFamily="18" charset="0"/>
                          <a:ea typeface="Arial"/>
                          <a:cs typeface="Arial"/>
                        </a:rPr>
                        <a:t>t</a:t>
                      </a:r>
                      <a:r>
                        <a:rPr lang="en-IN" sz="1300" b="1" spc="-30">
                          <a:latin typeface="Bookman Old Style" pitchFamily="18" charset="0"/>
                          <a:ea typeface="Arial"/>
                          <a:cs typeface="Arial"/>
                        </a:rPr>
                        <a:t>i</a:t>
                      </a:r>
                      <a:r>
                        <a:rPr lang="en-IN" sz="1300" b="1" spc="10">
                          <a:latin typeface="Bookman Old Style" pitchFamily="18" charset="0"/>
                          <a:ea typeface="Arial"/>
                          <a:cs typeface="Arial"/>
                        </a:rPr>
                        <a:t>on</a:t>
                      </a:r>
                      <a:endParaRPr lang="en-IN" sz="13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algn="just">
                        <a:lnSpc>
                          <a:spcPct val="100000"/>
                        </a:lnSpc>
                        <a:spcBef>
                          <a:spcPts val="0"/>
                        </a:spcBef>
                        <a:spcAft>
                          <a:spcPts val="0"/>
                        </a:spcAft>
                      </a:pPr>
                      <a:r>
                        <a:rPr lang="en-IN" sz="1300" dirty="0">
                          <a:latin typeface="Bookman Old Style" pitchFamily="18" charset="0"/>
                          <a:ea typeface="Times New Roman"/>
                          <a:cs typeface="Times New Roman"/>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dirty="0">
                          <a:latin typeface="Bookman Old Style" pitchFamily="18" charset="0"/>
                          <a:ea typeface="Times New Roman"/>
                          <a:cs typeface="Times New Roman"/>
                        </a:rPr>
                        <a:t>FEMA 7/2000-RB, dated 3-5-2000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a:latin typeface="Bookman Old Style" pitchFamily="18" charset="0"/>
                          <a:ea typeface="Times New Roman"/>
                          <a:cs typeface="Times New Roman"/>
                        </a:rPr>
                        <a:t>Contraventions relating to acquisition and transfer of </a:t>
                      </a:r>
                      <a:r>
                        <a:rPr lang="en-IN" sz="1300">
                          <a:solidFill>
                            <a:srgbClr val="FF0000"/>
                          </a:solidFill>
                          <a:latin typeface="Bookman Old Style" pitchFamily="18" charset="0"/>
                          <a:ea typeface="Times New Roman"/>
                          <a:cs typeface="Times New Roman"/>
                        </a:rPr>
                        <a:t>immovable property outside India</a:t>
                      </a:r>
                      <a:endParaRPr lang="en-IN" sz="13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algn="just">
                        <a:lnSpc>
                          <a:spcPct val="100000"/>
                        </a:lnSpc>
                        <a:spcBef>
                          <a:spcPts val="0"/>
                        </a:spcBef>
                        <a:spcAft>
                          <a:spcPts val="0"/>
                        </a:spcAft>
                      </a:pPr>
                      <a:r>
                        <a:rPr lang="en-IN" sz="1300">
                          <a:latin typeface="Bookman Old Style" pitchFamily="18" charset="0"/>
                          <a:ea typeface="Times New Roman"/>
                          <a:cs typeface="Times New Roman"/>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dirty="0">
                          <a:latin typeface="Bookman Old Style" pitchFamily="18" charset="0"/>
                          <a:ea typeface="Times New Roman"/>
                          <a:cs typeface="Times New Roman"/>
                        </a:rPr>
                        <a:t>FEMA 21/2000-RB, dated 3-5-2000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a:latin typeface="Bookman Old Style" pitchFamily="18" charset="0"/>
                          <a:ea typeface="Times New Roman"/>
                          <a:cs typeface="Times New Roman"/>
                        </a:rPr>
                        <a:t>Contraventions relating to acquisition and transfer of </a:t>
                      </a:r>
                      <a:r>
                        <a:rPr lang="en-IN" sz="1300">
                          <a:solidFill>
                            <a:srgbClr val="FF0000"/>
                          </a:solidFill>
                          <a:latin typeface="Bookman Old Style" pitchFamily="18" charset="0"/>
                          <a:ea typeface="Times New Roman"/>
                          <a:cs typeface="Times New Roman"/>
                        </a:rPr>
                        <a:t>immovable property in India</a:t>
                      </a:r>
                      <a:endParaRPr lang="en-IN" sz="130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algn="just">
                        <a:lnSpc>
                          <a:spcPct val="100000"/>
                        </a:lnSpc>
                        <a:spcBef>
                          <a:spcPts val="0"/>
                        </a:spcBef>
                        <a:spcAft>
                          <a:spcPts val="0"/>
                        </a:spcAft>
                      </a:pPr>
                      <a:r>
                        <a:rPr lang="en-IN" sz="1300">
                          <a:latin typeface="Bookman Old Style" pitchFamily="18" charset="0"/>
                          <a:ea typeface="Times New Roman"/>
                          <a:cs typeface="Times New Roman"/>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dirty="0">
                          <a:latin typeface="Bookman Old Style" pitchFamily="18" charset="0"/>
                          <a:ea typeface="Times New Roman"/>
                          <a:cs typeface="Times New Roman"/>
                        </a:rPr>
                        <a:t>FEMA 22/2000-RB, dated 3-5-2000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dirty="0">
                          <a:latin typeface="Bookman Old Style" pitchFamily="18" charset="0"/>
                          <a:ea typeface="Times New Roman"/>
                          <a:cs typeface="Times New Roman"/>
                        </a:rPr>
                        <a:t>Contraventions relating to </a:t>
                      </a:r>
                      <a:r>
                        <a:rPr lang="en-IN" sz="1300" dirty="0">
                          <a:solidFill>
                            <a:srgbClr val="FF0000"/>
                          </a:solidFill>
                          <a:latin typeface="Bookman Old Style" pitchFamily="18" charset="0"/>
                          <a:ea typeface="Times New Roman"/>
                          <a:cs typeface="Times New Roman"/>
                        </a:rPr>
                        <a:t>establishment in India of Branch office, Liaison Office or project office</a:t>
                      </a:r>
                      <a:endParaRPr lang="en-IN" sz="13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algn="just">
                        <a:lnSpc>
                          <a:spcPct val="100000"/>
                        </a:lnSpc>
                        <a:spcBef>
                          <a:spcPts val="0"/>
                        </a:spcBef>
                        <a:spcAft>
                          <a:spcPts val="0"/>
                        </a:spcAft>
                      </a:pPr>
                      <a:r>
                        <a:rPr lang="en-IN" sz="1300">
                          <a:latin typeface="Bookman Old Style" pitchFamily="18" charset="0"/>
                          <a:ea typeface="Times New Roman"/>
                          <a:cs typeface="Times New Roman"/>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dirty="0">
                          <a:latin typeface="Bookman Old Style" pitchFamily="18" charset="0"/>
                          <a:ea typeface="Times New Roman"/>
                          <a:cs typeface="Times New Roman"/>
                        </a:rPr>
                        <a:t>FEMA 5/2000-RB, dated 3-5-2000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00000"/>
                        </a:lnSpc>
                        <a:spcBef>
                          <a:spcPts val="0"/>
                        </a:spcBef>
                        <a:spcAft>
                          <a:spcPts val="0"/>
                        </a:spcAft>
                      </a:pPr>
                      <a:r>
                        <a:rPr lang="en-IN" sz="1300" dirty="0">
                          <a:latin typeface="Bookman Old Style" pitchFamily="18" charset="0"/>
                          <a:ea typeface="Times New Roman"/>
                          <a:cs typeface="Times New Roman"/>
                        </a:rPr>
                        <a:t>Contraventions falling under </a:t>
                      </a:r>
                      <a:r>
                        <a:rPr lang="en-IN" sz="1300" dirty="0">
                          <a:solidFill>
                            <a:srgbClr val="FF0000"/>
                          </a:solidFill>
                          <a:latin typeface="Bookman Old Style" pitchFamily="18" charset="0"/>
                          <a:ea typeface="Times New Roman"/>
                          <a:cs typeface="Times New Roman"/>
                        </a:rPr>
                        <a:t>Foreign Exchange Management (Deposit) Regulations, 2000</a:t>
                      </a:r>
                      <a:endParaRPr lang="en-IN" sz="13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gridSpan="3">
                  <a:txBody>
                    <a:bodyPr/>
                    <a:lstStyle/>
                    <a:p>
                      <a:pPr algn="just"/>
                      <a:endParaRPr kumimoji="0" lang="en-US" sz="1300" kern="1200" dirty="0" smtClean="0">
                        <a:solidFill>
                          <a:schemeClr val="dk1"/>
                        </a:solidFill>
                        <a:latin typeface="Bookman Old Style" pitchFamily="18" charset="0"/>
                        <a:ea typeface="+mn-ea"/>
                        <a:cs typeface="+mn-cs"/>
                      </a:endParaRPr>
                    </a:p>
                    <a:p>
                      <a:pPr algn="just"/>
                      <a:r>
                        <a:rPr kumimoji="0" lang="en-US" sz="1300" kern="1200" dirty="0" smtClean="0">
                          <a:solidFill>
                            <a:schemeClr val="dk1"/>
                          </a:solidFill>
                          <a:latin typeface="Bookman Old Style" pitchFamily="18" charset="0"/>
                          <a:ea typeface="+mn-ea"/>
                          <a:cs typeface="+mn-cs"/>
                        </a:rPr>
                        <a:t>The powers to compound the contraventions have been delegated to </a:t>
                      </a:r>
                      <a:r>
                        <a:rPr kumimoji="0" lang="en-US" sz="1300" b="1" kern="1200" dirty="0" smtClean="0">
                          <a:solidFill>
                            <a:schemeClr val="dk1"/>
                          </a:solidFill>
                          <a:latin typeface="Bookman Old Style" pitchFamily="18" charset="0"/>
                          <a:ea typeface="+mn-ea"/>
                          <a:cs typeface="+mn-cs"/>
                        </a:rPr>
                        <a:t>all Regional Offices (except Kochi and </a:t>
                      </a:r>
                      <a:r>
                        <a:rPr kumimoji="0" lang="en-US" sz="1300" b="1" kern="1200" dirty="0" err="1" smtClean="0">
                          <a:solidFill>
                            <a:schemeClr val="dk1"/>
                          </a:solidFill>
                          <a:latin typeface="Bookman Old Style" pitchFamily="18" charset="0"/>
                          <a:ea typeface="+mn-ea"/>
                          <a:cs typeface="+mn-cs"/>
                        </a:rPr>
                        <a:t>Panaji</a:t>
                      </a:r>
                      <a:r>
                        <a:rPr kumimoji="0" lang="en-US" sz="1300" b="1" kern="1200" dirty="0" smtClean="0">
                          <a:solidFill>
                            <a:schemeClr val="dk1"/>
                          </a:solidFill>
                          <a:latin typeface="Bookman Old Style" pitchFamily="18" charset="0"/>
                          <a:ea typeface="+mn-ea"/>
                          <a:cs typeface="+mn-cs"/>
                        </a:rPr>
                        <a:t>)</a:t>
                      </a:r>
                      <a:r>
                        <a:rPr kumimoji="0" lang="en-US" sz="1300" kern="1200" dirty="0" smtClean="0">
                          <a:solidFill>
                            <a:schemeClr val="dk1"/>
                          </a:solidFill>
                          <a:latin typeface="Bookman Old Style" pitchFamily="18" charset="0"/>
                          <a:ea typeface="+mn-ea"/>
                          <a:cs typeface="+mn-cs"/>
                        </a:rPr>
                        <a:t> and </a:t>
                      </a:r>
                      <a:r>
                        <a:rPr kumimoji="0" lang="en-US" sz="1300" b="1" kern="1200" dirty="0" smtClean="0">
                          <a:solidFill>
                            <a:schemeClr val="dk1"/>
                          </a:solidFill>
                          <a:latin typeface="Bookman Old Style" pitchFamily="18" charset="0"/>
                          <a:ea typeface="+mn-ea"/>
                          <a:cs typeface="+mn-cs"/>
                        </a:rPr>
                        <a:t>FED, CO Cell, New Delhi respectively without any limit on the amount of contraventio</a:t>
                      </a:r>
                      <a:r>
                        <a:rPr kumimoji="0" lang="en-US" sz="1300" kern="1200" dirty="0" smtClean="0">
                          <a:solidFill>
                            <a:schemeClr val="dk1"/>
                          </a:solidFill>
                          <a:latin typeface="Bookman Old Style" pitchFamily="18" charset="0"/>
                          <a:ea typeface="+mn-ea"/>
                          <a:cs typeface="+mn-cs"/>
                        </a:rPr>
                        <a:t>n. Kochi and </a:t>
                      </a:r>
                      <a:r>
                        <a:rPr kumimoji="0" lang="en-US" sz="1300" kern="1200" dirty="0" err="1" smtClean="0">
                          <a:solidFill>
                            <a:schemeClr val="dk1"/>
                          </a:solidFill>
                          <a:latin typeface="Bookman Old Style" pitchFamily="18" charset="0"/>
                          <a:ea typeface="+mn-ea"/>
                          <a:cs typeface="+mn-cs"/>
                        </a:rPr>
                        <a:t>Panaji</a:t>
                      </a:r>
                      <a:r>
                        <a:rPr kumimoji="0" lang="en-US" sz="1300" kern="1200" dirty="0" smtClean="0">
                          <a:solidFill>
                            <a:schemeClr val="dk1"/>
                          </a:solidFill>
                          <a:latin typeface="Bookman Old Style" pitchFamily="18" charset="0"/>
                          <a:ea typeface="+mn-ea"/>
                          <a:cs typeface="+mn-cs"/>
                        </a:rPr>
                        <a:t> Regional offices can compound the above contraventions for amount of contravention below Rupees one hundred </a:t>
                      </a:r>
                      <a:r>
                        <a:rPr kumimoji="0" lang="en-US" sz="1300" kern="1200" dirty="0" err="1" smtClean="0">
                          <a:solidFill>
                            <a:schemeClr val="dk1"/>
                          </a:solidFill>
                          <a:latin typeface="Bookman Old Style" pitchFamily="18" charset="0"/>
                          <a:ea typeface="+mn-ea"/>
                          <a:cs typeface="+mn-cs"/>
                        </a:rPr>
                        <a:t>lakh</a:t>
                      </a:r>
                      <a:r>
                        <a:rPr kumimoji="0" lang="en-US" sz="1300" kern="1200" dirty="0" smtClean="0">
                          <a:solidFill>
                            <a:schemeClr val="dk1"/>
                          </a:solidFill>
                          <a:latin typeface="Bookman Old Style" pitchFamily="18" charset="0"/>
                          <a:ea typeface="+mn-ea"/>
                          <a:cs typeface="+mn-cs"/>
                        </a:rPr>
                        <a:t> (Rs.1,00,00,000/-). The contraventions of Rupees one hundred </a:t>
                      </a:r>
                      <a:r>
                        <a:rPr kumimoji="0" lang="en-US" sz="1300" kern="1200" dirty="0" err="1" smtClean="0">
                          <a:solidFill>
                            <a:schemeClr val="dk1"/>
                          </a:solidFill>
                          <a:latin typeface="Bookman Old Style" pitchFamily="18" charset="0"/>
                          <a:ea typeface="+mn-ea"/>
                          <a:cs typeface="+mn-cs"/>
                        </a:rPr>
                        <a:t>lakh</a:t>
                      </a:r>
                      <a:r>
                        <a:rPr kumimoji="0" lang="en-US" sz="1300" kern="1200" dirty="0" smtClean="0">
                          <a:solidFill>
                            <a:schemeClr val="dk1"/>
                          </a:solidFill>
                          <a:latin typeface="Bookman Old Style" pitchFamily="18" charset="0"/>
                          <a:ea typeface="+mn-ea"/>
                          <a:cs typeface="+mn-cs"/>
                        </a:rPr>
                        <a:t> (Rs.1,00,00,000/-) or more under the jurisdiction of </a:t>
                      </a:r>
                      <a:r>
                        <a:rPr kumimoji="0" lang="en-US" sz="1300" kern="1200" dirty="0" err="1" smtClean="0">
                          <a:solidFill>
                            <a:schemeClr val="dk1"/>
                          </a:solidFill>
                          <a:latin typeface="Bookman Old Style" pitchFamily="18" charset="0"/>
                          <a:ea typeface="+mn-ea"/>
                          <a:cs typeface="+mn-cs"/>
                        </a:rPr>
                        <a:t>Panaji</a:t>
                      </a:r>
                      <a:r>
                        <a:rPr kumimoji="0" lang="en-US" sz="1300" kern="1200" dirty="0" smtClean="0">
                          <a:solidFill>
                            <a:schemeClr val="dk1"/>
                          </a:solidFill>
                          <a:latin typeface="Bookman Old Style" pitchFamily="18" charset="0"/>
                          <a:ea typeface="+mn-ea"/>
                          <a:cs typeface="+mn-cs"/>
                        </a:rPr>
                        <a:t> and Kochi Regional Offices and all other contraventions of FEMA will continue to be compounded at Cell for Effective Implementation of FEMA (CEFA), Mumbai, as hitherto.</a:t>
                      </a:r>
                      <a:endParaRPr kumimoji="0" lang="en-IN" sz="1300" kern="1200" dirty="0" smtClean="0">
                        <a:solidFill>
                          <a:schemeClr val="dk1"/>
                        </a:solidFill>
                        <a:latin typeface="Bookman Old Style" pitchFamily="18" charset="0"/>
                        <a:ea typeface="+mn-ea"/>
                        <a:cs typeface="+mn-cs"/>
                      </a:endParaRPr>
                    </a:p>
                    <a:p>
                      <a:pPr algn="just"/>
                      <a:r>
                        <a:rPr kumimoji="0" lang="en-US" sz="1300" kern="1200" dirty="0" smtClean="0">
                          <a:solidFill>
                            <a:schemeClr val="dk1"/>
                          </a:solidFill>
                          <a:latin typeface="Bookman Old Style" pitchFamily="18" charset="0"/>
                          <a:ea typeface="+mn-ea"/>
                          <a:cs typeface="+mn-cs"/>
                        </a:rPr>
                        <a:t> </a:t>
                      </a:r>
                      <a:endParaRPr kumimoji="0" lang="en-IN" sz="1300" kern="1200" dirty="0" smtClean="0">
                        <a:solidFill>
                          <a:schemeClr val="dk1"/>
                        </a:solidFill>
                        <a:latin typeface="Bookman Old Style" pitchFamily="18" charset="0"/>
                        <a:ea typeface="+mn-ea"/>
                        <a:cs typeface="+mn-cs"/>
                      </a:endParaRPr>
                    </a:p>
                    <a:p>
                      <a:pPr algn="just"/>
                      <a:r>
                        <a:rPr kumimoji="0" lang="en-IN" sz="1300" kern="1200" dirty="0" smtClean="0">
                          <a:solidFill>
                            <a:schemeClr val="dk1"/>
                          </a:solidFill>
                          <a:latin typeface="Bookman Old Style" pitchFamily="18" charset="0"/>
                          <a:ea typeface="+mn-ea"/>
                          <a:cs typeface="+mn-cs"/>
                        </a:rPr>
                        <a:t>Accordingly, applications for compounding the e contraventions e, up to the amount of contravention stated therein may be submitted by the concerned entities to the respective Regional Offices under whose jurisdiction they fall or to FED, CO Cell, New Delhi respectively. For </a:t>
                      </a:r>
                      <a:r>
                        <a:rPr kumimoji="0" lang="en-IN" sz="1300" b="1" kern="1200" dirty="0" smtClean="0">
                          <a:solidFill>
                            <a:schemeClr val="dk1"/>
                          </a:solidFill>
                          <a:latin typeface="Bookman Old Style" pitchFamily="18" charset="0"/>
                          <a:ea typeface="+mn-ea"/>
                          <a:cs typeface="+mn-cs"/>
                        </a:rPr>
                        <a:t>all other </a:t>
                      </a:r>
                      <a:r>
                        <a:rPr kumimoji="0" lang="en-IN" sz="1300" kern="1200" dirty="0" smtClean="0">
                          <a:solidFill>
                            <a:schemeClr val="dk1"/>
                          </a:solidFill>
                          <a:latin typeface="Bookman Old Style" pitchFamily="18" charset="0"/>
                          <a:ea typeface="+mn-ea"/>
                          <a:cs typeface="+mn-cs"/>
                        </a:rPr>
                        <a:t>contraventions, applications may continue to be submitted to CEFA, Foreign Exchange Department, 5</a:t>
                      </a:r>
                      <a:r>
                        <a:rPr kumimoji="0" lang="en-IN" sz="1300" kern="1200" baseline="30000" dirty="0" smtClean="0">
                          <a:solidFill>
                            <a:schemeClr val="dk1"/>
                          </a:solidFill>
                          <a:latin typeface="Bookman Old Style" pitchFamily="18" charset="0"/>
                          <a:ea typeface="+mn-ea"/>
                          <a:cs typeface="+mn-cs"/>
                        </a:rPr>
                        <a:t>th</a:t>
                      </a:r>
                      <a:r>
                        <a:rPr kumimoji="0" lang="en-IN" sz="1300" kern="1200" dirty="0" smtClean="0">
                          <a:solidFill>
                            <a:schemeClr val="dk1"/>
                          </a:solidFill>
                          <a:latin typeface="Bookman Old Style" pitchFamily="18" charset="0"/>
                          <a:ea typeface="+mn-ea"/>
                          <a:cs typeface="+mn-cs"/>
                        </a:rPr>
                        <a:t> floor, </a:t>
                      </a:r>
                      <a:r>
                        <a:rPr kumimoji="0" lang="en-IN" sz="1300" kern="1200" dirty="0" err="1" smtClean="0">
                          <a:solidFill>
                            <a:schemeClr val="dk1"/>
                          </a:solidFill>
                          <a:latin typeface="Bookman Old Style" pitchFamily="18" charset="0"/>
                          <a:ea typeface="+mn-ea"/>
                          <a:cs typeface="+mn-cs"/>
                        </a:rPr>
                        <a:t>Amar</a:t>
                      </a:r>
                      <a:r>
                        <a:rPr kumimoji="0" lang="en-IN" sz="1300" kern="1200" dirty="0" smtClean="0">
                          <a:solidFill>
                            <a:schemeClr val="dk1"/>
                          </a:solidFill>
                          <a:latin typeface="Bookman Old Style" pitchFamily="18" charset="0"/>
                          <a:ea typeface="+mn-ea"/>
                          <a:cs typeface="+mn-cs"/>
                        </a:rPr>
                        <a:t> Building, Sir </a:t>
                      </a:r>
                      <a:r>
                        <a:rPr kumimoji="0" lang="en-IN" sz="1300" kern="1200" dirty="0" err="1" smtClean="0">
                          <a:solidFill>
                            <a:schemeClr val="dk1"/>
                          </a:solidFill>
                          <a:latin typeface="Bookman Old Style" pitchFamily="18" charset="0"/>
                          <a:ea typeface="+mn-ea"/>
                          <a:cs typeface="+mn-cs"/>
                        </a:rPr>
                        <a:t>P.M.Road</a:t>
                      </a:r>
                      <a:r>
                        <a:rPr kumimoji="0" lang="en-IN" sz="1300" kern="1200" dirty="0" smtClean="0">
                          <a:solidFill>
                            <a:schemeClr val="dk1"/>
                          </a:solidFill>
                          <a:latin typeface="Bookman Old Style" pitchFamily="18" charset="0"/>
                          <a:ea typeface="+mn-ea"/>
                          <a:cs typeface="+mn-cs"/>
                        </a:rPr>
                        <a:t>, Fort, Mumbai 400001.</a:t>
                      </a:r>
                      <a:endParaRPr lang="en-IN" sz="1300" dirty="0">
                        <a:latin typeface="Bookman Old Style" pitchFamily="18" charset="0"/>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nSpc>
                          <a:spcPct val="100000"/>
                        </a:lnSpc>
                        <a:spcBef>
                          <a:spcPts val="0"/>
                        </a:spcBef>
                        <a:spcAft>
                          <a:spcPts val="0"/>
                        </a:spcAft>
                      </a:pPr>
                      <a:endParaRPr lang="en-IN" sz="12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nSpc>
                          <a:spcPct val="100000"/>
                        </a:lnSpc>
                        <a:spcBef>
                          <a:spcPts val="0"/>
                        </a:spcBef>
                        <a:spcAft>
                          <a:spcPts val="0"/>
                        </a:spcAft>
                      </a:pPr>
                      <a:endParaRPr lang="en-IN" sz="1200" dirty="0">
                        <a:latin typeface="Bookman Old Style"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IN" sz="2000" b="1" dirty="0" smtClean="0">
                <a:solidFill>
                  <a:srgbClr val="FF0000"/>
                </a:solidFill>
                <a:latin typeface="Bookman Old Style" pitchFamily="18" charset="0"/>
              </a:rPr>
              <a:t>Revised Guidelines relating to participation of Residents in the Exchange Traded Currency Derivatives (ETCD) market</a:t>
            </a:r>
            <a:endParaRPr lang="en-US" sz="2000" dirty="0">
              <a:solidFill>
                <a:srgbClr val="FF0000"/>
              </a:solidFill>
              <a:latin typeface="Bookman Old Style" pitchFamily="18" charset="0"/>
            </a:endParaRPr>
          </a:p>
        </p:txBody>
      </p:sp>
      <p:sp>
        <p:nvSpPr>
          <p:cNvPr id="3" name="Content Placeholder 2"/>
          <p:cNvSpPr>
            <a:spLocks noGrp="1"/>
          </p:cNvSpPr>
          <p:nvPr>
            <p:ph idx="1"/>
          </p:nvPr>
        </p:nvSpPr>
        <p:spPr>
          <a:xfrm>
            <a:off x="457200" y="1524000"/>
            <a:ext cx="8229600" cy="4724400"/>
          </a:xfrm>
        </p:spPr>
        <p:txBody>
          <a:bodyPr>
            <a:noAutofit/>
          </a:bodyPr>
          <a:lstStyle/>
          <a:p>
            <a:pPr marL="0" lvl="3" indent="0" algn="just">
              <a:spcBef>
                <a:spcPts val="0"/>
              </a:spcBef>
              <a:buNone/>
            </a:pPr>
            <a:r>
              <a:rPr lang="en-IN" b="1" dirty="0" smtClean="0">
                <a:solidFill>
                  <a:srgbClr val="FF0000"/>
                </a:solidFill>
                <a:latin typeface="Bookman Old Style" pitchFamily="18" charset="0"/>
              </a:rPr>
              <a:t>At present</a:t>
            </a:r>
            <a:r>
              <a:rPr lang="en-IN" dirty="0" smtClean="0">
                <a:latin typeface="Bookman Old Style" pitchFamily="18" charset="0"/>
              </a:rPr>
              <a:t>, market participants have to produce </a:t>
            </a:r>
            <a:r>
              <a:rPr lang="en-IN" b="1" dirty="0" smtClean="0">
                <a:solidFill>
                  <a:srgbClr val="FF0000"/>
                </a:solidFill>
                <a:latin typeface="Bookman Old Style" pitchFamily="18" charset="0"/>
              </a:rPr>
              <a:t>a certificate from the statutory auditors</a:t>
            </a:r>
            <a:r>
              <a:rPr lang="en-IN" dirty="0" smtClean="0">
                <a:latin typeface="Bookman Old Style" pitchFamily="18" charset="0"/>
              </a:rPr>
              <a:t> as indicated therein. As a measure of liberalisation in the ETCD market, it has now been decided that, </a:t>
            </a:r>
            <a:r>
              <a:rPr lang="en-IN" b="1" dirty="0" smtClean="0">
                <a:solidFill>
                  <a:srgbClr val="FF0000"/>
                </a:solidFill>
                <a:latin typeface="Bookman Old Style" pitchFamily="18" charset="0"/>
              </a:rPr>
              <a:t>instead of the statutory auditor’s certificate</a:t>
            </a:r>
            <a:r>
              <a:rPr lang="en-IN" b="1" dirty="0" smtClean="0">
                <a:latin typeface="Bookman Old Style" pitchFamily="18" charset="0"/>
              </a:rPr>
              <a:t>, a signed undertaking to the same effect from the Chief Financial Officer (</a:t>
            </a:r>
            <a:r>
              <a:rPr lang="en-IN" b="1" dirty="0" smtClean="0">
                <a:solidFill>
                  <a:srgbClr val="FF0000"/>
                </a:solidFill>
                <a:latin typeface="Bookman Old Style" pitchFamily="18" charset="0"/>
              </a:rPr>
              <a:t>CFO</a:t>
            </a:r>
            <a:r>
              <a:rPr lang="en-IN" b="1" dirty="0" smtClean="0">
                <a:latin typeface="Bookman Old Style" pitchFamily="18" charset="0"/>
              </a:rPr>
              <a:t>) or the senior most functionary responsible for company's finance and accounts </a:t>
            </a:r>
            <a:r>
              <a:rPr lang="en-IN" b="1" dirty="0" smtClean="0">
                <a:solidFill>
                  <a:srgbClr val="FF0000"/>
                </a:solidFill>
                <a:latin typeface="Bookman Old Style" pitchFamily="18" charset="0"/>
              </a:rPr>
              <a:t>and</a:t>
            </a:r>
            <a:r>
              <a:rPr lang="en-IN" b="1" dirty="0" smtClean="0">
                <a:latin typeface="Bookman Old Style" pitchFamily="18" charset="0"/>
              </a:rPr>
              <a:t> the Company Secretary (</a:t>
            </a:r>
            <a:r>
              <a:rPr lang="en-IN" b="1" dirty="0" smtClean="0">
                <a:solidFill>
                  <a:srgbClr val="FF0000"/>
                </a:solidFill>
                <a:latin typeface="Bookman Old Style" pitchFamily="18" charset="0"/>
              </a:rPr>
              <a:t>CS</a:t>
            </a:r>
            <a:r>
              <a:rPr lang="en-IN" b="1" dirty="0" smtClean="0">
                <a:latin typeface="Bookman Old Style" pitchFamily="18" charset="0"/>
              </a:rPr>
              <a:t>) may be produced.</a:t>
            </a:r>
            <a:r>
              <a:rPr lang="en-IN" dirty="0" smtClean="0">
                <a:latin typeface="Bookman Old Style" pitchFamily="18" charset="0"/>
              </a:rPr>
              <a:t> In the </a:t>
            </a:r>
            <a:r>
              <a:rPr lang="en-IN" b="1" dirty="0" smtClean="0">
                <a:solidFill>
                  <a:srgbClr val="FF0000"/>
                </a:solidFill>
                <a:latin typeface="Bookman Old Style" pitchFamily="18" charset="0"/>
              </a:rPr>
              <a:t>absence of a CS</a:t>
            </a:r>
            <a:r>
              <a:rPr lang="en-IN" b="1" dirty="0" smtClean="0">
                <a:latin typeface="Bookman Old Style" pitchFamily="18" charset="0"/>
              </a:rPr>
              <a:t>, the Chief Executive Officer (</a:t>
            </a:r>
            <a:r>
              <a:rPr lang="en-IN" b="1" dirty="0" smtClean="0">
                <a:solidFill>
                  <a:srgbClr val="FF0000"/>
                </a:solidFill>
                <a:latin typeface="Bookman Old Style" pitchFamily="18" charset="0"/>
              </a:rPr>
              <a:t>CEO</a:t>
            </a:r>
            <a:r>
              <a:rPr lang="en-IN" b="1" dirty="0" smtClean="0">
                <a:latin typeface="Bookman Old Style" pitchFamily="18" charset="0"/>
              </a:rPr>
              <a:t>) </a:t>
            </a:r>
            <a:r>
              <a:rPr lang="en-IN" b="1" dirty="0" smtClean="0">
                <a:solidFill>
                  <a:srgbClr val="FF0000"/>
                </a:solidFill>
                <a:latin typeface="Bookman Old Style" pitchFamily="18" charset="0"/>
              </a:rPr>
              <a:t>or</a:t>
            </a:r>
            <a:r>
              <a:rPr lang="en-IN" b="1" dirty="0" smtClean="0">
                <a:latin typeface="Bookman Old Style" pitchFamily="18" charset="0"/>
              </a:rPr>
              <a:t> the Chief Operating Officer (</a:t>
            </a:r>
            <a:r>
              <a:rPr lang="en-IN" b="1" dirty="0" smtClean="0">
                <a:solidFill>
                  <a:srgbClr val="FF0000"/>
                </a:solidFill>
                <a:latin typeface="Bookman Old Style" pitchFamily="18" charset="0"/>
              </a:rPr>
              <a:t>CO</a:t>
            </a:r>
            <a:r>
              <a:rPr lang="en-IN" b="1" dirty="0" smtClean="0">
                <a:latin typeface="Bookman Old Style" pitchFamily="18" charset="0"/>
              </a:rPr>
              <a:t>O) shall co-sign the undertaking along </a:t>
            </a:r>
            <a:r>
              <a:rPr lang="en-IN" b="1" dirty="0" smtClean="0">
                <a:solidFill>
                  <a:srgbClr val="FF0000"/>
                </a:solidFill>
                <a:latin typeface="Bookman Old Style" pitchFamily="18" charset="0"/>
              </a:rPr>
              <a:t>with</a:t>
            </a:r>
            <a:r>
              <a:rPr lang="en-IN" b="1" dirty="0" smtClean="0">
                <a:latin typeface="Bookman Old Style" pitchFamily="18" charset="0"/>
              </a:rPr>
              <a:t> the </a:t>
            </a:r>
            <a:r>
              <a:rPr lang="en-IN" b="1" dirty="0" smtClean="0">
                <a:solidFill>
                  <a:srgbClr val="FF0000"/>
                </a:solidFill>
                <a:latin typeface="Bookman Old Style" pitchFamily="18" charset="0"/>
              </a:rPr>
              <a:t>CF</a:t>
            </a:r>
            <a:r>
              <a:rPr lang="en-IN" b="1" dirty="0" smtClean="0">
                <a:latin typeface="Bookman Old Style" pitchFamily="18" charset="0"/>
              </a:rPr>
              <a:t>O.</a:t>
            </a:r>
          </a:p>
          <a:p>
            <a:pPr marL="0" lvl="3" indent="0" algn="just">
              <a:spcBef>
                <a:spcPts val="0"/>
              </a:spcBef>
              <a:buNone/>
            </a:pPr>
            <a:endParaRPr lang="en-US" b="1" dirty="0" smtClean="0">
              <a:latin typeface="Bookman Old Style" pitchFamily="18" charset="0"/>
            </a:endParaRPr>
          </a:p>
          <a:p>
            <a:pPr marL="0" lvl="3" indent="0" algn="just">
              <a:spcBef>
                <a:spcPts val="0"/>
              </a:spcBef>
              <a:buNone/>
            </a:pPr>
            <a:endParaRPr lang="en-US" b="1" dirty="0" smtClean="0">
              <a:latin typeface="Bookman Old Style" pitchFamily="18" charset="0"/>
            </a:endParaRPr>
          </a:p>
          <a:p>
            <a:pPr marL="0" lvl="3" indent="0" algn="just">
              <a:spcBef>
                <a:spcPts val="0"/>
              </a:spcBef>
              <a:buNone/>
            </a:pPr>
            <a:endParaRPr lang="en-US" b="1" dirty="0" smtClean="0">
              <a:latin typeface="Bookman Old Style" pitchFamily="18" charset="0"/>
            </a:endParaRPr>
          </a:p>
          <a:p>
            <a:pPr marL="0" lvl="3" indent="0" algn="just">
              <a:spcBef>
                <a:spcPts val="0"/>
              </a:spcBef>
              <a:buNone/>
            </a:pPr>
            <a:r>
              <a:rPr lang="en-IN" sz="1400" dirty="0" smtClean="0">
                <a:latin typeface="Bookman Old Style" pitchFamily="18" charset="0"/>
              </a:rPr>
              <a:t>Circular No. 90 dated March 31, 2015</a:t>
            </a:r>
            <a:endParaRPr lang="en-US" sz="1400" dirty="0">
              <a:latin typeface="Bookman Old Style"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304800"/>
            <a:ext cx="7696200" cy="152400"/>
          </a:xfrm>
        </p:spPr>
        <p:txBody>
          <a:bodyPr>
            <a:normAutofit fontScale="25000" lnSpcReduction="20000"/>
          </a:bodyPr>
          <a:lstStyle/>
          <a:p>
            <a:pPr algn="ctr">
              <a:buNone/>
            </a:pPr>
            <a:endParaRPr lang="en-US" dirty="0" smtClean="0">
              <a:latin typeface="Bookman Old Style" pitchFamily="18" charset="0"/>
            </a:endParaRPr>
          </a:p>
          <a:p>
            <a:pPr algn="ctr">
              <a:buNone/>
            </a:pPr>
            <a:endParaRPr lang="en-US" dirty="0" smtClean="0">
              <a:latin typeface="Bookman Old Style" pitchFamily="18" charset="0"/>
            </a:endParaRPr>
          </a:p>
          <a:p>
            <a:pPr algn="ctr">
              <a:buNone/>
            </a:pPr>
            <a:endParaRPr lang="en-US" dirty="0" smtClean="0">
              <a:latin typeface="Bookman Old Style" pitchFamily="18" charset="0"/>
            </a:endParaRPr>
          </a:p>
        </p:txBody>
      </p:sp>
      <p:sp>
        <p:nvSpPr>
          <p:cNvPr id="4" name="Content Placeholder 2"/>
          <p:cNvSpPr txBox="1">
            <a:spLocks/>
          </p:cNvSpPr>
          <p:nvPr/>
        </p:nvSpPr>
        <p:spPr>
          <a:xfrm>
            <a:off x="685800" y="685800"/>
            <a:ext cx="7696200" cy="6048372"/>
          </a:xfrm>
          <a:prstGeom prst="rect">
            <a:avLst/>
          </a:prstGeom>
          <a:ln>
            <a:solidFill>
              <a:schemeClr val="tx1"/>
            </a:solidFill>
          </a:ln>
        </p:spPr>
        <p:txBody>
          <a:bodyPr vert="horz" lIns="91440" tIns="45720" rIns="91440" bIns="45720" rtlCol="0">
            <a:normAutofit fontScale="47500" lnSpcReduction="20000"/>
          </a:bodyPr>
          <a:lstStyle/>
          <a:p>
            <a:pPr algn="ctr">
              <a:lnSpc>
                <a:spcPct val="120000"/>
              </a:lnSpc>
              <a:buNone/>
            </a:pPr>
            <a:r>
              <a:rPr lang="en-IN" sz="4200" b="1" dirty="0" smtClean="0">
                <a:solidFill>
                  <a:srgbClr val="FF0000"/>
                </a:solidFill>
                <a:latin typeface="Bookman Old Style" pitchFamily="18" charset="0"/>
              </a:rPr>
              <a:t>Disclaimer</a:t>
            </a:r>
          </a:p>
          <a:p>
            <a:pPr algn="just">
              <a:lnSpc>
                <a:spcPct val="120000"/>
              </a:lnSpc>
            </a:pPr>
            <a:r>
              <a:rPr lang="en-IN" sz="3800" dirty="0" smtClean="0">
                <a:latin typeface="Bookman Old Style" pitchFamily="18" charset="0"/>
              </a:rPr>
              <a:t>These PPTs are intended to serve as a guide to the Member Participants of the Seminar/Conference and for information purposes only; and the contents are not to be construed in any manner whatsoever as a substitute for professional advice or legal opinion. </a:t>
            </a:r>
            <a:r>
              <a:rPr lang="en-US" sz="3800" dirty="0" smtClean="0">
                <a:latin typeface="Bookman Old Style" pitchFamily="18" charset="0"/>
              </a:rPr>
              <a:t>No one should act on such information without appropriate professional advice after a thorough examination of particular situation. Information contained herein is of a general nature and is not intended to address the circumstances of any particular individual or entity. </a:t>
            </a:r>
            <a:r>
              <a:rPr lang="en-IN" sz="3800" dirty="0" smtClean="0">
                <a:latin typeface="Bookman Old Style" pitchFamily="18" charset="0"/>
              </a:rPr>
              <a:t>While due care has been taken to ensure that the information is current and accurate to the best of our knowledge and belief,</a:t>
            </a:r>
            <a:r>
              <a:rPr lang="en-US" sz="3800" dirty="0" smtClean="0">
                <a:latin typeface="Bookman Old Style" pitchFamily="18" charset="0"/>
              </a:rPr>
              <a:t> there can be no guarantee that such information is accurate as of the date it is received or that it will continue to be accurate in the future</a:t>
            </a:r>
            <a:r>
              <a:rPr lang="en-IN" sz="3800" dirty="0" smtClean="0">
                <a:latin typeface="Bookman Old Style" pitchFamily="18" charset="0"/>
              </a:rPr>
              <a:t>. These PPTs contain information that is privileged and confidential. Unauthorized reading, dissemination, distribution or copying of this document is prohibited. We shall not be responsible for any loss or damage resulting from any action or decision taken on the basis of contents of this material</a:t>
            </a:r>
            <a:r>
              <a:rPr lang="en-IN" sz="3600" dirty="0" smtClean="0">
                <a:latin typeface="Bookman Old Style" pitchFamily="18" charset="0"/>
              </a:rPr>
              <a:t>.</a:t>
            </a:r>
            <a:endParaRPr lang="en-IN"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en-IN"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n-ea"/>
              <a:cs typeface="+mn-cs"/>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304800"/>
            <a:ext cx="7696200" cy="5715000"/>
          </a:xfrm>
        </p:spPr>
        <p:txBody>
          <a:bodyPr>
            <a:normAutofit fontScale="62500" lnSpcReduction="20000"/>
          </a:bodyPr>
          <a:lstStyle/>
          <a:p>
            <a:pPr algn="ctr">
              <a:buNone/>
            </a:pPr>
            <a:endParaRPr lang="en-US" dirty="0" smtClean="0">
              <a:latin typeface="Bookman Old Style" pitchFamily="18" charset="0"/>
            </a:endParaRPr>
          </a:p>
          <a:p>
            <a:pPr algn="ctr">
              <a:buNone/>
            </a:pPr>
            <a:endParaRPr lang="en-US" dirty="0" smtClean="0">
              <a:latin typeface="Bookman Old Style" pitchFamily="18" charset="0"/>
            </a:endParaRPr>
          </a:p>
          <a:p>
            <a:pPr algn="ctr">
              <a:buNone/>
            </a:pPr>
            <a:endParaRPr lang="en-US" dirty="0" smtClean="0">
              <a:latin typeface="Bookman Old Style" pitchFamily="18" charset="0"/>
            </a:endParaRPr>
          </a:p>
          <a:p>
            <a:pPr algn="ctr">
              <a:buNone/>
            </a:pPr>
            <a:r>
              <a:rPr lang="en-US" sz="131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a:t>
            </a:r>
          </a:p>
          <a:p>
            <a:pPr algn="ctr">
              <a:buNone/>
            </a:pPr>
            <a:endPar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endParaRPr>
          </a:p>
          <a:p>
            <a:pPr algn="ctr">
              <a:buNone/>
            </a:pPr>
            <a:r>
              <a:rPr lang="en-US" sz="3600" b="1" dirty="0" smtClean="0">
                <a:latin typeface="Bookman Old Style" pitchFamily="18" charset="0"/>
              </a:rPr>
              <a:t>Vijay Gupta </a:t>
            </a:r>
          </a:p>
          <a:p>
            <a:pPr algn="ctr">
              <a:buNone/>
            </a:pPr>
            <a:r>
              <a:rPr lang="en-US" sz="3400" smtClean="0">
                <a:latin typeface="Bookman Old Style" pitchFamily="18" charset="0"/>
              </a:rPr>
              <a:t>311, </a:t>
            </a:r>
            <a:r>
              <a:rPr lang="en-US" sz="3400" dirty="0" smtClean="0">
                <a:latin typeface="Bookman Old Style" pitchFamily="18" charset="0"/>
              </a:rPr>
              <a:t>Ansal Bhawan</a:t>
            </a:r>
            <a:endParaRPr lang="en-IN" sz="3400" dirty="0" smtClean="0">
              <a:latin typeface="Bookman Old Style" pitchFamily="18" charset="0"/>
            </a:endParaRPr>
          </a:p>
          <a:p>
            <a:pPr algn="ctr">
              <a:buNone/>
            </a:pPr>
            <a:r>
              <a:rPr lang="en-US" sz="3400" dirty="0" smtClean="0">
                <a:latin typeface="Bookman Old Style" pitchFamily="18" charset="0"/>
              </a:rPr>
              <a:t>16, Kasturba Gandhi Marg</a:t>
            </a:r>
            <a:endParaRPr lang="en-IN" sz="3400" dirty="0" smtClean="0">
              <a:latin typeface="Bookman Old Style" pitchFamily="18" charset="0"/>
            </a:endParaRPr>
          </a:p>
          <a:p>
            <a:pPr algn="ctr">
              <a:buNone/>
            </a:pPr>
            <a:r>
              <a:rPr lang="en-US" sz="3400" dirty="0" smtClean="0">
                <a:latin typeface="Bookman Old Style" pitchFamily="18" charset="0"/>
              </a:rPr>
              <a:t>New Delhi – 110001</a:t>
            </a:r>
            <a:endParaRPr lang="en-IN" sz="3400" dirty="0" smtClean="0">
              <a:latin typeface="Bookman Old Style" pitchFamily="18" charset="0"/>
            </a:endParaRPr>
          </a:p>
          <a:p>
            <a:pPr algn="ctr">
              <a:buNone/>
            </a:pPr>
            <a:endParaRPr lang="en-US" sz="3600" dirty="0" smtClean="0">
              <a:latin typeface="Bookman Old Style" pitchFamily="18" charset="0"/>
            </a:endParaRPr>
          </a:p>
          <a:p>
            <a:pPr algn="ctr">
              <a:buNone/>
            </a:pPr>
            <a:r>
              <a:rPr lang="en-US" sz="5100" b="1" dirty="0" smtClean="0">
                <a:latin typeface="Bookman Old Style" pitchFamily="18" charset="0"/>
              </a:rPr>
              <a:t>Mobile: 9810083373</a:t>
            </a:r>
            <a:endParaRPr lang="en-IN" sz="5100" b="1" dirty="0" smtClean="0">
              <a:latin typeface="Bookman Old Style" pitchFamily="18" charset="0"/>
            </a:endParaRPr>
          </a:p>
          <a:p>
            <a:pPr algn="ctr">
              <a:buNone/>
            </a:pPr>
            <a:r>
              <a:rPr lang="en-US" sz="5100" b="1" dirty="0" smtClean="0">
                <a:latin typeface="Bookman Old Style" pitchFamily="18" charset="0"/>
              </a:rPr>
              <a:t>vijay.gupta@vkgnassociates.com</a:t>
            </a:r>
            <a:endParaRPr lang="en-IN" sz="51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okman Old Style" pitchFamily="18" charset="0"/>
            </a:endParaRPr>
          </a:p>
        </p:txBody>
      </p:sp>
      <p:sp>
        <p:nvSpPr>
          <p:cNvPr id="4" name="Content Placeholder 2"/>
          <p:cNvSpPr txBox="1">
            <a:spLocks/>
          </p:cNvSpPr>
          <p:nvPr/>
        </p:nvSpPr>
        <p:spPr>
          <a:xfrm>
            <a:off x="685800" y="6629400"/>
            <a:ext cx="7696200" cy="104772"/>
          </a:xfrm>
          <a:prstGeom prst="rect">
            <a:avLst/>
          </a:prstGeom>
          <a:ln>
            <a:solidFill>
              <a:schemeClr val="tx1"/>
            </a:solidFill>
          </a:ln>
        </p:spPr>
        <p:txBody>
          <a:bodyPr vert="horz" lIns="91440" tIns="45720" rIns="91440" bIns="45720" rtlCol="0">
            <a:normAutofit fontScale="2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Bookman Old Style" pitchFamily="18" charset="0"/>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8153400" cy="454756"/>
          </a:xfrm>
          <a:prstGeom prst="rect">
            <a:avLst/>
          </a:prstGeom>
          <a:noFill/>
        </p:spPr>
        <p:txBody>
          <a:bodyPr wrap="square" lIns="0" tIns="41029" rIns="82058" bIns="41029">
            <a:spAutoFit/>
          </a:bodyPr>
          <a:lstStyle/>
          <a:p>
            <a:pPr algn="ctr">
              <a:lnSpc>
                <a:spcPts val="2878"/>
              </a:lnSpc>
              <a:defRPr/>
            </a:pPr>
            <a:r>
              <a:rPr lang="en-GB" sz="2900" dirty="0">
                <a:solidFill>
                  <a:schemeClr val="tx2"/>
                </a:solidFill>
                <a:latin typeface="Bookman Old Style" pitchFamily="18" charset="0"/>
              </a:rPr>
              <a:t>FEMA &amp; Valuation</a:t>
            </a:r>
          </a:p>
        </p:txBody>
      </p:sp>
      <p:sp>
        <p:nvSpPr>
          <p:cNvPr id="32" name="Rectangle 18"/>
          <p:cNvSpPr>
            <a:spLocks noChangeArrowheads="1"/>
          </p:cNvSpPr>
          <p:nvPr/>
        </p:nvSpPr>
        <p:spPr bwMode="auto">
          <a:xfrm>
            <a:off x="363682" y="3733800"/>
            <a:ext cx="1870364" cy="10668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eaLnBrk="0" hangingPunct="0">
              <a:defRPr/>
            </a:pPr>
            <a:endParaRPr lang="en-US" sz="1000" b="1" dirty="0" smtClean="0">
              <a:latin typeface="Bookman Old Style" pitchFamily="18" charset="0"/>
            </a:endParaRPr>
          </a:p>
          <a:p>
            <a:pPr algn="ctr" eaLnBrk="0" hangingPunct="0">
              <a:defRPr/>
            </a:pPr>
            <a:endParaRPr lang="en-US" sz="1000" b="1" dirty="0" smtClean="0">
              <a:latin typeface="Bookman Old Style" pitchFamily="18" charset="0"/>
            </a:endParaRPr>
          </a:p>
          <a:p>
            <a:pPr algn="ctr" eaLnBrk="0" hangingPunct="0">
              <a:defRPr/>
            </a:pPr>
            <a:r>
              <a:rPr lang="en-US" sz="1000" b="1" dirty="0" smtClean="0">
                <a:solidFill>
                  <a:srgbClr val="FF0000"/>
                </a:solidFill>
                <a:latin typeface="Bookman Old Style" pitchFamily="18" charset="0"/>
              </a:rPr>
              <a:t>Only Certification</a:t>
            </a:r>
          </a:p>
          <a:p>
            <a:pPr algn="ctr" eaLnBrk="0" hangingPunct="0">
              <a:defRPr/>
            </a:pPr>
            <a:r>
              <a:rPr lang="en-US" sz="1000" b="1" dirty="0" smtClean="0">
                <a:latin typeface="Bookman Old Style" pitchFamily="18" charset="0"/>
              </a:rPr>
              <a:t>by SEBI registered </a:t>
            </a:r>
          </a:p>
          <a:p>
            <a:pPr algn="ctr" eaLnBrk="0" hangingPunct="0">
              <a:defRPr/>
            </a:pPr>
            <a:r>
              <a:rPr lang="en-US" sz="1000" b="1" dirty="0" smtClean="0">
                <a:latin typeface="Bookman Old Style" pitchFamily="18" charset="0"/>
              </a:rPr>
              <a:t>Merchant </a:t>
            </a:r>
            <a:endParaRPr lang="en-US" sz="1000" b="1" dirty="0">
              <a:latin typeface="Bookman Old Style" pitchFamily="18" charset="0"/>
            </a:endParaRPr>
          </a:p>
          <a:p>
            <a:pPr algn="ctr" eaLnBrk="0" hangingPunct="0">
              <a:defRPr/>
            </a:pPr>
            <a:r>
              <a:rPr lang="en-US" sz="1000" b="1" dirty="0" smtClean="0">
                <a:latin typeface="Bookman Old Style" pitchFamily="18" charset="0"/>
              </a:rPr>
              <a:t>Banker/</a:t>
            </a:r>
          </a:p>
          <a:p>
            <a:pPr algn="ctr" eaLnBrk="0" hangingPunct="0">
              <a:defRPr/>
            </a:pPr>
            <a:r>
              <a:rPr lang="en-US" sz="1000" b="1" dirty="0" smtClean="0">
                <a:latin typeface="Bookman Old Style" pitchFamily="18" charset="0"/>
              </a:rPr>
              <a:t>Chartered Accountant</a:t>
            </a:r>
          </a:p>
          <a:p>
            <a:pPr algn="ctr" eaLnBrk="0" hangingPunct="0">
              <a:defRPr/>
            </a:pPr>
            <a:endParaRPr lang="en-US" sz="1000" b="1" dirty="0">
              <a:latin typeface="Bookman Old Style" pitchFamily="18" charset="0"/>
            </a:endParaRPr>
          </a:p>
        </p:txBody>
      </p:sp>
      <p:sp>
        <p:nvSpPr>
          <p:cNvPr id="33" name="Rectangle 19"/>
          <p:cNvSpPr>
            <a:spLocks noChangeArrowheads="1"/>
          </p:cNvSpPr>
          <p:nvPr/>
        </p:nvSpPr>
        <p:spPr bwMode="auto">
          <a:xfrm>
            <a:off x="2372590" y="3810000"/>
            <a:ext cx="1970809" cy="9906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eaLnBrk="0" hangingPunct="0">
              <a:defRPr/>
            </a:pPr>
            <a:r>
              <a:rPr lang="en-US" sz="1000" b="1" dirty="0">
                <a:solidFill>
                  <a:srgbClr val="FF0000"/>
                </a:solidFill>
                <a:latin typeface="Bookman Old Style" pitchFamily="18" charset="0"/>
              </a:rPr>
              <a:t>Valuation &amp; Certification</a:t>
            </a:r>
          </a:p>
          <a:p>
            <a:pPr algn="ctr" eaLnBrk="0" hangingPunct="0">
              <a:defRPr/>
            </a:pPr>
            <a:r>
              <a:rPr lang="en-US" sz="1000" b="1" dirty="0">
                <a:latin typeface="Bookman Old Style" pitchFamily="18" charset="0"/>
              </a:rPr>
              <a:t>by SEBI registered </a:t>
            </a:r>
          </a:p>
          <a:p>
            <a:pPr algn="ctr" eaLnBrk="0" hangingPunct="0">
              <a:defRPr/>
            </a:pPr>
            <a:r>
              <a:rPr lang="en-US" sz="1000" b="1" dirty="0" smtClean="0">
                <a:latin typeface="Bookman Old Style" pitchFamily="18" charset="0"/>
              </a:rPr>
              <a:t>Merchant Banker/</a:t>
            </a:r>
          </a:p>
          <a:p>
            <a:pPr algn="ctr" eaLnBrk="0" hangingPunct="0">
              <a:defRPr/>
            </a:pPr>
            <a:r>
              <a:rPr lang="en-US" sz="1000" b="1" dirty="0" smtClean="0">
                <a:latin typeface="Bookman Old Style" pitchFamily="18" charset="0"/>
              </a:rPr>
              <a:t>Chartered Accountant</a:t>
            </a:r>
            <a:endParaRPr lang="en-US" sz="1000" b="1" dirty="0">
              <a:latin typeface="Bookman Old Style" pitchFamily="18" charset="0"/>
            </a:endParaRPr>
          </a:p>
        </p:txBody>
      </p:sp>
      <p:cxnSp>
        <p:nvCxnSpPr>
          <p:cNvPr id="47" name="Straight Arrow Connector 46"/>
          <p:cNvCxnSpPr/>
          <p:nvPr/>
        </p:nvCxnSpPr>
        <p:spPr>
          <a:xfrm rot="5400000">
            <a:off x="1122232" y="2337967"/>
            <a:ext cx="353265"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1099770" y="3548433"/>
            <a:ext cx="394729" cy="346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33" idx="0"/>
          </p:cNvCxnSpPr>
          <p:nvPr/>
        </p:nvCxnSpPr>
        <p:spPr>
          <a:xfrm rot="16200000" flipH="1">
            <a:off x="3131555" y="3583560"/>
            <a:ext cx="452438" cy="44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735" name="TextBox 58"/>
          <p:cNvSpPr txBox="1">
            <a:spLocks noChangeArrowheads="1"/>
          </p:cNvSpPr>
          <p:nvPr/>
        </p:nvSpPr>
        <p:spPr bwMode="auto">
          <a:xfrm>
            <a:off x="457200" y="5791200"/>
            <a:ext cx="8312727" cy="759968"/>
          </a:xfrm>
          <a:prstGeom prst="rect">
            <a:avLst/>
          </a:prstGeom>
          <a:noFill/>
          <a:ln w="9525">
            <a:solidFill>
              <a:srgbClr val="C00000"/>
            </a:solidFill>
            <a:miter lim="800000"/>
            <a:headEnd/>
            <a:tailEnd/>
          </a:ln>
        </p:spPr>
        <p:txBody>
          <a:bodyPr wrap="square" lIns="82058" tIns="41029" rIns="82058" bIns="41029">
            <a:spAutoFit/>
          </a:bodyPr>
          <a:lstStyle/>
          <a:p>
            <a:r>
              <a:rPr lang="en-US" sz="1100" b="1" dirty="0" smtClean="0">
                <a:latin typeface="Bookman Old Style" pitchFamily="18" charset="0"/>
              </a:rPr>
              <a:t>Preferential Allotment Pricing Guideline under SEBI (ICDR) Regulations 2009:</a:t>
            </a:r>
          </a:p>
          <a:p>
            <a:r>
              <a:rPr lang="en-US" sz="1100" dirty="0" smtClean="0">
                <a:latin typeface="Bookman Old Style" pitchFamily="18" charset="0"/>
              </a:rPr>
              <a:t>“Price not less than the higher of Avg. weekly high and low closing price over a trailing six month period, or a trailing two week period, from the "relevant date of transaction.”</a:t>
            </a:r>
          </a:p>
          <a:p>
            <a:r>
              <a:rPr lang="en-US" sz="1100" dirty="0" smtClean="0">
                <a:latin typeface="Bookman Old Style" pitchFamily="18" charset="0"/>
              </a:rPr>
              <a:t>“Relevant Date” means date thirty days prior to the date of GM of shareholders</a:t>
            </a:r>
          </a:p>
        </p:txBody>
      </p:sp>
      <p:cxnSp>
        <p:nvCxnSpPr>
          <p:cNvPr id="30738" name="AutoShape 12"/>
          <p:cNvCxnSpPr>
            <a:cxnSpLocks noChangeShapeType="1"/>
          </p:cNvCxnSpPr>
          <p:nvPr/>
        </p:nvCxnSpPr>
        <p:spPr bwMode="auto">
          <a:xfrm rot="5400000">
            <a:off x="1590726" y="1020244"/>
            <a:ext cx="403412" cy="917864"/>
          </a:xfrm>
          <a:prstGeom prst="bentConnector3">
            <a:avLst>
              <a:gd name="adj1" fmla="val 50000"/>
            </a:avLst>
          </a:prstGeom>
          <a:noFill/>
          <a:ln w="3175">
            <a:solidFill>
              <a:schemeClr val="tx1"/>
            </a:solidFill>
            <a:miter lim="800000"/>
            <a:headEnd/>
            <a:tailEnd type="triangle" w="med" len="med"/>
          </a:ln>
        </p:spPr>
      </p:cxnSp>
      <p:cxnSp>
        <p:nvCxnSpPr>
          <p:cNvPr id="30739" name="AutoShape 13"/>
          <p:cNvCxnSpPr>
            <a:cxnSpLocks noChangeShapeType="1"/>
          </p:cNvCxnSpPr>
          <p:nvPr/>
        </p:nvCxnSpPr>
        <p:spPr bwMode="auto">
          <a:xfrm rot="16200000" flipH="1">
            <a:off x="2507147" y="1013284"/>
            <a:ext cx="403412" cy="914977"/>
          </a:xfrm>
          <a:prstGeom prst="bentConnector3">
            <a:avLst>
              <a:gd name="adj1" fmla="val 50000"/>
            </a:avLst>
          </a:prstGeom>
          <a:noFill/>
          <a:ln w="3175">
            <a:solidFill>
              <a:schemeClr val="tx1"/>
            </a:solidFill>
            <a:miter lim="800000"/>
            <a:headEnd/>
            <a:tailEnd type="triangle" w="med" len="med"/>
          </a:ln>
        </p:spPr>
      </p:cxnSp>
      <p:cxnSp>
        <p:nvCxnSpPr>
          <p:cNvPr id="83" name="Straight Arrow Connector 82"/>
          <p:cNvCxnSpPr/>
          <p:nvPr/>
        </p:nvCxnSpPr>
        <p:spPr>
          <a:xfrm rot="5400000">
            <a:off x="3106116" y="2323116"/>
            <a:ext cx="360000"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Rectangle 18"/>
          <p:cNvSpPr>
            <a:spLocks noChangeArrowheads="1"/>
          </p:cNvSpPr>
          <p:nvPr/>
        </p:nvSpPr>
        <p:spPr bwMode="auto">
          <a:xfrm>
            <a:off x="4724400" y="1524000"/>
            <a:ext cx="2057400" cy="15240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eaLnBrk="0" hangingPunct="0">
              <a:defRPr/>
            </a:pPr>
            <a:r>
              <a:rPr lang="en-US" sz="1100" b="1" dirty="0">
                <a:latin typeface="Bookman Old Style" pitchFamily="18" charset="0"/>
              </a:rPr>
              <a:t>Price of shares shall not be </a:t>
            </a:r>
          </a:p>
          <a:p>
            <a:pPr algn="ctr" eaLnBrk="0" hangingPunct="0">
              <a:defRPr/>
            </a:pPr>
            <a:r>
              <a:rPr lang="en-US" sz="1100" b="1" dirty="0">
                <a:latin typeface="Bookman Old Style" pitchFamily="18" charset="0"/>
              </a:rPr>
              <a:t>less than the </a:t>
            </a:r>
            <a:r>
              <a:rPr lang="en-IN" sz="1100" b="1" dirty="0" smtClean="0">
                <a:latin typeface="Bookman Old Style" pitchFamily="18" charset="0"/>
              </a:rPr>
              <a:t>fair </a:t>
            </a:r>
          </a:p>
          <a:p>
            <a:pPr algn="ctr" eaLnBrk="0" hangingPunct="0">
              <a:defRPr/>
            </a:pPr>
            <a:r>
              <a:rPr lang="en-IN" sz="1100" b="1" dirty="0" smtClean="0">
                <a:latin typeface="Bookman Old Style" pitchFamily="18" charset="0"/>
              </a:rPr>
              <a:t>value  worked out as per </a:t>
            </a:r>
          </a:p>
          <a:p>
            <a:pPr algn="ctr" eaLnBrk="0" hangingPunct="0">
              <a:defRPr/>
            </a:pPr>
            <a:r>
              <a:rPr lang="en-IN" sz="1100" b="1" dirty="0" smtClean="0">
                <a:latin typeface="Bookman Old Style" pitchFamily="18" charset="0"/>
              </a:rPr>
              <a:t>any internationally </a:t>
            </a:r>
          </a:p>
          <a:p>
            <a:pPr algn="ctr" eaLnBrk="0" hangingPunct="0">
              <a:defRPr/>
            </a:pPr>
            <a:r>
              <a:rPr lang="en-IN" sz="1100" b="1" dirty="0" smtClean="0">
                <a:latin typeface="Bookman Old Style" pitchFamily="18" charset="0"/>
              </a:rPr>
              <a:t>accepted pricing </a:t>
            </a:r>
          </a:p>
          <a:p>
            <a:pPr algn="ctr" eaLnBrk="0" hangingPunct="0">
              <a:defRPr/>
            </a:pPr>
            <a:r>
              <a:rPr lang="en-IN" sz="1100" b="1" dirty="0" smtClean="0">
                <a:latin typeface="Bookman Old Style" pitchFamily="18" charset="0"/>
              </a:rPr>
              <a:t>methodology</a:t>
            </a:r>
          </a:p>
          <a:p>
            <a:pPr algn="ctr" eaLnBrk="0" hangingPunct="0">
              <a:defRPr/>
            </a:pPr>
            <a:r>
              <a:rPr lang="en-IN" sz="1100" b="1" dirty="0" smtClean="0">
                <a:latin typeface="Bookman Old Style" pitchFamily="18" charset="0"/>
              </a:rPr>
              <a:t> for valuation of shares </a:t>
            </a:r>
          </a:p>
          <a:p>
            <a:pPr algn="ctr" eaLnBrk="0" hangingPunct="0">
              <a:defRPr/>
            </a:pPr>
            <a:r>
              <a:rPr lang="en-IN" sz="1100" b="1" dirty="0" smtClean="0">
                <a:latin typeface="Bookman Old Style" pitchFamily="18" charset="0"/>
              </a:rPr>
              <a:t>on arm’s length basis</a:t>
            </a:r>
            <a:endParaRPr lang="en-US" sz="1100" b="1" dirty="0">
              <a:latin typeface="Bookman Old Style" pitchFamily="18" charset="0"/>
            </a:endParaRPr>
          </a:p>
        </p:txBody>
      </p:sp>
      <p:sp>
        <p:nvSpPr>
          <p:cNvPr id="96" name="Rectangle 19"/>
          <p:cNvSpPr>
            <a:spLocks noChangeArrowheads="1"/>
          </p:cNvSpPr>
          <p:nvPr/>
        </p:nvSpPr>
        <p:spPr bwMode="auto">
          <a:xfrm>
            <a:off x="6858000" y="1511674"/>
            <a:ext cx="2057400" cy="1536326"/>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eaLnBrk="0" hangingPunct="0">
              <a:defRPr/>
            </a:pPr>
            <a:r>
              <a:rPr lang="en-US" sz="1100" b="1" dirty="0">
                <a:latin typeface="Bookman Old Style" pitchFamily="18" charset="0"/>
              </a:rPr>
              <a:t>Price of shares shall </a:t>
            </a:r>
            <a:r>
              <a:rPr lang="en-US" sz="1100" b="1" dirty="0" smtClean="0">
                <a:latin typeface="Bookman Old Style" pitchFamily="18" charset="0"/>
              </a:rPr>
              <a:t>not be </a:t>
            </a:r>
            <a:endParaRPr lang="en-US" sz="1100" b="1" dirty="0">
              <a:latin typeface="Bookman Old Style" pitchFamily="18" charset="0"/>
            </a:endParaRPr>
          </a:p>
          <a:p>
            <a:pPr algn="ctr" eaLnBrk="0" hangingPunct="0">
              <a:defRPr/>
            </a:pPr>
            <a:r>
              <a:rPr lang="en-US" sz="1100" b="1" dirty="0" smtClean="0">
                <a:latin typeface="Bookman Old Style" pitchFamily="18" charset="0"/>
              </a:rPr>
              <a:t>more than the </a:t>
            </a:r>
            <a:r>
              <a:rPr lang="en-IN" sz="1100" b="1" dirty="0" smtClean="0">
                <a:latin typeface="Bookman Old Style" pitchFamily="18" charset="0"/>
              </a:rPr>
              <a:t>fair </a:t>
            </a:r>
          </a:p>
          <a:p>
            <a:pPr algn="ctr" eaLnBrk="0" hangingPunct="0">
              <a:defRPr/>
            </a:pPr>
            <a:r>
              <a:rPr lang="en-IN" sz="1100" b="1" dirty="0" smtClean="0">
                <a:latin typeface="Bookman Old Style" pitchFamily="18" charset="0"/>
              </a:rPr>
              <a:t>value  worked out as per </a:t>
            </a:r>
          </a:p>
          <a:p>
            <a:pPr algn="ctr" eaLnBrk="0" hangingPunct="0">
              <a:defRPr/>
            </a:pPr>
            <a:r>
              <a:rPr lang="en-IN" sz="1100" b="1" dirty="0" smtClean="0">
                <a:latin typeface="Bookman Old Style" pitchFamily="18" charset="0"/>
              </a:rPr>
              <a:t>any internationally </a:t>
            </a:r>
          </a:p>
          <a:p>
            <a:pPr algn="ctr" eaLnBrk="0" hangingPunct="0">
              <a:defRPr/>
            </a:pPr>
            <a:r>
              <a:rPr lang="en-IN" sz="1100" b="1" dirty="0" smtClean="0">
                <a:latin typeface="Bookman Old Style" pitchFamily="18" charset="0"/>
              </a:rPr>
              <a:t>accepted pricing </a:t>
            </a:r>
          </a:p>
          <a:p>
            <a:pPr algn="ctr" eaLnBrk="0" hangingPunct="0">
              <a:defRPr/>
            </a:pPr>
            <a:r>
              <a:rPr lang="en-IN" sz="1100" b="1" dirty="0" smtClean="0">
                <a:latin typeface="Bookman Old Style" pitchFamily="18" charset="0"/>
              </a:rPr>
              <a:t>methodology</a:t>
            </a:r>
          </a:p>
          <a:p>
            <a:pPr algn="ctr" eaLnBrk="0" hangingPunct="0">
              <a:defRPr/>
            </a:pPr>
            <a:r>
              <a:rPr lang="en-IN" sz="1100" b="1" dirty="0" smtClean="0">
                <a:latin typeface="Bookman Old Style" pitchFamily="18" charset="0"/>
              </a:rPr>
              <a:t> for valuation of shares </a:t>
            </a:r>
          </a:p>
          <a:p>
            <a:pPr algn="ctr" eaLnBrk="0" hangingPunct="0">
              <a:defRPr/>
            </a:pPr>
            <a:r>
              <a:rPr lang="en-IN" sz="1100" b="1" dirty="0" smtClean="0">
                <a:latin typeface="Bookman Old Style" pitchFamily="18" charset="0"/>
              </a:rPr>
              <a:t>on arm’s length basis</a:t>
            </a:r>
            <a:endParaRPr lang="en-US" sz="1100" b="1" dirty="0" smtClean="0">
              <a:latin typeface="Bookman Old Style" pitchFamily="18" charset="0"/>
            </a:endParaRPr>
          </a:p>
        </p:txBody>
      </p:sp>
      <p:cxnSp>
        <p:nvCxnSpPr>
          <p:cNvPr id="97" name="Straight Arrow Connector 96"/>
          <p:cNvCxnSpPr/>
          <p:nvPr/>
        </p:nvCxnSpPr>
        <p:spPr>
          <a:xfrm flipH="1">
            <a:off x="5781964" y="1337983"/>
            <a:ext cx="0" cy="16108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917873" y="1336582"/>
            <a:ext cx="0" cy="16108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648200" y="685800"/>
            <a:ext cx="0" cy="508326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8" name="Rectangle 18"/>
          <p:cNvSpPr>
            <a:spLocks noChangeArrowheads="1"/>
          </p:cNvSpPr>
          <p:nvPr/>
        </p:nvSpPr>
        <p:spPr bwMode="auto">
          <a:xfrm>
            <a:off x="357158" y="2500306"/>
            <a:ext cx="1870364" cy="8388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eaLnBrk="0" hangingPunct="0">
              <a:defRPr/>
            </a:pPr>
            <a:r>
              <a:rPr lang="en-US" sz="1000" b="1" dirty="0">
                <a:latin typeface="Bookman Old Style" pitchFamily="18" charset="0"/>
              </a:rPr>
              <a:t>Market Price as per </a:t>
            </a:r>
            <a:endParaRPr lang="en-US" sz="1000" b="1" dirty="0" smtClean="0">
              <a:latin typeface="Bookman Old Style" pitchFamily="18" charset="0"/>
            </a:endParaRPr>
          </a:p>
          <a:p>
            <a:pPr algn="ctr" eaLnBrk="0" hangingPunct="0">
              <a:defRPr/>
            </a:pPr>
            <a:r>
              <a:rPr lang="en-US" sz="1000" b="1" dirty="0" smtClean="0">
                <a:latin typeface="Bookman Old Style" pitchFamily="18" charset="0"/>
              </a:rPr>
              <a:t>SEBI </a:t>
            </a:r>
            <a:r>
              <a:rPr lang="en-US" sz="1000" b="1" dirty="0">
                <a:latin typeface="Bookman Old Style" pitchFamily="18" charset="0"/>
              </a:rPr>
              <a:t>Preferential </a:t>
            </a:r>
            <a:endParaRPr lang="en-US" sz="1000" b="1" dirty="0" smtClean="0">
              <a:latin typeface="Bookman Old Style" pitchFamily="18" charset="0"/>
            </a:endParaRPr>
          </a:p>
          <a:p>
            <a:pPr algn="ctr" eaLnBrk="0" hangingPunct="0">
              <a:defRPr/>
            </a:pPr>
            <a:r>
              <a:rPr lang="en-US" sz="1000" b="1" dirty="0" smtClean="0">
                <a:latin typeface="Bookman Old Style" pitchFamily="18" charset="0"/>
              </a:rPr>
              <a:t>Allotment</a:t>
            </a:r>
            <a:endParaRPr lang="en-US" sz="1000" b="1" dirty="0">
              <a:latin typeface="Bookman Old Style" pitchFamily="18" charset="0"/>
            </a:endParaRPr>
          </a:p>
        </p:txBody>
      </p:sp>
      <p:sp>
        <p:nvSpPr>
          <p:cNvPr id="31" name="Rectangle 19"/>
          <p:cNvSpPr>
            <a:spLocks noChangeArrowheads="1"/>
          </p:cNvSpPr>
          <p:nvPr/>
        </p:nvSpPr>
        <p:spPr bwMode="auto">
          <a:xfrm>
            <a:off x="2357422" y="2500306"/>
            <a:ext cx="1970809" cy="8460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a:r>
              <a:rPr lang="en-US" sz="1000" b="1" dirty="0" smtClean="0">
                <a:latin typeface="Bookman Old Style" pitchFamily="18" charset="0"/>
              </a:rPr>
              <a:t>Internationally </a:t>
            </a:r>
          </a:p>
          <a:p>
            <a:pPr algn="ctr"/>
            <a:r>
              <a:rPr lang="en-US" sz="1000" b="1" dirty="0" smtClean="0">
                <a:latin typeface="Bookman Old Style" pitchFamily="18" charset="0"/>
              </a:rPr>
              <a:t>accepted  pricing </a:t>
            </a:r>
          </a:p>
          <a:p>
            <a:pPr algn="ctr"/>
            <a:r>
              <a:rPr lang="en-US" sz="1000" b="1" dirty="0" smtClean="0">
                <a:latin typeface="Bookman Old Style" pitchFamily="18" charset="0"/>
              </a:rPr>
              <a:t>Methodology </a:t>
            </a:r>
            <a:r>
              <a:rPr lang="en-IN" sz="1000" b="1" dirty="0" smtClean="0">
                <a:latin typeface="Bookman Old Style" pitchFamily="18" charset="0"/>
              </a:rPr>
              <a:t>for</a:t>
            </a:r>
          </a:p>
          <a:p>
            <a:pPr algn="ctr"/>
            <a:r>
              <a:rPr lang="en-IN" sz="1000" b="1" dirty="0" smtClean="0">
                <a:latin typeface="Bookman Old Style" pitchFamily="18" charset="0"/>
              </a:rPr>
              <a:t> valuation of shares on </a:t>
            </a:r>
          </a:p>
          <a:p>
            <a:pPr algn="ctr"/>
            <a:r>
              <a:rPr lang="en-IN" sz="1000" b="1" dirty="0" smtClean="0">
                <a:latin typeface="Bookman Old Style" pitchFamily="18" charset="0"/>
              </a:rPr>
              <a:t>arm’s length basis</a:t>
            </a:r>
            <a:endParaRPr lang="en-US" sz="1000" b="1" dirty="0">
              <a:latin typeface="Bookman Old Style" pitchFamily="18" charset="0"/>
            </a:endParaRPr>
          </a:p>
        </p:txBody>
      </p:sp>
      <p:sp>
        <p:nvSpPr>
          <p:cNvPr id="36" name="Rectangle 18"/>
          <p:cNvSpPr>
            <a:spLocks noChangeArrowheads="1"/>
          </p:cNvSpPr>
          <p:nvPr/>
        </p:nvSpPr>
        <p:spPr bwMode="auto">
          <a:xfrm>
            <a:off x="357158" y="1643050"/>
            <a:ext cx="1870364" cy="5400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a:r>
              <a:rPr lang="en-US" sz="1000" b="1" dirty="0" smtClean="0">
                <a:latin typeface="Bookman Old Style" pitchFamily="18" charset="0"/>
              </a:rPr>
              <a:t>Listed Company</a:t>
            </a:r>
          </a:p>
        </p:txBody>
      </p:sp>
      <p:sp>
        <p:nvSpPr>
          <p:cNvPr id="37" name="Rectangle 18"/>
          <p:cNvSpPr>
            <a:spLocks noChangeArrowheads="1"/>
          </p:cNvSpPr>
          <p:nvPr/>
        </p:nvSpPr>
        <p:spPr bwMode="auto">
          <a:xfrm>
            <a:off x="2428860" y="1643050"/>
            <a:ext cx="1870364" cy="5400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a:r>
              <a:rPr lang="en-US" sz="1000" b="1" dirty="0" smtClean="0">
                <a:latin typeface="Bookman Old Style" pitchFamily="18" charset="0"/>
              </a:rPr>
              <a:t>Unlisted Company</a:t>
            </a:r>
          </a:p>
        </p:txBody>
      </p:sp>
      <p:sp>
        <p:nvSpPr>
          <p:cNvPr id="38" name="Rectangle 18"/>
          <p:cNvSpPr>
            <a:spLocks noChangeArrowheads="1"/>
          </p:cNvSpPr>
          <p:nvPr/>
        </p:nvSpPr>
        <p:spPr bwMode="auto">
          <a:xfrm>
            <a:off x="928662" y="714356"/>
            <a:ext cx="2703600" cy="540000"/>
          </a:xfrm>
          <a:prstGeom prst="rect">
            <a:avLst/>
          </a:prstGeom>
          <a:noFill/>
          <a:ln w="12700" cap="sq" algn="ctr">
            <a:solidFill>
              <a:srgbClr val="003366"/>
            </a:solidFill>
            <a:miter lim="800000"/>
            <a:headEnd/>
            <a:tailEnd/>
          </a:ln>
          <a:effectLst/>
        </p:spPr>
        <p:txBody>
          <a:bodyPr wrap="none" lIns="82058" tIns="41029" rIns="82058" bIns="41029" anchor="ctr" anchorCtr="1"/>
          <a:lstStyle/>
          <a:p>
            <a:pPr algn="ctr" eaLnBrk="0" hangingPunct="0"/>
            <a:r>
              <a:rPr lang="en-US" sz="1000" b="1" dirty="0" smtClean="0">
                <a:latin typeface="Bookman Old Style" pitchFamily="18" charset="0"/>
              </a:rPr>
              <a:t>FDI</a:t>
            </a:r>
          </a:p>
          <a:p>
            <a:pPr algn="ctr" eaLnBrk="0" hangingPunct="0"/>
            <a:r>
              <a:rPr lang="en-US" sz="1000" b="1" dirty="0" smtClean="0">
                <a:latin typeface="Bookman Old Style" pitchFamily="18" charset="0"/>
              </a:rPr>
              <a:t>Issue of shares</a:t>
            </a:r>
            <a:endParaRPr lang="en-US" sz="1100" b="1" dirty="0" smtClean="0">
              <a:latin typeface="Bookman Old Style" pitchFamily="18" charset="0"/>
            </a:endParaRPr>
          </a:p>
        </p:txBody>
      </p:sp>
      <p:sp>
        <p:nvSpPr>
          <p:cNvPr id="39" name="Rectangle 18"/>
          <p:cNvSpPr>
            <a:spLocks noChangeArrowheads="1"/>
          </p:cNvSpPr>
          <p:nvPr/>
        </p:nvSpPr>
        <p:spPr bwMode="auto">
          <a:xfrm>
            <a:off x="4857752" y="1000108"/>
            <a:ext cx="1870364" cy="334800"/>
          </a:xfrm>
          <a:prstGeom prst="rect">
            <a:avLst/>
          </a:prstGeom>
          <a:noFill/>
          <a:ln w="12700" cap="sq" algn="ctr">
            <a:solidFill>
              <a:srgbClr val="003366"/>
            </a:solidFill>
            <a:miter lim="800000"/>
            <a:headEnd/>
            <a:tailEnd/>
          </a:ln>
          <a:effectLst/>
        </p:spPr>
        <p:txBody>
          <a:bodyPr wrap="none" lIns="82058" tIns="41029" rIns="82058" bIns="41029" anchor="ctr" anchorCtr="1"/>
          <a:lstStyle/>
          <a:p>
            <a:pPr eaLnBrk="0" hangingPunct="0"/>
            <a:r>
              <a:rPr lang="en-US" sz="1000" b="1" dirty="0" smtClean="0">
                <a:latin typeface="Bookman Old Style" pitchFamily="18" charset="0"/>
              </a:rPr>
              <a:t>Transfer of shares from</a:t>
            </a:r>
          </a:p>
          <a:p>
            <a:pPr eaLnBrk="0" hangingPunct="0"/>
            <a:r>
              <a:rPr lang="en-US" sz="1000" b="1" dirty="0" smtClean="0">
                <a:latin typeface="Bookman Old Style" pitchFamily="18" charset="0"/>
              </a:rPr>
              <a:t>Resident to Non-Resident</a:t>
            </a:r>
          </a:p>
        </p:txBody>
      </p:sp>
      <p:sp>
        <p:nvSpPr>
          <p:cNvPr id="40" name="Rectangle 18"/>
          <p:cNvSpPr>
            <a:spLocks noChangeArrowheads="1"/>
          </p:cNvSpPr>
          <p:nvPr/>
        </p:nvSpPr>
        <p:spPr bwMode="auto">
          <a:xfrm>
            <a:off x="7000892" y="1000108"/>
            <a:ext cx="1870364" cy="334800"/>
          </a:xfrm>
          <a:prstGeom prst="rect">
            <a:avLst/>
          </a:prstGeom>
          <a:noFill/>
          <a:ln w="12700" cap="sq" algn="ctr">
            <a:solidFill>
              <a:srgbClr val="003366"/>
            </a:solidFill>
            <a:miter lim="800000"/>
            <a:headEnd/>
            <a:tailEnd/>
          </a:ln>
          <a:effectLst/>
        </p:spPr>
        <p:txBody>
          <a:bodyPr wrap="none" lIns="82058" tIns="41029" rIns="82058" bIns="41029" anchor="ctr" anchorCtr="1"/>
          <a:lstStyle/>
          <a:p>
            <a:pPr eaLnBrk="0" hangingPunct="0"/>
            <a:r>
              <a:rPr lang="en-US" sz="1000" b="1" dirty="0" smtClean="0">
                <a:latin typeface="Bookman Old Style" pitchFamily="18" charset="0"/>
              </a:rPr>
              <a:t>Transfer of shares from</a:t>
            </a:r>
          </a:p>
          <a:p>
            <a:pPr eaLnBrk="0" hangingPunct="0"/>
            <a:r>
              <a:rPr lang="en-US" sz="1000" b="1" dirty="0" smtClean="0">
                <a:latin typeface="Bookman Old Style" pitchFamily="18" charset="0"/>
              </a:rPr>
              <a:t>Non-Resident to Resident</a:t>
            </a:r>
          </a:p>
        </p:txBody>
      </p:sp>
      <p:sp>
        <p:nvSpPr>
          <p:cNvPr id="26" name="TextBox 25"/>
          <p:cNvSpPr txBox="1"/>
          <p:nvPr/>
        </p:nvSpPr>
        <p:spPr>
          <a:xfrm>
            <a:off x="4800600" y="3124200"/>
            <a:ext cx="4038600" cy="2554545"/>
          </a:xfrm>
          <a:prstGeom prst="rect">
            <a:avLst/>
          </a:prstGeom>
          <a:noFill/>
          <a:ln>
            <a:solidFill>
              <a:schemeClr val="tx1"/>
            </a:solidFill>
          </a:ln>
        </p:spPr>
        <p:txBody>
          <a:bodyPr wrap="square" rtlCol="0">
            <a:spAutoFit/>
          </a:bodyPr>
          <a:lstStyle/>
          <a:p>
            <a:pPr algn="just"/>
            <a:r>
              <a:rPr lang="en-IN" sz="1200" b="1" dirty="0" smtClean="0">
                <a:solidFill>
                  <a:srgbClr val="FF0000"/>
                </a:solidFill>
                <a:latin typeface="Bookman Old Style" pitchFamily="18" charset="0"/>
              </a:rPr>
              <a:t>Convertible instruments:</a:t>
            </a:r>
          </a:p>
          <a:p>
            <a:pPr algn="just"/>
            <a:r>
              <a:rPr lang="en-IN" sz="1000" dirty="0" smtClean="0">
                <a:latin typeface="Bookman Old Style" pitchFamily="18" charset="0"/>
              </a:rPr>
              <a:t>Based on conversion formula which has to be determined / fixed upfront. Price at the time of conversion should not be less than the fair value worked out, at the time of issuance of these instruments. </a:t>
            </a:r>
          </a:p>
          <a:p>
            <a:pPr algn="just"/>
            <a:endParaRPr lang="en-IN" sz="1200" b="1" dirty="0" smtClean="0">
              <a:solidFill>
                <a:srgbClr val="FF0000"/>
              </a:solidFill>
              <a:latin typeface="Bookman Old Style" pitchFamily="18" charset="0"/>
            </a:endParaRPr>
          </a:p>
          <a:p>
            <a:pPr algn="just"/>
            <a:r>
              <a:rPr lang="en-IN" sz="1200" b="1" dirty="0" smtClean="0">
                <a:solidFill>
                  <a:srgbClr val="FF0000"/>
                </a:solidFill>
                <a:latin typeface="Bookman Old Style" pitchFamily="18" charset="0"/>
              </a:rPr>
              <a:t>NRIs on non-repatriation basis under Schedule 4 of FEMA 20</a:t>
            </a:r>
            <a:r>
              <a:rPr lang="en-IN" sz="1200" dirty="0" smtClean="0">
                <a:solidFill>
                  <a:srgbClr val="FF0000"/>
                </a:solidFill>
                <a:latin typeface="Bookman Old Style" pitchFamily="18" charset="0"/>
              </a:rPr>
              <a:t>: </a:t>
            </a:r>
            <a:r>
              <a:rPr lang="en-IN" sz="1200" dirty="0" smtClean="0">
                <a:latin typeface="Bookman Old Style" pitchFamily="18" charset="0"/>
              </a:rPr>
              <a:t>No express provision for valuation</a:t>
            </a:r>
          </a:p>
          <a:p>
            <a:endParaRPr lang="en-IN" sz="1200" b="1" dirty="0" smtClean="0">
              <a:solidFill>
                <a:srgbClr val="FF0000"/>
              </a:solidFill>
              <a:latin typeface="Bookman Old Style" pitchFamily="18" charset="0"/>
            </a:endParaRPr>
          </a:p>
          <a:p>
            <a:r>
              <a:rPr lang="en-IN" sz="1200" b="1" dirty="0" smtClean="0">
                <a:solidFill>
                  <a:srgbClr val="FF0000"/>
                </a:solidFill>
                <a:latin typeface="Bookman Old Style" pitchFamily="18" charset="0"/>
              </a:rPr>
              <a:t>Pricing not applicable for transfers between two Non-Residents </a:t>
            </a:r>
          </a:p>
          <a:p>
            <a:endParaRPr lang="en-US" sz="1200" b="1" dirty="0" smtClean="0">
              <a:solidFill>
                <a:srgbClr val="FF0000"/>
              </a:solidFill>
              <a:latin typeface="Bookman Old Style" pitchFamily="18" charset="0"/>
            </a:endParaRPr>
          </a:p>
          <a:p>
            <a:r>
              <a:rPr lang="en-US" sz="1200" b="1" dirty="0" smtClean="0">
                <a:solidFill>
                  <a:srgbClr val="FF0000"/>
                </a:solidFill>
                <a:latin typeface="Bookman Old Style" pitchFamily="18" charset="0"/>
              </a:rPr>
              <a:t>SEZs against import of capital goods into </a:t>
            </a:r>
            <a:r>
              <a:rPr lang="en-IN" sz="1200" b="1" i="1" dirty="0" smtClean="0">
                <a:solidFill>
                  <a:srgbClr val="FF0000"/>
                </a:solidFill>
                <a:latin typeface="Bookman Old Style" pitchFamily="18" charset="0"/>
              </a:rPr>
              <a:t>equity shares</a:t>
            </a:r>
            <a:r>
              <a:rPr lang="en-US" sz="1200" b="1" dirty="0" smtClean="0">
                <a:solidFill>
                  <a:srgbClr val="FF0000"/>
                </a:solidFill>
                <a:latin typeface="Bookman Old Style" pitchFamily="18" charset="0"/>
              </a:rPr>
              <a:t>: </a:t>
            </a:r>
            <a:r>
              <a:rPr lang="en-US" sz="1200" dirty="0" smtClean="0">
                <a:latin typeface="Bookman Old Style" pitchFamily="18" charset="0"/>
              </a:rPr>
              <a:t>Committee of Development Commissioner</a:t>
            </a:r>
            <a:endParaRPr lang="en-IN" sz="1200" dirty="0">
              <a:latin typeface="Bookman Old Style" pitchFamily="18" charset="0"/>
            </a:endParaRPr>
          </a:p>
        </p:txBody>
      </p:sp>
      <p:sp>
        <p:nvSpPr>
          <p:cNvPr id="27" name="TextBox 26"/>
          <p:cNvSpPr txBox="1"/>
          <p:nvPr/>
        </p:nvSpPr>
        <p:spPr>
          <a:xfrm>
            <a:off x="457200" y="4953000"/>
            <a:ext cx="3962400" cy="769441"/>
          </a:xfrm>
          <a:prstGeom prst="rect">
            <a:avLst/>
          </a:prstGeom>
          <a:noFill/>
          <a:ln>
            <a:solidFill>
              <a:schemeClr val="tx1"/>
            </a:solidFill>
          </a:ln>
        </p:spPr>
        <p:txBody>
          <a:bodyPr wrap="square" rtlCol="0">
            <a:spAutoFit/>
          </a:bodyPr>
          <a:lstStyle/>
          <a:p>
            <a:pPr marL="0" lvl="1"/>
            <a:r>
              <a:rPr lang="en-IN" sz="1100" b="1" dirty="0" smtClean="0">
                <a:latin typeface="Bookman Old Style" pitchFamily="18" charset="0"/>
              </a:rPr>
              <a:t>Non-residents (including NRIs): </a:t>
            </a:r>
            <a:r>
              <a:rPr lang="en-IN" sz="1100" b="1" dirty="0" smtClean="0">
                <a:solidFill>
                  <a:srgbClr val="FF0000"/>
                </a:solidFill>
                <a:latin typeface="Bookman Old Style" pitchFamily="18" charset="0"/>
              </a:rPr>
              <a:t>Subscription to its Memorandum of Association</a:t>
            </a:r>
            <a:r>
              <a:rPr lang="en-IN" sz="1100" b="1" dirty="0" smtClean="0">
                <a:latin typeface="Bookman Old Style" pitchFamily="18" charset="0"/>
              </a:rPr>
              <a:t>: </a:t>
            </a:r>
            <a:r>
              <a:rPr lang="en-IN" sz="1100" dirty="0" smtClean="0">
                <a:latin typeface="Bookman Old Style" pitchFamily="18" charset="0"/>
              </a:rPr>
              <a:t>Made at face value subject to their eligibility to invest under the FDI scheme</a:t>
            </a:r>
            <a:endParaRPr lang="en-US" sz="1100" dirty="0">
              <a:latin typeface="Bookman Old Style"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TYPE" val="101"/>
</p:tagLst>
</file>

<file path=ppt/tags/tag2.xml><?xml version="1.0" encoding="utf-8"?>
<p:tagLst xmlns:a="http://schemas.openxmlformats.org/drawingml/2006/main" xmlns:r="http://schemas.openxmlformats.org/officeDocument/2006/relationships" xmlns:p="http://schemas.openxmlformats.org/presentationml/2006/main">
  <p:tag name="SLIDETYPE" val="101"/>
</p:tagLst>
</file>

<file path=ppt/tags/tag3.xml><?xml version="1.0" encoding="utf-8"?>
<p:tagLst xmlns:a="http://schemas.openxmlformats.org/drawingml/2006/main" xmlns:r="http://schemas.openxmlformats.org/officeDocument/2006/relationships" xmlns:p="http://schemas.openxmlformats.org/presentationml/2006/main">
  <p:tag name="SLIDEELEMTYPE" val="4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3181</TotalTime>
  <Words>10846</Words>
  <Application>Microsoft Office PowerPoint</Application>
  <PresentationFormat>On-screen Show (4:3)</PresentationFormat>
  <Paragraphs>1409</Paragraphs>
  <Slides>88</Slides>
  <Notes>13</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Flow</vt:lpstr>
      <vt:lpstr>Procedural Aspects in Inbound Investments</vt:lpstr>
      <vt:lpstr>Agenda</vt:lpstr>
      <vt:lpstr>FEM (Transfer or Issue of Security by a Person Resident Outside India) Regulations, 2000: ‘FEMA 20’</vt:lpstr>
      <vt:lpstr>Foreign Investment in India- Schematic Representation</vt:lpstr>
      <vt:lpstr> FDI/ECB Policy</vt:lpstr>
      <vt:lpstr>Slide 6</vt:lpstr>
      <vt:lpstr>Types of instruments: ‘Capital’</vt:lpstr>
      <vt:lpstr>Issue of Non convertible/ redeemable bonus preference shares or debentures</vt:lpstr>
      <vt:lpstr>Slide 9</vt:lpstr>
      <vt:lpstr>Slide 10</vt:lpstr>
      <vt:lpstr>Issue of shares under ESOP/Sweat equity</vt:lpstr>
      <vt:lpstr>Slide 12</vt:lpstr>
      <vt:lpstr>Escrow Account</vt:lpstr>
      <vt:lpstr>Prior permission of the Reserve Bank</vt:lpstr>
      <vt:lpstr>Slide 15</vt:lpstr>
      <vt:lpstr>e-FIPB___Revised filing procedure</vt:lpstr>
      <vt:lpstr>Slide 17</vt:lpstr>
      <vt:lpstr>Important issues in reporting / compliance requirements</vt:lpstr>
      <vt:lpstr>Slide 19</vt:lpstr>
      <vt:lpstr>FDI – NIC Codes Reporting under FDI Scheme</vt:lpstr>
      <vt:lpstr>Slide 21</vt:lpstr>
      <vt:lpstr>FIRC issues</vt:lpstr>
      <vt:lpstr>Customer's Request Letter cum declaration &amp; undertaking Form – Receipt of the inward remittance in foreign currency</vt:lpstr>
      <vt:lpstr>We further confirm, declare and undertake that:</vt:lpstr>
      <vt:lpstr>Slide 25</vt:lpstr>
      <vt:lpstr>Customer letter to include below stated declarations and documents for FDI through the following mode:</vt:lpstr>
      <vt:lpstr>Slide 27</vt:lpstr>
      <vt:lpstr>Conversion of shares other than cash…1/3</vt:lpstr>
      <vt:lpstr>Conversion of shares other than cash …2/3</vt:lpstr>
      <vt:lpstr>FDI - Issue of equity shares under the FDI Scheme against Legitimate Dues …. 3/3</vt:lpstr>
      <vt:lpstr>Conversion of ECB into Equity</vt:lpstr>
      <vt:lpstr>Conversion of ECB into Equity</vt:lpstr>
      <vt:lpstr>Pledge of shares of company incorporated in India</vt:lpstr>
      <vt:lpstr>Slide 34</vt:lpstr>
      <vt:lpstr>Slide 35</vt:lpstr>
      <vt:lpstr>Branch document checklist- Filing form FC-GPR</vt:lpstr>
      <vt:lpstr>FC-GPR-Scrutiny</vt:lpstr>
      <vt:lpstr>FCGPR-For checking and reporting to RBI (For Issue of Shares)</vt:lpstr>
      <vt:lpstr>Reporting under ESOPs for allotment of equity shares</vt:lpstr>
      <vt:lpstr>Foreign Direct Investment-Reporting under FDI Scheme on the e-Biz platform</vt:lpstr>
      <vt:lpstr>Transfer of shares - includes Buyback, delisting, exit, open offer/substantial acquisition/SEBI SAST, capital reduction scheme …1/2</vt:lpstr>
      <vt:lpstr>Transfer of shares …2/2</vt:lpstr>
      <vt:lpstr>Acquisition of shares under the FDI scheme by a non-resident on a recognized Stock Exchange </vt:lpstr>
      <vt:lpstr>Slide 44</vt:lpstr>
      <vt:lpstr>FCTRS- For checking and reporting to RBI (For the Sale of Shares)</vt:lpstr>
      <vt:lpstr>FCTRS- For checking and reporting to RBI (For the Sale of Shares)</vt:lpstr>
      <vt:lpstr>Slide 47</vt:lpstr>
      <vt:lpstr>Slide 48</vt:lpstr>
      <vt:lpstr>Slide 49</vt:lpstr>
      <vt:lpstr>Disclose in Balance Sheet</vt:lpstr>
      <vt:lpstr>Online filing of the Foreign Currency Transfer of Shares (FCTRS)</vt:lpstr>
      <vt:lpstr>Slide 52</vt:lpstr>
      <vt:lpstr>Indirect FDI/‘Control’</vt:lpstr>
      <vt:lpstr>Indirect cases:</vt:lpstr>
      <vt:lpstr>Certificate from Statutory Auditor for Downstream Investment</vt:lpstr>
      <vt:lpstr>Annual Return of Liabilities &amp; Assets</vt:lpstr>
      <vt:lpstr>Annual Return on Foreign Liabilities &amp; Assets (FLA Return) (1/2)</vt:lpstr>
      <vt:lpstr>FLA Return (2/2)</vt:lpstr>
      <vt:lpstr>Partnership Firm / Proprietary  Firm</vt:lpstr>
      <vt:lpstr>Schedule 4 of FEMA 20</vt:lpstr>
      <vt:lpstr>  FPIs &amp; NRIs</vt:lpstr>
      <vt:lpstr>Indian Investee Company eligible to raise the aggregate cap of 24% for RFPI</vt:lpstr>
      <vt:lpstr>Indian Investee Company eligible to raise the aggregate cap of 10% for Portfolio Investments by SEBI registered NRI/PIO</vt:lpstr>
      <vt:lpstr>Limited Liability Partnerships (LLPs)</vt:lpstr>
      <vt:lpstr>FDI in an LLP</vt:lpstr>
      <vt:lpstr>LLP</vt:lpstr>
      <vt:lpstr>Remittance</vt:lpstr>
      <vt:lpstr>Form 15CA/15CB ….. 1/2</vt:lpstr>
      <vt:lpstr>SPECIFIED LIST where Form 15CA/15CB not required …2/2</vt:lpstr>
      <vt:lpstr>Remittance on winding up/liquidation of Companies </vt:lpstr>
      <vt:lpstr>Access of funds from abroad  by Indian Companies</vt:lpstr>
      <vt:lpstr>COMPLIANCE WITH ECB GUIDELINES</vt:lpstr>
      <vt:lpstr>Data on ECB/FCCB for the month of September 2015</vt:lpstr>
      <vt:lpstr>DELEGATION OF POWERS TO AUTHORISED DEALERS (AD)</vt:lpstr>
      <vt:lpstr>DELEGATION OF POWERS TO AUTHORISED DEALERS (AD)</vt:lpstr>
      <vt:lpstr>Slide 76</vt:lpstr>
      <vt:lpstr>Slide 77</vt:lpstr>
      <vt:lpstr>Slide 78</vt:lpstr>
      <vt:lpstr>Calculation of Average Maturity- An Illustration</vt:lpstr>
      <vt:lpstr>Slide 80</vt:lpstr>
      <vt:lpstr>Routing of funds raised abroad to India</vt:lpstr>
      <vt:lpstr>Security for External Commercial Borrowings...1/2</vt:lpstr>
      <vt:lpstr>Security for External Commercial Borrowings...2/2</vt:lpstr>
      <vt:lpstr>Foreign Exchange (Compounding Proceedings) Rules, 2000 (the Rules) - Compounding of Contraventions under FEMA, 1999...1/2</vt:lpstr>
      <vt:lpstr>Foreign Exchange (Compounding Proceedings) Rules, 2000 (the Rules) - Compounding of Contraventions under FEMA, 1999 ...2/2</vt:lpstr>
      <vt:lpstr>Revised Guidelines relating to participation of Residents in the Exchange Traded Currency Derivatives (ETCD) market</vt:lpstr>
      <vt:lpstr>Slide 87</vt:lpstr>
      <vt:lpstr>Slide 88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restricted to FEMA – Act, Regulations framed there under, Master Circular</dc:title>
  <dc:creator>Windows XP</dc:creator>
  <cp:lastModifiedBy>Vijay Gupta</cp:lastModifiedBy>
  <cp:revision>1171</cp:revision>
  <dcterms:created xsi:type="dcterms:W3CDTF">2011-07-15T07:47:56Z</dcterms:created>
  <dcterms:modified xsi:type="dcterms:W3CDTF">2015-11-10T09:41:10Z</dcterms:modified>
</cp:coreProperties>
</file>